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3" r:id="rId1"/>
  </p:sldMasterIdLst>
  <p:notesMasterIdLst>
    <p:notesMasterId r:id="rId22"/>
  </p:notesMasterIdLst>
  <p:handoutMasterIdLst>
    <p:handoutMasterId r:id="rId23"/>
  </p:handoutMasterIdLst>
  <p:sldIdLst>
    <p:sldId id="256" r:id="rId2"/>
    <p:sldId id="522" r:id="rId3"/>
    <p:sldId id="546" r:id="rId4"/>
    <p:sldId id="548" r:id="rId5"/>
    <p:sldId id="549" r:id="rId6"/>
    <p:sldId id="541" r:id="rId7"/>
    <p:sldId id="524" r:id="rId8"/>
    <p:sldId id="517" r:id="rId9"/>
    <p:sldId id="537" r:id="rId10"/>
    <p:sldId id="543" r:id="rId11"/>
    <p:sldId id="520" r:id="rId12"/>
    <p:sldId id="542" r:id="rId13"/>
    <p:sldId id="525" r:id="rId14"/>
    <p:sldId id="531" r:id="rId15"/>
    <p:sldId id="529" r:id="rId16"/>
    <p:sldId id="523" r:id="rId17"/>
    <p:sldId id="534" r:id="rId18"/>
    <p:sldId id="527" r:id="rId19"/>
    <p:sldId id="544" r:id="rId20"/>
    <p:sldId id="312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228"/>
    <a:srgbClr val="E7FA2E"/>
    <a:srgbClr val="A9C37F"/>
    <a:srgbClr val="017907"/>
    <a:srgbClr val="DDA031"/>
    <a:srgbClr val="E18B2D"/>
    <a:srgbClr val="85A644"/>
    <a:srgbClr val="E0BE2E"/>
    <a:srgbClr val="2B87D5"/>
    <a:srgbClr val="355C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50" autoAdjust="0"/>
    <p:restoredTop sz="94660"/>
  </p:normalViewPr>
  <p:slideViewPr>
    <p:cSldViewPr snapToObjects="1">
      <p:cViewPr varScale="1">
        <p:scale>
          <a:sx n="113" d="100"/>
          <a:sy n="113" d="100"/>
        </p:scale>
        <p:origin x="67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Gallons</c:v>
                </c:pt>
              </c:strCache>
            </c:strRef>
          </c:tx>
          <c:marker>
            <c:symbol val="none"/>
          </c:marker>
          <c:cat>
            <c:numRef>
              <c:f>Sheet1!$A$2:$A$35</c:f>
              <c:numCache>
                <c:formatCode>General</c:formatCode>
                <c:ptCount val="34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  <c:pt idx="33">
                  <c:v>2013</c:v>
                </c:pt>
              </c:numCache>
            </c:numRef>
          </c:cat>
          <c:val>
            <c:numRef>
              <c:f>Sheet1!$B$2:$B$35</c:f>
              <c:numCache>
                <c:formatCode>General</c:formatCode>
                <c:ptCount val="34"/>
                <c:pt idx="0">
                  <c:v>360</c:v>
                </c:pt>
                <c:pt idx="1">
                  <c:v>387</c:v>
                </c:pt>
                <c:pt idx="2">
                  <c:v>397</c:v>
                </c:pt>
                <c:pt idx="3">
                  <c:v>402</c:v>
                </c:pt>
                <c:pt idx="4">
                  <c:v>401</c:v>
                </c:pt>
                <c:pt idx="5">
                  <c:v>478</c:v>
                </c:pt>
                <c:pt idx="6">
                  <c:v>487</c:v>
                </c:pt>
                <c:pt idx="7">
                  <c:v>478</c:v>
                </c:pt>
                <c:pt idx="8">
                  <c:v>457</c:v>
                </c:pt>
                <c:pt idx="9">
                  <c:v>432</c:v>
                </c:pt>
                <c:pt idx="10">
                  <c:v>423</c:v>
                </c:pt>
                <c:pt idx="11">
                  <c:v>394</c:v>
                </c:pt>
                <c:pt idx="12">
                  <c:v>405</c:v>
                </c:pt>
                <c:pt idx="13">
                  <c:v>381</c:v>
                </c:pt>
                <c:pt idx="14">
                  <c:v>395</c:v>
                </c:pt>
                <c:pt idx="15">
                  <c:v>404</c:v>
                </c:pt>
                <c:pt idx="16">
                  <c:v>439</c:v>
                </c:pt>
                <c:pt idx="17">
                  <c:v>461</c:v>
                </c:pt>
                <c:pt idx="18">
                  <c:v>466</c:v>
                </c:pt>
                <c:pt idx="19">
                  <c:v>475</c:v>
                </c:pt>
                <c:pt idx="20">
                  <c:v>507</c:v>
                </c:pt>
                <c:pt idx="21">
                  <c:v>512</c:v>
                </c:pt>
                <c:pt idx="22">
                  <c:v>552</c:v>
                </c:pt>
                <c:pt idx="23">
                  <c:v>570</c:v>
                </c:pt>
                <c:pt idx="24">
                  <c:v>589</c:v>
                </c:pt>
                <c:pt idx="25">
                  <c:v>609</c:v>
                </c:pt>
                <c:pt idx="26">
                  <c:v>628</c:v>
                </c:pt>
                <c:pt idx="27">
                  <c:v>647</c:v>
                </c:pt>
                <c:pt idx="28">
                  <c:v>650</c:v>
                </c:pt>
                <c:pt idx="29">
                  <c:v>666</c:v>
                </c:pt>
                <c:pt idx="30">
                  <c:v>681</c:v>
                </c:pt>
                <c:pt idx="31">
                  <c:v>724</c:v>
                </c:pt>
                <c:pt idx="32">
                  <c:v>749</c:v>
                </c:pt>
                <c:pt idx="33">
                  <c:v>779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25719792"/>
        <c:axId val="325720184"/>
      </c:lineChart>
      <c:catAx>
        <c:axId val="325719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25720184"/>
        <c:crosses val="autoZero"/>
        <c:auto val="1"/>
        <c:lblAlgn val="ctr"/>
        <c:lblOffset val="100"/>
        <c:noMultiLvlLbl val="0"/>
      </c:catAx>
      <c:valAx>
        <c:axId val="325720184"/>
        <c:scaling>
          <c:orientation val="minMax"/>
          <c:min val="3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325719792"/>
        <c:crosses val="autoZero"/>
        <c:crossBetween val="between"/>
      </c:valAx>
      <c:spPr>
        <a:solidFill>
          <a:schemeClr val="bg1">
            <a:alpha val="84000"/>
          </a:schemeClr>
        </a:solidFill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291546369203847"/>
          <c:y val="2.1667147525144426E-2"/>
          <c:w val="0.75005500862561292"/>
          <c:h val="0.73668236563887457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NapaChart!$B$33</c:f>
              <c:strCache>
                <c:ptCount val="1"/>
                <c:pt idx="0">
                  <c:v>Gross Margin</c:v>
                </c:pt>
              </c:strCache>
            </c:strRef>
          </c:tx>
          <c:invertIfNegative val="0"/>
          <c:cat>
            <c:numRef>
              <c:f>NapaChart!$C$31:$L$31</c:f>
              <c:numCache>
                <c:formatCode>m/d/yyyy</c:formatCode>
                <c:ptCount val="10"/>
                <c:pt idx="0">
                  <c:v>39447</c:v>
                </c:pt>
                <c:pt idx="1">
                  <c:v>39813</c:v>
                </c:pt>
                <c:pt idx="2">
                  <c:v>40178</c:v>
                </c:pt>
                <c:pt idx="3">
                  <c:v>40543</c:v>
                </c:pt>
                <c:pt idx="4">
                  <c:v>40908</c:v>
                </c:pt>
                <c:pt idx="5">
                  <c:v>41274</c:v>
                </c:pt>
                <c:pt idx="6">
                  <c:v>41639</c:v>
                </c:pt>
                <c:pt idx="7">
                  <c:v>42004</c:v>
                </c:pt>
                <c:pt idx="8">
                  <c:v>41912</c:v>
                </c:pt>
                <c:pt idx="9">
                  <c:v>42277</c:v>
                </c:pt>
              </c:numCache>
            </c:numRef>
          </c:cat>
          <c:val>
            <c:numRef>
              <c:f>NapaChart!$C$33:$L$33</c:f>
              <c:numCache>
                <c:formatCode>0.0%</c:formatCode>
                <c:ptCount val="10"/>
                <c:pt idx="0">
                  <c:v>0.59799999999999998</c:v>
                </c:pt>
                <c:pt idx="1">
                  <c:v>0.64600000000000002</c:v>
                </c:pt>
                <c:pt idx="2">
                  <c:v>0.59499999999999997</c:v>
                </c:pt>
                <c:pt idx="3">
                  <c:v>0.54500000000000004</c:v>
                </c:pt>
                <c:pt idx="4">
                  <c:v>0.57499999999999996</c:v>
                </c:pt>
                <c:pt idx="5">
                  <c:v>0.54500000000000004</c:v>
                </c:pt>
                <c:pt idx="6">
                  <c:v>0.57899999999999996</c:v>
                </c:pt>
                <c:pt idx="7">
                  <c:v>0.59599999999999997</c:v>
                </c:pt>
                <c:pt idx="8">
                  <c:v>0.60499999999999998</c:v>
                </c:pt>
                <c:pt idx="9">
                  <c:v>0.6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3375248"/>
        <c:axId val="333375640"/>
      </c:barChart>
      <c:lineChart>
        <c:grouping val="standard"/>
        <c:varyColors val="0"/>
        <c:ser>
          <c:idx val="0"/>
          <c:order val="0"/>
          <c:tx>
            <c:strRef>
              <c:f>NapaChart!$B$32</c:f>
              <c:strCache>
                <c:ptCount val="1"/>
                <c:pt idx="0">
                  <c:v>Sales Growth </c:v>
                </c:pt>
              </c:strCache>
            </c:strRef>
          </c:tx>
          <c:marker>
            <c:symbol val="none"/>
          </c:marker>
          <c:cat>
            <c:numRef>
              <c:f>NapaChart!$C$31:$L$31</c:f>
              <c:numCache>
                <c:formatCode>m/d/yyyy</c:formatCode>
                <c:ptCount val="10"/>
                <c:pt idx="0">
                  <c:v>39447</c:v>
                </c:pt>
                <c:pt idx="1">
                  <c:v>39813</c:v>
                </c:pt>
                <c:pt idx="2">
                  <c:v>40178</c:v>
                </c:pt>
                <c:pt idx="3">
                  <c:v>40543</c:v>
                </c:pt>
                <c:pt idx="4">
                  <c:v>40908</c:v>
                </c:pt>
                <c:pt idx="5">
                  <c:v>41274</c:v>
                </c:pt>
                <c:pt idx="6">
                  <c:v>41639</c:v>
                </c:pt>
                <c:pt idx="7">
                  <c:v>42004</c:v>
                </c:pt>
                <c:pt idx="8">
                  <c:v>41912</c:v>
                </c:pt>
                <c:pt idx="9">
                  <c:v>42277</c:v>
                </c:pt>
              </c:numCache>
            </c:numRef>
          </c:cat>
          <c:val>
            <c:numRef>
              <c:f>NapaChart!$C$32:$L$32</c:f>
              <c:numCache>
                <c:formatCode>0.0%</c:formatCode>
                <c:ptCount val="10"/>
                <c:pt idx="0">
                  <c:v>0.13700000000000001</c:v>
                </c:pt>
                <c:pt idx="1">
                  <c:v>5.1999999999999998E-2</c:v>
                </c:pt>
                <c:pt idx="2">
                  <c:v>-6.3E-2</c:v>
                </c:pt>
                <c:pt idx="3">
                  <c:v>7.5999999999999998E-2</c:v>
                </c:pt>
                <c:pt idx="4">
                  <c:v>0.10299999999999999</c:v>
                </c:pt>
                <c:pt idx="5">
                  <c:v>0.14299999999999999</c:v>
                </c:pt>
                <c:pt idx="6">
                  <c:v>0.128</c:v>
                </c:pt>
                <c:pt idx="7">
                  <c:v>0.14799999999999999</c:v>
                </c:pt>
                <c:pt idx="8">
                  <c:v>0.114</c:v>
                </c:pt>
                <c:pt idx="9">
                  <c:v>0.108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NapaChart!$B$34</c:f>
              <c:strCache>
                <c:ptCount val="1"/>
                <c:pt idx="0">
                  <c:v>Pretax Profit</c:v>
                </c:pt>
              </c:strCache>
            </c:strRef>
          </c:tx>
          <c:marker>
            <c:symbol val="none"/>
          </c:marker>
          <c:cat>
            <c:numRef>
              <c:f>NapaChart!$C$31:$L$31</c:f>
              <c:numCache>
                <c:formatCode>m/d/yyyy</c:formatCode>
                <c:ptCount val="10"/>
                <c:pt idx="0">
                  <c:v>39447</c:v>
                </c:pt>
                <c:pt idx="1">
                  <c:v>39813</c:v>
                </c:pt>
                <c:pt idx="2">
                  <c:v>40178</c:v>
                </c:pt>
                <c:pt idx="3">
                  <c:v>40543</c:v>
                </c:pt>
                <c:pt idx="4">
                  <c:v>40908</c:v>
                </c:pt>
                <c:pt idx="5">
                  <c:v>41274</c:v>
                </c:pt>
                <c:pt idx="6">
                  <c:v>41639</c:v>
                </c:pt>
                <c:pt idx="7">
                  <c:v>42004</c:v>
                </c:pt>
                <c:pt idx="8">
                  <c:v>41912</c:v>
                </c:pt>
                <c:pt idx="9">
                  <c:v>42277</c:v>
                </c:pt>
              </c:numCache>
            </c:numRef>
          </c:cat>
          <c:val>
            <c:numRef>
              <c:f>NapaChart!$C$34:$L$34</c:f>
              <c:numCache>
                <c:formatCode>0.0%</c:formatCode>
                <c:ptCount val="10"/>
                <c:pt idx="0">
                  <c:v>0.158</c:v>
                </c:pt>
                <c:pt idx="1">
                  <c:v>0.125</c:v>
                </c:pt>
                <c:pt idx="2">
                  <c:v>7.5999999999999998E-2</c:v>
                </c:pt>
                <c:pt idx="3">
                  <c:v>7.1999999999999995E-2</c:v>
                </c:pt>
                <c:pt idx="4">
                  <c:v>7.4999999999999997E-2</c:v>
                </c:pt>
                <c:pt idx="5">
                  <c:v>7.6999999999999999E-2</c:v>
                </c:pt>
                <c:pt idx="6">
                  <c:v>7.2999999999999995E-2</c:v>
                </c:pt>
                <c:pt idx="7">
                  <c:v>9.9000000000000005E-2</c:v>
                </c:pt>
                <c:pt idx="8">
                  <c:v>9.1999999999999998E-2</c:v>
                </c:pt>
                <c:pt idx="9">
                  <c:v>8.5000000000000006E-2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5720968"/>
        <c:axId val="325720576"/>
      </c:lineChart>
      <c:catAx>
        <c:axId val="325720968"/>
        <c:scaling>
          <c:orientation val="minMax"/>
        </c:scaling>
        <c:delete val="0"/>
        <c:axPos val="b"/>
        <c:numFmt formatCode="m/d/yyyy" sourceLinked="0"/>
        <c:majorTickMark val="none"/>
        <c:minorTickMark val="none"/>
        <c:tickLblPos val="nextTo"/>
        <c:txPr>
          <a:bodyPr rot="-27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325720576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325720576"/>
        <c:scaling>
          <c:orientation val="minMax"/>
          <c:max val="0.70000000000000007"/>
          <c:min val="-0.1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1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US" sz="1000" b="1" i="0" u="none" strike="noStrike" baseline="0">
                    <a:solidFill>
                      <a:srgbClr val="0066CC"/>
                    </a:solidFill>
                    <a:latin typeface="Calibri"/>
                  </a:rPr>
                  <a:t>Sales Growth</a:t>
                </a:r>
                <a:r>
                  <a:rPr lang="en-US" sz="1000" b="1" i="0" u="none" strike="noStrike" baseline="0">
                    <a:solidFill>
                      <a:srgbClr val="000000"/>
                    </a:solidFill>
                    <a:latin typeface="Calibri"/>
                  </a:rPr>
                  <a:t> and </a:t>
                </a:r>
                <a:r>
                  <a:rPr lang="en-US" sz="1000" b="1" i="0" u="none" strike="noStrike" baseline="0">
                    <a:solidFill>
                      <a:srgbClr val="99CC00"/>
                    </a:solidFill>
                    <a:latin typeface="Calibri"/>
                  </a:rPr>
                  <a:t>Pretax Profit</a:t>
                </a:r>
              </a:p>
            </c:rich>
          </c:tx>
          <c:overlay val="0"/>
          <c:spPr>
            <a:noFill/>
            <a:ln w="25400">
              <a:noFill/>
            </a:ln>
          </c:spPr>
        </c:title>
        <c:numFmt formatCode="0.0%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325720968"/>
        <c:crosses val="autoZero"/>
        <c:crossBetween val="between"/>
      </c:valAx>
      <c:catAx>
        <c:axId val="333375248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333375640"/>
        <c:crosses val="autoZero"/>
        <c:auto val="0"/>
        <c:lblAlgn val="ctr"/>
        <c:lblOffset val="100"/>
        <c:noMultiLvlLbl val="0"/>
      </c:catAx>
      <c:valAx>
        <c:axId val="333375640"/>
        <c:scaling>
          <c:orientation val="minMax"/>
          <c:max val="0.70000000000000007"/>
          <c:min val="0.45"/>
        </c:scaling>
        <c:delete val="0"/>
        <c:axPos val="r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US"/>
                  <a:t>Gross Margin</a:t>
                </a:r>
              </a:p>
            </c:rich>
          </c:tx>
          <c:overlay val="0"/>
          <c:spPr>
            <a:noFill/>
            <a:ln w="25400">
              <a:noFill/>
            </a:ln>
          </c:spPr>
        </c:title>
        <c:numFmt formatCode="0.0%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333375248"/>
        <c:crosses val="max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</c:dTable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8AEC6F-3716-43DF-8F21-0904AC193AE3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FE21D-450A-4E47-B7BE-5CD9C2A6E3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0425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54CAF2-5D6B-4DA0-9CD1-B7A276D32B91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4D089F-84B4-42EC-B368-634BC0F8F0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357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4D089F-84B4-42EC-B368-634BC0F8F0B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888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4D089F-84B4-42EC-B368-634BC0F8F0B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699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28700"/>
            <a:ext cx="7848600" cy="1445419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628900"/>
            <a:ext cx="6400800" cy="131445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34E3F-42DA-4ED5-8982-8931BEE750C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2548890"/>
            <a:ext cx="7848600" cy="119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34E3F-42DA-4ED5-8982-8931BEE750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771650"/>
            <a:ext cx="7772400" cy="1650206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470149"/>
            <a:ext cx="7772400" cy="1125140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E515-AC13-F444-9207-7C5C513D32A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3449574"/>
            <a:ext cx="7848600" cy="119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55014"/>
            <a:ext cx="4038600" cy="35387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55014"/>
            <a:ext cx="4038600" cy="35387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05D18-D920-5143-A074-F0EC065277C5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E515-AC13-F444-9207-7C5C513D3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57300"/>
            <a:ext cx="3931920" cy="47982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3931920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257300"/>
            <a:ext cx="3931920" cy="47982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1828800"/>
            <a:ext cx="3931920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05D18-D920-5143-A074-F0EC065277C5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E515-AC13-F444-9207-7C5C513D32A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806462" y="3034268"/>
            <a:ext cx="353187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34E3F-42DA-4ED5-8982-8931BEE750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E515-AC13-F444-9207-7C5C513D3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060"/>
            <a:ext cx="2139696" cy="946404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594060"/>
            <a:ext cx="5715000" cy="41833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597915"/>
            <a:ext cx="2139696" cy="31827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E515-AC13-F444-9207-7C5C513D32A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684114" y="2684956"/>
            <a:ext cx="418338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60"/>
            <a:ext cx="2142680" cy="94869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628651"/>
            <a:ext cx="5904390" cy="4125342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2139696" cy="31821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E515-AC13-F444-9207-7C5C513D3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34E3F-42DA-4ED5-8982-8931BEE750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440055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4400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Tuesday, February 16, 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34E3F-42DA-4ED5-8982-8931BEE750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200151"/>
            <a:ext cx="6248400" cy="1752600"/>
          </a:xfrm>
        </p:spPr>
        <p:txBody>
          <a:bodyPr>
            <a:normAutofit/>
          </a:bodyPr>
          <a:lstStyle>
            <a:lvl1pPr algn="ctr">
              <a:defRPr sz="3200" b="0" i="0">
                <a:solidFill>
                  <a:schemeClr val="bg1">
                    <a:lumMod val="9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38151"/>
            <a:ext cx="2438400" cy="30886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47625" y="57150"/>
            <a:ext cx="9052560" cy="42672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553200" y="4629152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5634E3F-42DA-4ED5-8982-8931BEE750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754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165590"/>
            <a:ext cx="9144000" cy="1714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00050"/>
            <a:ext cx="8229600" cy="742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2743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3716"/>
            <a:ext cx="2895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t>Tuesday, February 16, 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3716"/>
            <a:ext cx="4114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3716"/>
            <a:ext cx="1066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15634E3F-42DA-4ED5-8982-8931BEE750C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Content-P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4381500"/>
            <a:ext cx="9144000" cy="7810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32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bonwine.blogspot.com/" TargetMode="External"/><Relationship Id="rId2" Type="http://schemas.openxmlformats.org/officeDocument/2006/relationships/hyperlink" Target="mailto:RMcMillan@SVB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4815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819150"/>
            <a:ext cx="6248400" cy="13716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Napa County Supervisors</a:t>
            </a:r>
            <a:endParaRPr lang="en-US" sz="2300" b="1" i="1" dirty="0">
              <a:solidFill>
                <a:schemeClr val="bg1"/>
              </a:solidFill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14400" y="4324350"/>
            <a:ext cx="7696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b="0" i="0" kern="1200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pPr algn="l"/>
            <a:r>
              <a:rPr lang="en-US" sz="1200" dirty="0" smtClean="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Rob McMillan, EVP and Founder, Wine Division </a:t>
            </a:r>
            <a:endParaRPr lang="en-US" sz="1200" dirty="0">
              <a:solidFill>
                <a:schemeClr val="bg1"/>
              </a:solidFill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0" y="1586419"/>
            <a:ext cx="6248400" cy="1752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b="0" i="0" kern="1200" spc="-100" baseline="0">
                <a:solidFill>
                  <a:schemeClr val="bg1">
                    <a:lumMod val="9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b="1" i="1" dirty="0" smtClean="0">
                <a:solidFill>
                  <a:srgbClr val="017907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Napa County Wine Business</a:t>
            </a:r>
            <a:endParaRPr lang="en-US" sz="2300" b="1" i="1" dirty="0">
              <a:solidFill>
                <a:schemeClr val="bg1"/>
              </a:solidFill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5" y="438150"/>
            <a:ext cx="891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Rob McMillan - Curriculum Vitae</a:t>
            </a:r>
            <a:r>
              <a:rPr lang="en-US" sz="24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‎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350" y="1200150"/>
            <a:ext cx="8686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EVP &amp; Founder, Silicon Valley Bank’s Wine Division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Published author of </a:t>
            </a:r>
            <a:r>
              <a:rPr lang="en-US" dirty="0" smtClean="0"/>
              <a:t>numerous reports </a:t>
            </a:r>
            <a:r>
              <a:rPr lang="en-US" dirty="0"/>
              <a:t>on industry </a:t>
            </a:r>
            <a:r>
              <a:rPr lang="en-US" dirty="0" smtClean="0"/>
              <a:t>trends </a:t>
            </a:r>
            <a:r>
              <a:rPr lang="en-US" dirty="0"/>
              <a:t>used in Universities in the US and throughout the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Subject matter expert </a:t>
            </a:r>
            <a:r>
              <a:rPr lang="en-US" dirty="0"/>
              <a:t>c</a:t>
            </a:r>
            <a:r>
              <a:rPr lang="en-US" dirty="0" smtClean="0"/>
              <a:t>ited in </a:t>
            </a:r>
            <a:r>
              <a:rPr lang="en-US" i="1" dirty="0" smtClean="0"/>
              <a:t>CNBC, LA Times, PBS, Barron’s, Forbes, NBC Universal, NY Times, Wine Spectator, Decanter,</a:t>
            </a:r>
            <a:r>
              <a:rPr lang="en-US" dirty="0" smtClean="0"/>
              <a:t> and many others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Managing Committee Silicon Valley Bank 1999-2002 (NASDAQ: SIVB)</a:t>
            </a:r>
            <a:r>
              <a:rPr lang="en-US" dirty="0"/>
              <a:t> 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Worked in the wine business since 1981. Lives </a:t>
            </a:r>
            <a:r>
              <a:rPr lang="en-US" dirty="0"/>
              <a:t>and </a:t>
            </a:r>
            <a:r>
              <a:rPr lang="en-US" dirty="0" smtClean="0"/>
              <a:t>has worked in </a:t>
            </a:r>
            <a:r>
              <a:rPr lang="en-US" dirty="0"/>
              <a:t>the Napa Valley since </a:t>
            </a:r>
            <a:r>
              <a:rPr lang="en-US" dirty="0" smtClean="0"/>
              <a:t>1996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57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4325"/>
            <a:ext cx="8229600" cy="581025"/>
          </a:xfrm>
        </p:spPr>
        <p:txBody>
          <a:bodyPr>
            <a:normAutofit/>
          </a:bodyPr>
          <a:lstStyle/>
          <a:p>
            <a:r>
              <a:rPr lang="en-US" sz="2400" b="1" dirty="0" smtClean="0"/>
              <a:t>US Wine Consumption </a:t>
            </a:r>
            <a:r>
              <a:rPr lang="en-US" sz="2400" dirty="0" smtClean="0"/>
              <a:t>-  Forces Leading to Channel Shifts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052177"/>
              </p:ext>
            </p:extLst>
          </p:nvPr>
        </p:nvGraphicFramePr>
        <p:xfrm>
          <a:off x="381000" y="819150"/>
          <a:ext cx="82296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429000" y="4629150"/>
            <a:ext cx="3886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FFFF"/>
                </a:solidFill>
              </a:rPr>
              <a:t>Source: </a:t>
            </a:r>
            <a:r>
              <a:rPr lang="en-US" sz="1200" dirty="0" smtClean="0">
                <a:solidFill>
                  <a:srgbClr val="FFFFFF"/>
                </a:solidFill>
              </a:rPr>
              <a:t>CA Wine Institute &amp; SVB Research</a:t>
            </a:r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7" name="Line Callout 2 6"/>
          <p:cNvSpPr/>
          <p:nvPr/>
        </p:nvSpPr>
        <p:spPr>
          <a:xfrm rot="10800000" flipV="1">
            <a:off x="809624" y="1123950"/>
            <a:ext cx="1600200" cy="266700"/>
          </a:xfrm>
          <a:prstGeom prst="borderCallout2">
            <a:avLst>
              <a:gd name="adj1" fmla="val 96023"/>
              <a:gd name="adj2" fmla="val 50596"/>
              <a:gd name="adj3" fmla="val 241477"/>
              <a:gd name="adj4" fmla="val 50595"/>
              <a:gd name="adj5" fmla="val 669643"/>
              <a:gd name="adj6" fmla="val 10477"/>
            </a:avLst>
          </a:prstGeom>
          <a:solidFill>
            <a:schemeClr val="accent1">
              <a:alpha val="64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rgbClr val="0070C0"/>
                </a:solidFill>
              </a:rPr>
              <a:t>End of 2 Martini Lunch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8" name="Line Callout 2 7"/>
          <p:cNvSpPr/>
          <p:nvPr/>
        </p:nvSpPr>
        <p:spPr>
          <a:xfrm rot="10800000" flipV="1">
            <a:off x="1904999" y="1524007"/>
            <a:ext cx="1828800" cy="309555"/>
          </a:xfrm>
          <a:prstGeom prst="borderCallout2">
            <a:avLst>
              <a:gd name="adj1" fmla="val 96023"/>
              <a:gd name="adj2" fmla="val 50596"/>
              <a:gd name="adj3" fmla="val 334984"/>
              <a:gd name="adj4" fmla="val 50372"/>
              <a:gd name="adj5" fmla="val 559817"/>
              <a:gd name="adj6" fmla="val 41354"/>
            </a:avLst>
          </a:prstGeom>
          <a:solidFill>
            <a:schemeClr val="accent1">
              <a:alpha val="64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rgbClr val="0070C0"/>
                </a:solidFill>
              </a:rPr>
              <a:t>Winery </a:t>
            </a:r>
            <a:r>
              <a:rPr lang="en-US" sz="1100" dirty="0">
                <a:solidFill>
                  <a:srgbClr val="0070C0"/>
                </a:solidFill>
              </a:rPr>
              <a:t>Definition Ordinance</a:t>
            </a:r>
          </a:p>
        </p:txBody>
      </p:sp>
      <p:sp>
        <p:nvSpPr>
          <p:cNvPr id="9" name="Line Callout 2 8"/>
          <p:cNvSpPr/>
          <p:nvPr/>
        </p:nvSpPr>
        <p:spPr>
          <a:xfrm rot="10800000" flipV="1">
            <a:off x="3162293" y="2052639"/>
            <a:ext cx="1371601" cy="209552"/>
          </a:xfrm>
          <a:prstGeom prst="borderCallout2">
            <a:avLst>
              <a:gd name="adj1" fmla="val 96023"/>
              <a:gd name="adj2" fmla="val 50596"/>
              <a:gd name="adj3" fmla="val 286931"/>
              <a:gd name="adj4" fmla="val 51755"/>
              <a:gd name="adj5" fmla="val 662496"/>
              <a:gd name="adj6" fmla="val 49840"/>
            </a:avLst>
          </a:prstGeom>
          <a:solidFill>
            <a:schemeClr val="accent1">
              <a:alpha val="64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rgbClr val="0070C0"/>
                </a:solidFill>
              </a:rPr>
              <a:t>Grape </a:t>
            </a:r>
            <a:r>
              <a:rPr lang="en-US" sz="1100" dirty="0" smtClean="0">
                <a:solidFill>
                  <a:srgbClr val="0070C0"/>
                </a:solidFill>
              </a:rPr>
              <a:t>Shortage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0" name="Line Callout 2 9"/>
          <p:cNvSpPr/>
          <p:nvPr/>
        </p:nvSpPr>
        <p:spPr>
          <a:xfrm>
            <a:off x="4133850" y="2495550"/>
            <a:ext cx="1143000" cy="200026"/>
          </a:xfrm>
          <a:prstGeom prst="borderCallout2">
            <a:avLst>
              <a:gd name="adj1" fmla="val 109564"/>
              <a:gd name="adj2" fmla="val 48828"/>
              <a:gd name="adj3" fmla="val 196834"/>
              <a:gd name="adj4" fmla="val 65306"/>
              <a:gd name="adj5" fmla="val 174660"/>
              <a:gd name="adj6" fmla="val 112889"/>
            </a:avLst>
          </a:prstGeom>
          <a:solidFill>
            <a:schemeClr val="accent1">
              <a:alpha val="64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rgbClr val="0070C0"/>
                </a:solidFill>
              </a:rPr>
              <a:t>Grape Excess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336259">
            <a:off x="1949948" y="3278103"/>
            <a:ext cx="1473300" cy="320359"/>
          </a:xfrm>
          <a:prstGeom prst="rect">
            <a:avLst/>
          </a:prstGeom>
          <a:solidFill>
            <a:schemeClr val="accent1">
              <a:alpha val="64000"/>
            </a:schemeClr>
          </a:solidFill>
          <a:ln>
            <a:solidFill>
              <a:srgbClr val="00B050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sz="1100">
                <a:solidFill>
                  <a:srgbClr val="0070C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smtClean="0">
                <a:solidFill>
                  <a:srgbClr val="00B050"/>
                </a:solidFill>
              </a:rPr>
              <a:t>Wine Clubs Grow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20163676">
            <a:off x="3831891" y="3327597"/>
            <a:ext cx="1688604" cy="419002"/>
          </a:xfrm>
          <a:prstGeom prst="rect">
            <a:avLst/>
          </a:prstGeom>
          <a:solidFill>
            <a:schemeClr val="accent1">
              <a:alpha val="64000"/>
            </a:schemeClr>
          </a:solidFill>
          <a:ln>
            <a:solidFill>
              <a:srgbClr val="00B050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sz="1100">
                <a:solidFill>
                  <a:srgbClr val="0070C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smtClean="0">
                <a:solidFill>
                  <a:srgbClr val="00B050"/>
                </a:solidFill>
              </a:rPr>
              <a:t>Wholesalers Open Fine Wine Arms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20163676">
            <a:off x="5437062" y="2750264"/>
            <a:ext cx="1065355" cy="402627"/>
          </a:xfrm>
          <a:prstGeom prst="rect">
            <a:avLst/>
          </a:prstGeom>
          <a:solidFill>
            <a:schemeClr val="accent1">
              <a:alpha val="64000"/>
            </a:schemeClr>
          </a:solidFill>
          <a:ln>
            <a:solidFill>
              <a:srgbClr val="00B050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sz="1100">
                <a:solidFill>
                  <a:srgbClr val="0070C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smtClean="0">
                <a:solidFill>
                  <a:srgbClr val="00B050"/>
                </a:solidFill>
              </a:rPr>
              <a:t>Wholesalers Exit Accounts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4" name="Line Callout 2 13"/>
          <p:cNvSpPr/>
          <p:nvPr/>
        </p:nvSpPr>
        <p:spPr>
          <a:xfrm rot="10800000" flipV="1">
            <a:off x="5573715" y="1371610"/>
            <a:ext cx="2254959" cy="304796"/>
          </a:xfrm>
          <a:prstGeom prst="borderCallout2">
            <a:avLst>
              <a:gd name="adj1" fmla="val 96023"/>
              <a:gd name="adj2" fmla="val 50596"/>
              <a:gd name="adj3" fmla="val 268752"/>
              <a:gd name="adj4" fmla="val 50668"/>
              <a:gd name="adj5" fmla="val 442399"/>
              <a:gd name="adj6" fmla="val 91786"/>
            </a:avLst>
          </a:prstGeom>
          <a:solidFill>
            <a:schemeClr val="accent1">
              <a:alpha val="64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rgbClr val="0070C0"/>
                </a:solidFill>
              </a:rPr>
              <a:t>Distributors: Too Much Inventory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5" name="Line Callout 2 14"/>
          <p:cNvSpPr/>
          <p:nvPr/>
        </p:nvSpPr>
        <p:spPr>
          <a:xfrm rot="10800000" flipV="1">
            <a:off x="5295900" y="1819276"/>
            <a:ext cx="1295400" cy="276226"/>
          </a:xfrm>
          <a:prstGeom prst="borderCallout2">
            <a:avLst>
              <a:gd name="adj1" fmla="val 96023"/>
              <a:gd name="adj2" fmla="val 50596"/>
              <a:gd name="adj3" fmla="val 162242"/>
              <a:gd name="adj4" fmla="val 63914"/>
              <a:gd name="adj5" fmla="val 352318"/>
              <a:gd name="adj6" fmla="val 73338"/>
            </a:avLst>
          </a:prstGeom>
          <a:solidFill>
            <a:schemeClr val="accent1">
              <a:alpha val="64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rgbClr val="0070C0"/>
                </a:solidFill>
              </a:rPr>
              <a:t>Internet Shopping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20163676">
            <a:off x="5602015" y="2763517"/>
            <a:ext cx="2997859" cy="402627"/>
          </a:xfrm>
          <a:prstGeom prst="rect">
            <a:avLst/>
          </a:prstGeom>
          <a:solidFill>
            <a:schemeClr val="accent1">
              <a:alpha val="64000"/>
            </a:schemeClr>
          </a:solidFill>
          <a:ln>
            <a:solidFill>
              <a:srgbClr val="00B050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sz="1100">
                <a:solidFill>
                  <a:srgbClr val="0070C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smtClean="0">
                <a:solidFill>
                  <a:srgbClr val="00B050"/>
                </a:solidFill>
              </a:rPr>
              <a:t>Direct Sales Accelerate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7" name="Line Callout 2 16"/>
          <p:cNvSpPr/>
          <p:nvPr/>
        </p:nvSpPr>
        <p:spPr>
          <a:xfrm rot="10800000" flipV="1">
            <a:off x="7543800" y="909636"/>
            <a:ext cx="1524000" cy="276226"/>
          </a:xfrm>
          <a:prstGeom prst="borderCallout2">
            <a:avLst>
              <a:gd name="adj1" fmla="val 96023"/>
              <a:gd name="adj2" fmla="val 50596"/>
              <a:gd name="adj3" fmla="val 251897"/>
              <a:gd name="adj4" fmla="val 63289"/>
              <a:gd name="adj5" fmla="val 559213"/>
              <a:gd name="adj6" fmla="val 175838"/>
            </a:avLst>
          </a:prstGeom>
          <a:solidFill>
            <a:schemeClr val="accent1">
              <a:alpha val="64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err="1" smtClean="0">
                <a:solidFill>
                  <a:srgbClr val="0070C0"/>
                </a:solidFill>
              </a:rPr>
              <a:t>Granholm</a:t>
            </a:r>
            <a:r>
              <a:rPr lang="en-US" sz="1100" dirty="0" smtClean="0">
                <a:solidFill>
                  <a:srgbClr val="0070C0"/>
                </a:solidFill>
              </a:rPr>
              <a:t> Decision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20163676">
            <a:off x="6313722" y="2119366"/>
            <a:ext cx="2152134" cy="402627"/>
          </a:xfrm>
          <a:prstGeom prst="rect">
            <a:avLst/>
          </a:prstGeom>
          <a:solidFill>
            <a:schemeClr val="accent1">
              <a:alpha val="64000"/>
            </a:schemeClr>
          </a:solidFill>
          <a:ln>
            <a:solidFill>
              <a:srgbClr val="00B050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sz="1100">
                <a:solidFill>
                  <a:srgbClr val="0070C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smtClean="0">
                <a:solidFill>
                  <a:srgbClr val="00B050"/>
                </a:solidFill>
              </a:rPr>
              <a:t>Wholesalers Consolidate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9" name="Line Callout 2 18"/>
          <p:cNvSpPr/>
          <p:nvPr/>
        </p:nvSpPr>
        <p:spPr>
          <a:xfrm rot="10800000" flipV="1">
            <a:off x="3895704" y="966787"/>
            <a:ext cx="1678011" cy="276226"/>
          </a:xfrm>
          <a:prstGeom prst="borderCallout2">
            <a:avLst>
              <a:gd name="adj1" fmla="val 96023"/>
              <a:gd name="adj2" fmla="val 50596"/>
              <a:gd name="adj3" fmla="val 182932"/>
              <a:gd name="adj4" fmla="val 50164"/>
              <a:gd name="adj5" fmla="val 659213"/>
              <a:gd name="adj6" fmla="val 997"/>
            </a:avLst>
          </a:prstGeom>
          <a:solidFill>
            <a:schemeClr val="accent1">
              <a:alpha val="64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rgbClr val="0070C0"/>
                </a:solidFill>
              </a:rPr>
              <a:t>9-11 &amp; Tech Recession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1524007"/>
            <a:ext cx="338554" cy="119171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000" dirty="0" smtClean="0"/>
              <a:t>Million Gallons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55422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537" y="1050666"/>
            <a:ext cx="6626926" cy="30421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47650"/>
            <a:ext cx="8229600" cy="74295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2015 Napa County Wine Sales Channels</a:t>
            </a:r>
            <a:endParaRPr lang="en-US" sz="24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6697980" y="1841042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B0F0"/>
                </a:solidFill>
              </a:rPr>
              <a:t>56% Of  Avg. Sales Are Now Direct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" y="2179097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4F6228"/>
                </a:solidFill>
              </a:rPr>
              <a:t>39% </a:t>
            </a:r>
            <a:r>
              <a:rPr lang="en-US" dirty="0">
                <a:solidFill>
                  <a:srgbClr val="4F6228"/>
                </a:solidFill>
              </a:rPr>
              <a:t>Of  Avg. Sales Thru Wholesale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62200" y="4619828"/>
            <a:ext cx="3276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Source: 2016 SVB Wine Conditions Survey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00800" y="854882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“Other” includes internet and phone sales</a:t>
            </a:r>
          </a:p>
        </p:txBody>
      </p:sp>
    </p:spTree>
    <p:extLst>
      <p:ext uri="{BB962C8B-B14F-4D97-AF65-F5344CB8AC3E}">
        <p14:creationId xmlns:p14="http://schemas.microsoft.com/office/powerpoint/2010/main" val="234703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33350"/>
            <a:ext cx="8915400" cy="742950"/>
          </a:xfrm>
        </p:spPr>
        <p:txBody>
          <a:bodyPr>
            <a:noAutofit/>
          </a:bodyPr>
          <a:lstStyle/>
          <a:p>
            <a:r>
              <a:rPr lang="en-US" sz="2400" dirty="0" smtClean="0"/>
              <a:t>Satisfaction with Wholesale Arrangements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172200" y="1744146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B050"/>
                </a:solidFill>
              </a:rPr>
              <a:t>42% Satisfied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7640" y="120015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62% Ambivalent or Not Satisfied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62200" y="4629150"/>
            <a:ext cx="3276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Source: 2016 SVB Wine Conditions Survey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859" y="940928"/>
            <a:ext cx="5828281" cy="32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13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4600" y="158115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How Are Napa Wines Sold?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030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895534"/>
            <a:ext cx="8229600" cy="3492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2450"/>
            <a:ext cx="8229600" cy="495300"/>
          </a:xfrm>
        </p:spPr>
        <p:txBody>
          <a:bodyPr>
            <a:noAutofit/>
          </a:bodyPr>
          <a:lstStyle/>
          <a:p>
            <a:r>
              <a:rPr lang="en-US" sz="2400" dirty="0" smtClean="0"/>
              <a:t>Napa Valley Bottle Prices Are Higher Than The Industry Overall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424863" y="4743451"/>
            <a:ext cx="509393" cy="250031"/>
          </a:xfrm>
          <a:prstGeom prst="rect">
            <a:avLst/>
          </a:prstGeom>
        </p:spPr>
        <p:txBody>
          <a:bodyPr/>
          <a:lstStyle/>
          <a:p>
            <a:fld id="{0D558541-60C9-42A2-8392-FF12533A6B7A}" type="slidenum">
              <a:rPr lang="en-US" smtClean="0"/>
              <a:pPr/>
              <a:t>7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209800" y="1022924"/>
            <a:ext cx="0" cy="2920426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819400" y="1504950"/>
            <a:ext cx="38100" cy="2438400"/>
          </a:xfrm>
          <a:prstGeom prst="line">
            <a:avLst/>
          </a:prstGeom>
          <a:ln w="3492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572000" y="1340136"/>
            <a:ext cx="0" cy="2603214"/>
          </a:xfrm>
          <a:prstGeom prst="line">
            <a:avLst/>
          </a:prstGeom>
          <a:ln w="34925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"/>
          <p:cNvSpPr txBox="1"/>
          <p:nvPr/>
        </p:nvSpPr>
        <p:spPr>
          <a:xfrm>
            <a:off x="2581275" y="4620339"/>
            <a:ext cx="3886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 smtClean="0">
                <a:solidFill>
                  <a:schemeClr val="bg1"/>
                </a:solidFill>
              </a:rPr>
              <a:t>Source: Silicon Valley Bank 2014 Tasting Room Survey</a:t>
            </a:r>
          </a:p>
        </p:txBody>
      </p:sp>
    </p:spTree>
    <p:extLst>
      <p:ext uri="{BB962C8B-B14F-4D97-AF65-F5344CB8AC3E}">
        <p14:creationId xmlns:p14="http://schemas.microsoft.com/office/powerpoint/2010/main" val="367573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438150"/>
            <a:ext cx="876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Almost 60% of Average Sales under 10K Cases in Napa Are Direct</a:t>
            </a:r>
            <a:endParaRPr lang="en-US" sz="24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2581275" y="4620339"/>
            <a:ext cx="3886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 smtClean="0">
                <a:solidFill>
                  <a:schemeClr val="bg1"/>
                </a:solidFill>
              </a:rPr>
              <a:t>Source: Silicon Valley Bank 2013 Tasting Room Survey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22338"/>
            <a:ext cx="7162800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90600" y="899815"/>
            <a:ext cx="2819400" cy="3321348"/>
          </a:xfrm>
          <a:prstGeom prst="rect">
            <a:avLst/>
          </a:prstGeom>
          <a:solidFill>
            <a:schemeClr val="accent1">
              <a:alpha val="38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53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279" y="546134"/>
            <a:ext cx="8665756" cy="48644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What do Consumers Expect When Buying Napa Wine?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54801" y="2710543"/>
            <a:ext cx="125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rgbClr val="00B050"/>
                </a:solidFill>
                <a:latin typeface="Arial" charset="0"/>
              </a:rPr>
              <a:t>Value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09554" y="2756709"/>
            <a:ext cx="765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636363"/>
                </a:solidFill>
                <a:latin typeface="Arial" charset="0"/>
              </a:rPr>
              <a:t>=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25233" y="2710543"/>
            <a:ext cx="6007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636363"/>
                </a:solidFill>
                <a:latin typeface="Arial" charset="0"/>
              </a:rPr>
              <a:t>__________________________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75099" y="2260419"/>
            <a:ext cx="2753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80808"/>
                </a:solidFill>
                <a:latin typeface="Arial" charset="0"/>
              </a:rPr>
              <a:t>Perceived Quality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i="1" dirty="0">
                <a:solidFill>
                  <a:srgbClr val="636363"/>
                </a:solidFill>
                <a:latin typeface="Arial" charset="0"/>
              </a:rPr>
              <a:t>(Brand Strength)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53493" y="2537418"/>
            <a:ext cx="648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80808"/>
                </a:solidFill>
                <a:latin typeface="Arial" charset="0"/>
              </a:rPr>
              <a:t>x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89829" y="3102958"/>
            <a:ext cx="2041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80808"/>
                </a:solidFill>
                <a:latin typeface="Arial" charset="0"/>
              </a:rPr>
              <a:t>Price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02080" y="2537418"/>
            <a:ext cx="1922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80808"/>
                </a:solidFill>
                <a:latin typeface="Arial" charset="0"/>
              </a:rPr>
              <a:t>Experience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575" y="1752587"/>
            <a:ext cx="3661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70C0"/>
                </a:solidFill>
                <a:latin typeface="Arial" charset="0"/>
              </a:rPr>
              <a:t>The Lowest Price?</a:t>
            </a:r>
            <a:endParaRPr lang="en-US" sz="2400" b="1" dirty="0">
              <a:solidFill>
                <a:srgbClr val="0070C0"/>
              </a:solidFill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0800" y="2262855"/>
            <a:ext cx="3661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70C0"/>
                </a:solidFill>
                <a:latin typeface="Arial" charset="0"/>
              </a:rPr>
              <a:t>Unobtainable Wine?</a:t>
            </a:r>
            <a:endParaRPr lang="en-US" sz="2400" b="1" dirty="0">
              <a:solidFill>
                <a:srgbClr val="0070C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12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3" grpId="0"/>
      <p:bldP spid="12" grpId="0"/>
      <p:bldP spid="15" grpId="0" build="p"/>
      <p:bldP spid="15" grpId="1" build="allAtOnce"/>
      <p:bldP spid="14" grpId="0" build="p"/>
      <p:bldP spid="14" grpI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6400" y="2112317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How Much Do Napa Wineries Make?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1819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3838953"/>
              </p:ext>
            </p:extLst>
          </p:nvPr>
        </p:nvGraphicFramePr>
        <p:xfrm>
          <a:off x="17795" y="742950"/>
          <a:ext cx="9144000" cy="3576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63749" y="293039"/>
            <a:ext cx="891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Profitability of Average Napa Wineries</a:t>
            </a:r>
            <a:endParaRPr lang="en-US" sz="24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62200" y="4629150"/>
            <a:ext cx="457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FFFF"/>
                </a:solidFill>
              </a:rPr>
              <a:t>Source: Silicon Valley Bank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2514600" y="3409950"/>
            <a:ext cx="855995" cy="1025918"/>
          </a:xfrm>
          <a:prstGeom prst="rect">
            <a:avLst/>
          </a:prstGeom>
          <a:solidFill>
            <a:schemeClr val="accent1">
              <a:alpha val="0"/>
            </a:schemeClr>
          </a:solidFill>
          <a:ln w="476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190500" sx="93000" sy="93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>
            <a:bevelB/>
          </a:sp3d>
        </p:spPr>
        <p:txBody>
          <a:bodyPr/>
          <a:lstStyle/>
          <a:p>
            <a:pPr algn="ctr" eaLnBrk="0" hangingPunct="0">
              <a:defRPr/>
            </a:pPr>
            <a:endParaRPr lang="en-US">
              <a:solidFill>
                <a:srgbClr val="636363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4516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C 0.00105 -0.02253 -3.33333E-6 -0.0321 0.01771 -0.04321 C 0.02622 -0.05494 0.03594 -0.06235 0.05035 -0.06698 C 0.06372 -0.07871 0.10452 -0.09167 0.12466 -0.09537 C 0.18611 -0.09383 0.28802 -0.09877 0.34462 -0.06235 C 0.3474 -0.05834 0.35209 -0.05463 0.35417 -0.04969 C 0.36268 -0.01975 0.35035 -0.03982 0.36077 -0.02469 C 0.36337 -0.01389 0.36198 -0.01852 0.36719 -0.01173 " pathEditMode="relative" rAng="0" ptsTypes="AAAAAA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51" y="-47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719 -0.01173 C 0.36719 -0.04877 0.36788 -0.07778 0.37292 -0.10802 C 0.37413 -0.11389 0.37656 -0.14722 0.37743 -0.14969 C 0.37778 -0.15247 0.37951 -0.15339 0.37986 -0.15617 C 0.38437 -0.16605 0.38837 -0.18302 0.39427 -0.18827 C 0.39757 -0.19784 0.40087 -0.20833 0.40555 -0.21204 C 0.41406 -0.22778 0.4243 -0.24259 0.4342 -0.2466 C 0.44774 -0.26018 0.46094 -0.24568 0.47413 -0.23858 C 0.47882 -0.22932 0.47604 -0.23302 0.48299 -0.22623 C 0.48437 -0.22531 0.48628 -0.22377 0.48628 -0.22222 C 0.49097 -0.21481 0.49653 -0.20154 0.50156 -0.1966 C 0.50746 -0.16481 0.50052 -0.20309 0.50781 -0.17901 C 0.50937 -0.17716 0.50816 -0.17191 0.50937 -0.17006 C 0.50972 -0.16728 0.51111 -0.16605 0.51267 -0.16451 C 0.51962 -0.1358 0.52135 -0.10432 0.52465 -0.07006 C 0.5243 -0.04722 0.52917 -0.01944 0.51962 -0.01944 " pathEditMode="relative" rAng="0" ptsTypes="AAAAAAAAAAAAAA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17" y="-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09800" y="2061054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Tasting Room Dynamics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5176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 dirty="0" smtClean="0"/>
              <a:t>Napa Has a Slightly Lower Percentage of Tasting Rooms Compared to Other Regions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424863" y="4743451"/>
            <a:ext cx="509393" cy="250031"/>
          </a:xfrm>
          <a:prstGeom prst="rect">
            <a:avLst/>
          </a:prstGeom>
        </p:spPr>
        <p:txBody>
          <a:bodyPr/>
          <a:lstStyle/>
          <a:p>
            <a:fld id="{0D558541-60C9-42A2-8392-FF12533A6B7A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438400" y="4620007"/>
            <a:ext cx="4114800" cy="246888"/>
          </a:xfrm>
        </p:spPr>
        <p:txBody>
          <a:bodyPr/>
          <a:lstStyle/>
          <a:p>
            <a:r>
              <a:rPr lang="en-US" dirty="0"/>
              <a:t>Silicon Valley Bank </a:t>
            </a:r>
            <a:r>
              <a:rPr lang="en-US" dirty="0" smtClean="0"/>
              <a:t>2014 </a:t>
            </a:r>
            <a:r>
              <a:rPr lang="en-US" dirty="0"/>
              <a:t>Tasting Room Survey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03" y="1047750"/>
            <a:ext cx="762066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226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264" y="219650"/>
            <a:ext cx="7772400" cy="742950"/>
          </a:xfrm>
        </p:spPr>
        <p:txBody>
          <a:bodyPr>
            <a:noAutofit/>
          </a:bodyPr>
          <a:lstStyle/>
          <a:p>
            <a:r>
              <a:rPr lang="en-US" sz="2400" dirty="0" smtClean="0"/>
              <a:t>On Average, Seated Tastings Result in Higher Purchases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424863" y="4743451"/>
            <a:ext cx="509393" cy="250031"/>
          </a:xfrm>
          <a:prstGeom prst="rect">
            <a:avLst/>
          </a:prstGeom>
        </p:spPr>
        <p:txBody>
          <a:bodyPr/>
          <a:lstStyle/>
          <a:p>
            <a:fld id="{0D558541-60C9-42A2-8392-FF12533A6B7A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TextBox 1"/>
          <p:cNvSpPr txBox="1"/>
          <p:nvPr/>
        </p:nvSpPr>
        <p:spPr>
          <a:xfrm>
            <a:off x="2514600" y="4620340"/>
            <a:ext cx="3886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 smtClean="0">
                <a:solidFill>
                  <a:schemeClr val="bg1"/>
                </a:solidFill>
              </a:rPr>
              <a:t>Source: Silicon Valley Bank Proprietary Research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23" y="895351"/>
            <a:ext cx="6931753" cy="349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143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400050"/>
            <a:ext cx="8229600" cy="416718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Napa Valley Wines Have the Highest Average TR Purchase</a:t>
            </a:r>
            <a:endParaRPr lang="en-US" dirty="0"/>
          </a:p>
        </p:txBody>
      </p:sp>
      <p:sp>
        <p:nvSpPr>
          <p:cNvPr id="5" name="TextBox 1"/>
          <p:cNvSpPr txBox="1"/>
          <p:nvPr/>
        </p:nvSpPr>
        <p:spPr>
          <a:xfrm>
            <a:off x="2514600" y="4620340"/>
            <a:ext cx="3886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 smtClean="0">
                <a:solidFill>
                  <a:schemeClr val="bg1"/>
                </a:solidFill>
              </a:rPr>
              <a:t>Source: Silicon Valley Bank Proprietary Research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815975"/>
            <a:ext cx="6205537" cy="351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33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400050"/>
            <a:ext cx="8229600" cy="742950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Average Conversion of Tasting Room Visitors to Purchase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TextBox 1"/>
          <p:cNvSpPr txBox="1"/>
          <p:nvPr/>
        </p:nvSpPr>
        <p:spPr>
          <a:xfrm>
            <a:off x="2514600" y="4620340"/>
            <a:ext cx="3886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 smtClean="0">
                <a:solidFill>
                  <a:schemeClr val="bg1"/>
                </a:solidFill>
              </a:rPr>
              <a:t>Source: Silicon Valley Bank Proprietary Research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1296988"/>
            <a:ext cx="7278687" cy="2547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36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419350"/>
            <a:ext cx="8229600" cy="381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93866"/>
            <a:ext cx="8458200" cy="533399"/>
          </a:xfrm>
        </p:spPr>
        <p:txBody>
          <a:bodyPr/>
          <a:lstStyle/>
          <a:p>
            <a:r>
              <a:rPr lang="en-US" sz="2400" cap="none" dirty="0" smtClean="0"/>
              <a:t>Average Length of Wine Club Memberships</a:t>
            </a:r>
            <a:endParaRPr lang="en-US" sz="2400" cap="none" dirty="0"/>
          </a:p>
        </p:txBody>
      </p:sp>
      <p:sp>
        <p:nvSpPr>
          <p:cNvPr id="6" name="TextBox 5"/>
          <p:cNvSpPr txBox="1"/>
          <p:nvPr/>
        </p:nvSpPr>
        <p:spPr>
          <a:xfrm>
            <a:off x="402077" y="1655624"/>
            <a:ext cx="461665" cy="91612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dirty="0" smtClean="0"/>
              <a:t>Months</a:t>
            </a: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969962"/>
            <a:ext cx="6705600" cy="327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711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424863" y="4743451"/>
            <a:ext cx="509393" cy="250031"/>
          </a:xfrm>
          <a:prstGeom prst="rect">
            <a:avLst/>
          </a:prstGeom>
        </p:spPr>
        <p:txBody>
          <a:bodyPr/>
          <a:lstStyle/>
          <a:p>
            <a:fld id="{0D558541-60C9-42A2-8392-FF12533A6B7A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TextBox 1"/>
          <p:cNvSpPr txBox="1"/>
          <p:nvPr/>
        </p:nvSpPr>
        <p:spPr>
          <a:xfrm>
            <a:off x="2514600" y="4620340"/>
            <a:ext cx="3886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 smtClean="0">
                <a:solidFill>
                  <a:schemeClr val="bg1"/>
                </a:solidFill>
              </a:rPr>
              <a:t>Source: Silicon Valley Bank Proprietary Research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38150" y="361950"/>
            <a:ext cx="8229600" cy="495300"/>
          </a:xfrm>
        </p:spPr>
        <p:txBody>
          <a:bodyPr>
            <a:noAutofit/>
          </a:bodyPr>
          <a:lstStyle/>
          <a:p>
            <a:r>
              <a:rPr lang="en-US" sz="2400" dirty="0" smtClean="0"/>
              <a:t>Napa Has the Highest Percentage of By Appointment Tastings</a:t>
            </a:r>
            <a:endParaRPr lang="en-US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1200150"/>
            <a:ext cx="8229600" cy="3068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08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61950"/>
            <a:ext cx="8229600" cy="4572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Summary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19150"/>
            <a:ext cx="8429625" cy="36576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Direct sales are not the first choice of wineries</a:t>
            </a:r>
            <a:endParaRPr lang="en-US" sz="2000" dirty="0"/>
          </a:p>
          <a:p>
            <a:r>
              <a:rPr lang="en-US" sz="2000" dirty="0" smtClean="0"/>
              <a:t>Napa wines are hand-sold as Luxury Goods, requiring “experience” as part of the equation.</a:t>
            </a:r>
          </a:p>
          <a:p>
            <a:r>
              <a:rPr lang="en-US" sz="2000" dirty="0" smtClean="0"/>
              <a:t>56% of the average Napa Winery’s Sales come Direct</a:t>
            </a:r>
          </a:p>
          <a:p>
            <a:r>
              <a:rPr lang="en-US" sz="2000" dirty="0" smtClean="0"/>
              <a:t>Consumers stay in a wine club less than 2 years</a:t>
            </a:r>
          </a:p>
          <a:p>
            <a:r>
              <a:rPr lang="en-US" sz="2000" dirty="0" smtClean="0"/>
              <a:t>The best source of new club members is the tasting room</a:t>
            </a:r>
          </a:p>
          <a:p>
            <a:r>
              <a:rPr lang="en-US" sz="2000" dirty="0" smtClean="0"/>
              <a:t>Most small family wineries in Napa will not survive profitably without an increasing emphasis on </a:t>
            </a:r>
            <a:r>
              <a:rPr lang="en-US" sz="2000" dirty="0" err="1" smtClean="0"/>
              <a:t>DtC</a:t>
            </a:r>
            <a:r>
              <a:rPr lang="en-US" sz="2000" dirty="0" smtClean="0"/>
              <a:t> sales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74516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Questions </a:t>
            </a:r>
          </a:p>
          <a:p>
            <a:pPr marL="0" indent="0" algn="ctr">
              <a:buNone/>
            </a:pPr>
            <a:r>
              <a:rPr lang="en-US" dirty="0" smtClean="0">
                <a:hlinkClick r:id="rId2"/>
              </a:rPr>
              <a:t>RMcMillan@SVB.com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smtClean="0">
                <a:hlinkClick r:id="rId3"/>
              </a:rPr>
              <a:t>www.SVBonWine.blogspot.com</a:t>
            </a:r>
            <a:endParaRPr lang="en-US" dirty="0" smtClean="0"/>
          </a:p>
          <a:p>
            <a:pPr marL="0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63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24477</TotalTime>
  <Words>504</Words>
  <Application>Microsoft Office PowerPoint</Application>
  <PresentationFormat>On-screen Show (16:9)</PresentationFormat>
  <Paragraphs>86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 Unicode MS</vt:lpstr>
      <vt:lpstr>Arial</vt:lpstr>
      <vt:lpstr>Calibri</vt:lpstr>
      <vt:lpstr>Clarity</vt:lpstr>
      <vt:lpstr>Napa County Supervisors</vt:lpstr>
      <vt:lpstr>PowerPoint Presentation</vt:lpstr>
      <vt:lpstr>US Wine Consumption -  Forces Leading to Channel Shifts</vt:lpstr>
      <vt:lpstr>2015 Napa County Wine Sales Channels</vt:lpstr>
      <vt:lpstr>Satisfaction with Wholesale Arrangements</vt:lpstr>
      <vt:lpstr>PowerPoint Presentation</vt:lpstr>
      <vt:lpstr>Napa Valley Bottle Prices Are Higher Than The Industry Overall </vt:lpstr>
      <vt:lpstr>PowerPoint Presentation</vt:lpstr>
      <vt:lpstr>What do Consumers Expect When Buying Napa Wine?</vt:lpstr>
      <vt:lpstr>PowerPoint Presentation</vt:lpstr>
      <vt:lpstr>PowerPoint Presentation</vt:lpstr>
      <vt:lpstr>PowerPoint Presentation</vt:lpstr>
      <vt:lpstr>Napa Has a Slightly Lower Percentage of Tasting Rooms Compared to Other Regions </vt:lpstr>
      <vt:lpstr>On Average, Seated Tastings Result in Higher Purchases</vt:lpstr>
      <vt:lpstr>PowerPoint Presentation</vt:lpstr>
      <vt:lpstr>PowerPoint Presentation</vt:lpstr>
      <vt:lpstr>Average Length of Wine Club Memberships</vt:lpstr>
      <vt:lpstr>Napa Has the Highest Percentage of By Appointment Tastings</vt:lpstr>
      <vt:lpstr>Summary</vt:lpstr>
      <vt:lpstr>PowerPoint Presentation</vt:lpstr>
    </vt:vector>
  </TitlesOfParts>
  <Company>Silicon Valley Bank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Brian;Rob McMillan</dc:creator>
  <cp:lastModifiedBy>Rob McMillan</cp:lastModifiedBy>
  <cp:revision>360</cp:revision>
  <cp:lastPrinted>2014-08-18T18:00:19Z</cp:lastPrinted>
  <dcterms:created xsi:type="dcterms:W3CDTF">2013-01-10T06:45:46Z</dcterms:created>
  <dcterms:modified xsi:type="dcterms:W3CDTF">2016-02-16T22:28:52Z</dcterms:modified>
</cp:coreProperties>
</file>