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57" r:id="rId3"/>
    <p:sldId id="269" r:id="rId4"/>
    <p:sldId id="274" r:id="rId5"/>
    <p:sldId id="272" r:id="rId6"/>
    <p:sldId id="276" r:id="rId7"/>
    <p:sldId id="282" r:id="rId8"/>
    <p:sldId id="281" r:id="rId9"/>
    <p:sldId id="259" r:id="rId10"/>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422" userDrawn="1">
          <p15:clr>
            <a:srgbClr val="A4A3A4"/>
          </p15:clr>
        </p15:guide>
        <p15:guide id="2" pos="2926" userDrawn="1">
          <p15:clr>
            <a:srgbClr val="A4A3A4"/>
          </p15:clr>
        </p15:guide>
        <p15:guide id="3" pos="7083" userDrawn="1">
          <p15:clr>
            <a:srgbClr val="A4A3A4"/>
          </p15:clr>
        </p15:guide>
        <p15:guide id="4" orient="horz" pos="274" userDrawn="1">
          <p15:clr>
            <a:srgbClr val="A4A3A4"/>
          </p15:clr>
        </p15:guide>
        <p15:guide id="5" orient="horz" pos="1220" userDrawn="1">
          <p15:clr>
            <a:srgbClr val="A4A3A4"/>
          </p15:clr>
        </p15:guide>
        <p15:guide id="6" orient="horz" pos="3051" userDrawn="1">
          <p15:clr>
            <a:srgbClr val="A4A3A4"/>
          </p15:clr>
        </p15:guide>
        <p15:guide id="7" orient="horz" pos="404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42127"/>
    <a:srgbClr val="9FACAB"/>
    <a:srgbClr val="00C0E6"/>
    <a:srgbClr val="007E9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2935" autoAdjust="0"/>
  </p:normalViewPr>
  <p:slideViewPr>
    <p:cSldViewPr snapToGrid="0">
      <p:cViewPr varScale="1">
        <p:scale>
          <a:sx n="74" d="100"/>
          <a:sy n="74" d="100"/>
        </p:scale>
        <p:origin x="1062" y="60"/>
      </p:cViewPr>
      <p:guideLst>
        <p:guide pos="422"/>
        <p:guide pos="2926"/>
        <p:guide pos="7083"/>
        <p:guide orient="horz" pos="274"/>
        <p:guide orient="horz" pos="1220"/>
        <p:guide orient="horz" pos="3051"/>
        <p:guide orient="horz" pos="4049"/>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4143587" y="0"/>
            <a:ext cx="3169920" cy="481727"/>
          </a:xfrm>
          <a:prstGeom prst="rect">
            <a:avLst/>
          </a:prstGeom>
        </p:spPr>
        <p:txBody>
          <a:bodyPr vert="horz" lIns="96661" tIns="48331" rIns="96661" bIns="48331" rtlCol="0"/>
          <a:lstStyle>
            <a:lvl1pPr algn="r">
              <a:defRPr sz="1300"/>
            </a:lvl1pPr>
          </a:lstStyle>
          <a:p>
            <a:fld id="{AF1E4BB5-880A-4ACE-BEDA-EE54C2CE61D7}" type="datetimeFigureOut">
              <a:rPr lang="en-US" smtClean="0"/>
              <a:t>2/23/2017</a:t>
            </a:fld>
            <a:endParaRPr lang="en-US"/>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6661" tIns="48331" rIns="96661" bIns="48331"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119475"/>
            <a:ext cx="3169920" cy="481726"/>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4143587" y="9119475"/>
            <a:ext cx="3169920" cy="481726"/>
          </a:xfrm>
          <a:prstGeom prst="rect">
            <a:avLst/>
          </a:prstGeom>
        </p:spPr>
        <p:txBody>
          <a:bodyPr vert="horz" lIns="96661" tIns="48331" rIns="96661" bIns="48331" rtlCol="0" anchor="b"/>
          <a:lstStyle>
            <a:lvl1pPr algn="r">
              <a:defRPr sz="1300"/>
            </a:lvl1pPr>
          </a:lstStyle>
          <a:p>
            <a:fld id="{DA378A5E-9EB3-4662-A5BA-48E9B9444E29}" type="slidenum">
              <a:rPr lang="en-US" smtClean="0"/>
              <a:t>‹#›</a:t>
            </a:fld>
            <a:endParaRPr lang="en-US"/>
          </a:p>
        </p:txBody>
      </p:sp>
    </p:spTree>
    <p:extLst>
      <p:ext uri="{BB962C8B-B14F-4D97-AF65-F5344CB8AC3E}">
        <p14:creationId xmlns:p14="http://schemas.microsoft.com/office/powerpoint/2010/main" val="41155721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A378A5E-9EB3-4662-A5BA-48E9B9444E29}" type="slidenum">
              <a:rPr lang="en-US" smtClean="0"/>
              <a:t>1</a:t>
            </a:fld>
            <a:endParaRPr lang="en-US"/>
          </a:p>
        </p:txBody>
      </p:sp>
    </p:spTree>
    <p:extLst>
      <p:ext uri="{BB962C8B-B14F-4D97-AF65-F5344CB8AC3E}">
        <p14:creationId xmlns:p14="http://schemas.microsoft.com/office/powerpoint/2010/main" val="24499607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A378A5E-9EB3-4662-A5BA-48E9B9444E29}" type="slidenum">
              <a:rPr lang="en-US" smtClean="0"/>
              <a:t>2</a:t>
            </a:fld>
            <a:endParaRPr lang="en-US"/>
          </a:p>
        </p:txBody>
      </p:sp>
    </p:spTree>
    <p:extLst>
      <p:ext uri="{BB962C8B-B14F-4D97-AF65-F5344CB8AC3E}">
        <p14:creationId xmlns:p14="http://schemas.microsoft.com/office/powerpoint/2010/main" val="1614386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Not AEDT… </a:t>
            </a:r>
          </a:p>
          <a:p>
            <a:r>
              <a:rPr lang="en-US" dirty="0" smtClean="0"/>
              <a:t>Started project</a:t>
            </a:r>
            <a:r>
              <a:rPr lang="en-US" baseline="0" dirty="0" smtClean="0"/>
              <a:t> well before AEDT was released.</a:t>
            </a:r>
            <a:endParaRPr lang="en-US" dirty="0" smtClean="0"/>
          </a:p>
          <a:p>
            <a:r>
              <a:rPr lang="en-US" dirty="0" smtClean="0"/>
              <a:t>For helicopters… modeling is the same in </a:t>
            </a:r>
            <a:r>
              <a:rPr lang="en-US" dirty="0" err="1" smtClean="0"/>
              <a:t>INM</a:t>
            </a:r>
            <a:endParaRPr lang="en-US" dirty="0"/>
          </a:p>
        </p:txBody>
      </p:sp>
      <p:sp>
        <p:nvSpPr>
          <p:cNvPr id="4" name="Slide Number Placeholder 3"/>
          <p:cNvSpPr>
            <a:spLocks noGrp="1"/>
          </p:cNvSpPr>
          <p:nvPr>
            <p:ph type="sldNum" sz="quarter" idx="10"/>
          </p:nvPr>
        </p:nvSpPr>
        <p:spPr/>
        <p:txBody>
          <a:bodyPr/>
          <a:lstStyle/>
          <a:p>
            <a:fld id="{DA378A5E-9EB3-4662-A5BA-48E9B9444E29}" type="slidenum">
              <a:rPr lang="en-US" smtClean="0"/>
              <a:t>3</a:t>
            </a:fld>
            <a:endParaRPr lang="en-US"/>
          </a:p>
        </p:txBody>
      </p:sp>
    </p:spTree>
    <p:extLst>
      <p:ext uri="{BB962C8B-B14F-4D97-AF65-F5344CB8AC3E}">
        <p14:creationId xmlns:p14="http://schemas.microsoft.com/office/powerpoint/2010/main" val="25514083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Talk about</a:t>
            </a:r>
            <a:r>
              <a:rPr lang="en-US" baseline="0" dirty="0" smtClean="0"/>
              <a:t> how aircraft are becoming quieter. Technology is making this so. Push by FAA and international agencies to make helicopters quieter. Trend will continue. </a:t>
            </a:r>
            <a:endParaRPr lang="en-US" dirty="0" smtClean="0"/>
          </a:p>
          <a:p>
            <a:endParaRPr lang="en-US" dirty="0" smtClean="0"/>
          </a:p>
          <a:p>
            <a:r>
              <a:rPr lang="en-US" dirty="0" smtClean="0"/>
              <a:t>B429 is equipped with latest technology to help make the system quieter:</a:t>
            </a:r>
          </a:p>
          <a:p>
            <a:pPr marL="181240" indent="-181240">
              <a:buFontTx/>
              <a:buChar char="-"/>
            </a:pPr>
            <a:r>
              <a:rPr lang="en-US" dirty="0" smtClean="0"/>
              <a:t>carbon fiber blades: providing enhanced performance and reduced noise</a:t>
            </a:r>
          </a:p>
          <a:p>
            <a:pPr marL="181240" indent="-181240">
              <a:buFontTx/>
              <a:buChar char="-"/>
            </a:pPr>
            <a:r>
              <a:rPr lang="en-US" dirty="0" smtClean="0"/>
              <a:t>tail rotor is configured with four blades: a new design that helps improve performance while reducing noise</a:t>
            </a:r>
          </a:p>
          <a:p>
            <a:endParaRPr lang="en-US" dirty="0" smtClean="0"/>
          </a:p>
          <a:p>
            <a:r>
              <a:rPr lang="en-US" dirty="0" smtClean="0"/>
              <a:t>Source:</a:t>
            </a:r>
            <a:r>
              <a:rPr lang="en-US" baseline="0" dirty="0" smtClean="0"/>
              <a:t>  </a:t>
            </a:r>
            <a:r>
              <a:rPr lang="en-US" baseline="0" dirty="0" err="1" smtClean="0"/>
              <a:t>ICAO</a:t>
            </a:r>
            <a:r>
              <a:rPr lang="en-US" baseline="0" dirty="0" smtClean="0"/>
              <a:t> International Civil Aviation Organization</a:t>
            </a:r>
            <a:endParaRPr lang="en-US" sz="1300" dirty="0"/>
          </a:p>
          <a:p>
            <a:r>
              <a:rPr lang="en-US" sz="1300" dirty="0"/>
              <a:t> Helicopter Noise Reduction Technology </a:t>
            </a:r>
            <a:r>
              <a:rPr lang="en-US" sz="1300" i="1" dirty="0"/>
              <a:t>Status Report </a:t>
            </a:r>
            <a:endParaRPr lang="en-US" sz="1300" dirty="0"/>
          </a:p>
          <a:p>
            <a:r>
              <a:rPr lang="en-US" sz="1300" b="0" dirty="0">
                <a:solidFill>
                  <a:srgbClr val="FF0000"/>
                </a:solidFill>
              </a:rPr>
              <a:t>21 April 2015 </a:t>
            </a:r>
            <a:endParaRPr lang="en-US" b="0" dirty="0">
              <a:solidFill>
                <a:srgbClr val="FF0000"/>
              </a:solidFill>
            </a:endParaRPr>
          </a:p>
        </p:txBody>
      </p:sp>
      <p:sp>
        <p:nvSpPr>
          <p:cNvPr id="4" name="Slide Number Placeholder 3"/>
          <p:cNvSpPr>
            <a:spLocks noGrp="1"/>
          </p:cNvSpPr>
          <p:nvPr>
            <p:ph type="sldNum" sz="quarter" idx="10"/>
          </p:nvPr>
        </p:nvSpPr>
        <p:spPr/>
        <p:txBody>
          <a:bodyPr/>
          <a:lstStyle/>
          <a:p>
            <a:fld id="{DA378A5E-9EB3-4662-A5BA-48E9B9444E29}" type="slidenum">
              <a:rPr lang="en-US" smtClean="0"/>
              <a:t>4</a:t>
            </a:fld>
            <a:endParaRPr lang="en-US"/>
          </a:p>
        </p:txBody>
      </p:sp>
    </p:spTree>
    <p:extLst>
      <p:ext uri="{BB962C8B-B14F-4D97-AF65-F5344CB8AC3E}">
        <p14:creationId xmlns:p14="http://schemas.microsoft.com/office/powerpoint/2010/main" val="33304042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300" dirty="0"/>
              <a:t>where does </a:t>
            </a:r>
            <a:r>
              <a:rPr lang="en-US" sz="1300" dirty="0" err="1" smtClean="0"/>
              <a:t>Mr</a:t>
            </a:r>
            <a:r>
              <a:rPr lang="en-US" sz="1300" dirty="0" smtClean="0"/>
              <a:t> Palmaz </a:t>
            </a:r>
            <a:r>
              <a:rPr lang="en-US" sz="1300" dirty="0"/>
              <a:t>expect to mostly fly to/from? What would be his route to/from Napa Airport?</a:t>
            </a:r>
          </a:p>
          <a:p>
            <a:r>
              <a:rPr lang="en-US" sz="1300" dirty="0">
                <a:solidFill>
                  <a:srgbClr val="FF0000"/>
                </a:solidFill>
              </a:rPr>
              <a:t> - questions for </a:t>
            </a:r>
            <a:r>
              <a:rPr lang="en-US" sz="1300" dirty="0" err="1" smtClean="0">
                <a:solidFill>
                  <a:srgbClr val="FF0000"/>
                </a:solidFill>
              </a:rPr>
              <a:t>Mr</a:t>
            </a:r>
            <a:r>
              <a:rPr lang="en-US" sz="1300" dirty="0" smtClean="0">
                <a:solidFill>
                  <a:srgbClr val="FF0000"/>
                </a:solidFill>
              </a:rPr>
              <a:t> Palmaz</a:t>
            </a:r>
            <a:r>
              <a:rPr lang="en-US" sz="1300" dirty="0">
                <a:solidFill>
                  <a:srgbClr val="FF0000"/>
                </a:solidFill>
              </a:rPr>
              <a:t>.</a:t>
            </a:r>
          </a:p>
          <a:p>
            <a:endParaRPr lang="en-US" sz="1300" dirty="0"/>
          </a:p>
          <a:p>
            <a:r>
              <a:rPr lang="en-US" sz="1300" dirty="0"/>
              <a:t>I believe back n forth to Tahoe and </a:t>
            </a:r>
            <a:r>
              <a:rPr lang="en-US" sz="1300" dirty="0" smtClean="0"/>
              <a:t>Plumas and </a:t>
            </a:r>
            <a:r>
              <a:rPr lang="en-US" sz="1300" dirty="0" err="1" smtClean="0"/>
              <a:t>SMF</a:t>
            </a:r>
            <a:r>
              <a:rPr lang="en-US" sz="1300" dirty="0" smtClean="0"/>
              <a:t>. Maybe</a:t>
            </a:r>
            <a:r>
              <a:rPr lang="en-US" sz="1300" baseline="0" dirty="0" smtClean="0"/>
              <a:t> </a:t>
            </a:r>
            <a:r>
              <a:rPr lang="en-US" sz="1300" baseline="0" dirty="0" err="1" smtClean="0"/>
              <a:t>SFO</a:t>
            </a:r>
            <a:endParaRPr lang="en-US" sz="1300" dirty="0"/>
          </a:p>
          <a:p>
            <a:r>
              <a:rPr lang="en-US" sz="1200" b="1" kern="1200" dirty="0" smtClean="0">
                <a:solidFill>
                  <a:schemeClr val="tx1"/>
                </a:solidFill>
                <a:effectLst/>
                <a:latin typeface="+mn-lt"/>
                <a:ea typeface="+mn-ea"/>
                <a:cs typeface="+mn-cs"/>
              </a:rPr>
              <a:t>I think saying he will fly back n forth to </a:t>
            </a:r>
            <a:r>
              <a:rPr lang="en-US" sz="1200" b="1" kern="1200" dirty="0" err="1" smtClean="0">
                <a:solidFill>
                  <a:schemeClr val="tx1"/>
                </a:solidFill>
                <a:effectLst/>
                <a:latin typeface="+mn-lt"/>
                <a:ea typeface="+mn-ea"/>
                <a:cs typeface="+mn-cs"/>
              </a:rPr>
              <a:t>APC</a:t>
            </a:r>
            <a:r>
              <a:rPr lang="en-US" sz="1200" b="1" kern="1200" dirty="0" smtClean="0">
                <a:solidFill>
                  <a:schemeClr val="tx1"/>
                </a:solidFill>
                <a:effectLst/>
                <a:latin typeface="+mn-lt"/>
                <a:ea typeface="+mn-ea"/>
                <a:cs typeface="+mn-cs"/>
              </a:rPr>
              <a:t> is not a positive for this project.</a:t>
            </a:r>
            <a:r>
              <a:rPr lang="en-US" sz="1200" kern="1200" dirty="0" smtClean="0">
                <a:solidFill>
                  <a:schemeClr val="tx1"/>
                </a:solidFill>
                <a:effectLst/>
                <a:latin typeface="+mn-lt"/>
                <a:ea typeface="+mn-ea"/>
                <a:cs typeface="+mn-cs"/>
              </a:rPr>
              <a:t> </a:t>
            </a:r>
          </a:p>
          <a:p>
            <a:endParaRPr lang="en-US" sz="1300" dirty="0"/>
          </a:p>
          <a:p>
            <a:pPr defTabSz="966612">
              <a:defRPr/>
            </a:pPr>
            <a:r>
              <a:rPr lang="en-US" sz="1300" dirty="0"/>
              <a:t>Flight tracks were proposed that will take advantage of prevailing winds and terrain, while eliminating direct overflight of nearby residences. The flight tracks presented will be followed when weather conditions permit. Palmaz will also avoid flying over residences, below 1,000 feet above ground level, whenever possible. </a:t>
            </a:r>
          </a:p>
          <a:p>
            <a:endParaRPr lang="en-US" dirty="0"/>
          </a:p>
        </p:txBody>
      </p:sp>
      <p:sp>
        <p:nvSpPr>
          <p:cNvPr id="4" name="Slide Number Placeholder 3"/>
          <p:cNvSpPr>
            <a:spLocks noGrp="1"/>
          </p:cNvSpPr>
          <p:nvPr>
            <p:ph type="sldNum" sz="quarter" idx="10"/>
          </p:nvPr>
        </p:nvSpPr>
        <p:spPr/>
        <p:txBody>
          <a:bodyPr/>
          <a:lstStyle/>
          <a:p>
            <a:fld id="{DA378A5E-9EB3-4662-A5BA-48E9B9444E29}" type="slidenum">
              <a:rPr lang="en-US" smtClean="0"/>
              <a:t>5</a:t>
            </a:fld>
            <a:endParaRPr lang="en-US"/>
          </a:p>
        </p:txBody>
      </p:sp>
    </p:spTree>
    <p:extLst>
      <p:ext uri="{BB962C8B-B14F-4D97-AF65-F5344CB8AC3E}">
        <p14:creationId xmlns:p14="http://schemas.microsoft.com/office/powerpoint/2010/main" val="40358391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proposed pad is 1400 </a:t>
            </a:r>
            <a:r>
              <a:rPr lang="en-US" dirty="0" err="1" smtClean="0"/>
              <a:t>ft</a:t>
            </a:r>
            <a:r>
              <a:rPr lang="en-US" dirty="0" smtClean="0"/>
              <a:t> above valley floor</a:t>
            </a:r>
            <a:endParaRPr lang="en-US" dirty="0"/>
          </a:p>
        </p:txBody>
      </p:sp>
      <p:sp>
        <p:nvSpPr>
          <p:cNvPr id="4" name="Slide Number Placeholder 3"/>
          <p:cNvSpPr>
            <a:spLocks noGrp="1"/>
          </p:cNvSpPr>
          <p:nvPr>
            <p:ph type="sldNum" sz="quarter" idx="10"/>
          </p:nvPr>
        </p:nvSpPr>
        <p:spPr/>
        <p:txBody>
          <a:bodyPr/>
          <a:lstStyle/>
          <a:p>
            <a:fld id="{DA378A5E-9EB3-4662-A5BA-48E9B9444E29}" type="slidenum">
              <a:rPr lang="en-US" smtClean="0"/>
              <a:t>6</a:t>
            </a:fld>
            <a:endParaRPr lang="en-US"/>
          </a:p>
        </p:txBody>
      </p:sp>
    </p:spTree>
    <p:extLst>
      <p:ext uri="{BB962C8B-B14F-4D97-AF65-F5344CB8AC3E}">
        <p14:creationId xmlns:p14="http://schemas.microsoft.com/office/powerpoint/2010/main" val="30944246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A378A5E-9EB3-4662-A5BA-48E9B9444E29}" type="slidenum">
              <a:rPr lang="en-US" smtClean="0"/>
              <a:t>7</a:t>
            </a:fld>
            <a:endParaRPr lang="en-US"/>
          </a:p>
        </p:txBody>
      </p:sp>
    </p:spTree>
    <p:extLst>
      <p:ext uri="{BB962C8B-B14F-4D97-AF65-F5344CB8AC3E}">
        <p14:creationId xmlns:p14="http://schemas.microsoft.com/office/powerpoint/2010/main" val="13644507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Emphasize</a:t>
            </a:r>
            <a:r>
              <a:rPr lang="en-US" baseline="0" dirty="0" smtClean="0"/>
              <a:t> again that his approach / departure profiles are steeper than typical  /recommended profiles. Results in helicopter reaching cruising altitude quicker and leaving area quicker – thus less noise impacts.</a:t>
            </a:r>
          </a:p>
          <a:p>
            <a:r>
              <a:rPr lang="en-US" baseline="0" dirty="0" smtClean="0"/>
              <a:t> </a:t>
            </a:r>
          </a:p>
          <a:p>
            <a:r>
              <a:rPr lang="en-US" baseline="0" dirty="0" smtClean="0"/>
              <a:t>This was modeled in </a:t>
            </a:r>
            <a:r>
              <a:rPr lang="en-US" baseline="0" dirty="0" err="1" smtClean="0"/>
              <a:t>INM</a:t>
            </a:r>
            <a:r>
              <a:rPr lang="en-US" baseline="0" dirty="0" smtClean="0"/>
              <a:t>.</a:t>
            </a:r>
            <a:endParaRPr lang="en-US" dirty="0"/>
          </a:p>
        </p:txBody>
      </p:sp>
      <p:sp>
        <p:nvSpPr>
          <p:cNvPr id="4" name="Slide Number Placeholder 3"/>
          <p:cNvSpPr>
            <a:spLocks noGrp="1"/>
          </p:cNvSpPr>
          <p:nvPr>
            <p:ph type="sldNum" sz="quarter" idx="10"/>
          </p:nvPr>
        </p:nvSpPr>
        <p:spPr/>
        <p:txBody>
          <a:bodyPr/>
          <a:lstStyle/>
          <a:p>
            <a:fld id="{DA378A5E-9EB3-4662-A5BA-48E9B9444E29}" type="slidenum">
              <a:rPr lang="en-US" smtClean="0"/>
              <a:t>8</a:t>
            </a:fld>
            <a:endParaRPr lang="en-US"/>
          </a:p>
        </p:txBody>
      </p:sp>
    </p:spTree>
    <p:extLst>
      <p:ext uri="{BB962C8B-B14F-4D97-AF65-F5344CB8AC3E}">
        <p14:creationId xmlns:p14="http://schemas.microsoft.com/office/powerpoint/2010/main" val="32994455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A378A5E-9EB3-4662-A5BA-48E9B9444E29}" type="slidenum">
              <a:rPr lang="en-US" smtClean="0"/>
              <a:t>9</a:t>
            </a:fld>
            <a:endParaRPr lang="en-US"/>
          </a:p>
        </p:txBody>
      </p:sp>
    </p:spTree>
    <p:extLst>
      <p:ext uri="{BB962C8B-B14F-4D97-AF65-F5344CB8AC3E}">
        <p14:creationId xmlns:p14="http://schemas.microsoft.com/office/powerpoint/2010/main" val="177174125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rgbClr val="C42127"/>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251200" y="1659467"/>
            <a:ext cx="6968067" cy="3877734"/>
          </a:xfrm>
        </p:spPr>
        <p:txBody>
          <a:bodyPr anchor="b">
            <a:normAutofit/>
          </a:bodyPr>
          <a:lstStyle>
            <a:lvl1pPr algn="l">
              <a:lnSpc>
                <a:spcPts val="7000"/>
              </a:lnSpc>
              <a:defRPr sz="8000" b="1" spc="-100" baseline="0">
                <a:solidFill>
                  <a:schemeClr val="bg1"/>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3251200" y="5456238"/>
            <a:ext cx="7289800" cy="402695"/>
          </a:xfrm>
        </p:spPr>
        <p:txBody>
          <a:bodyPr/>
          <a:lstStyle>
            <a:lvl1pPr marL="0" indent="0" algn="l">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498862" y="4374336"/>
            <a:ext cx="1566071" cy="993529"/>
          </a:xfrm>
          <a:prstGeom prst="rect">
            <a:avLst/>
          </a:prstGeom>
        </p:spPr>
      </p:pic>
    </p:spTree>
    <p:extLst>
      <p:ext uri="{BB962C8B-B14F-4D97-AF65-F5344CB8AC3E}">
        <p14:creationId xmlns:p14="http://schemas.microsoft.com/office/powerpoint/2010/main" val="30422498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Title Slide">
    <p:bg>
      <p:bgPr>
        <a:solidFill>
          <a:srgbClr val="C42127"/>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251200" y="1659467"/>
            <a:ext cx="6968067" cy="3877734"/>
          </a:xfrm>
        </p:spPr>
        <p:txBody>
          <a:bodyPr anchor="b">
            <a:normAutofit/>
          </a:bodyPr>
          <a:lstStyle>
            <a:lvl1pPr algn="l">
              <a:lnSpc>
                <a:spcPts val="7000"/>
              </a:lnSpc>
              <a:defRPr sz="8000" b="1" spc="-100" baseline="0">
                <a:solidFill>
                  <a:schemeClr val="bg1"/>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3251200" y="5456238"/>
            <a:ext cx="7289800" cy="402695"/>
          </a:xfrm>
        </p:spPr>
        <p:txBody>
          <a:bodyPr/>
          <a:lstStyle>
            <a:lvl1pPr marL="0" indent="0" algn="l">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39562077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74249" y="440539"/>
            <a:ext cx="9030094" cy="1325563"/>
          </a:xfrm>
        </p:spPr>
        <p:txBody>
          <a:bodyPr anchor="b"/>
          <a:lstStyle>
            <a:lvl1pPr>
              <a:lnSpc>
                <a:spcPts val="4200"/>
              </a:lnSpc>
              <a:defRPr b="1" spc="-50" baseline="0">
                <a:solidFill>
                  <a:srgbClr val="C42127"/>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574249" y="1901038"/>
            <a:ext cx="9030094" cy="4480907"/>
          </a:xfrm>
        </p:spPr>
        <p:txBody>
          <a:bodyPr/>
          <a:lstStyle>
            <a:lvl1pPr marL="395288" indent="-395288">
              <a:buClr>
                <a:srgbClr val="C42127"/>
              </a:buClr>
              <a:buFont typeface="Calibri" panose="020F0502020204030204" pitchFamily="34" charset="0"/>
              <a:buChar char="→"/>
              <a:defRPr b="1">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170799" y="440539"/>
            <a:ext cx="1046250" cy="663750"/>
          </a:xfrm>
          <a:prstGeom prst="rect">
            <a:avLst/>
          </a:prstGeom>
        </p:spPr>
      </p:pic>
      <p:sp>
        <p:nvSpPr>
          <p:cNvPr id="8" name="Rectangle 7"/>
          <p:cNvSpPr/>
          <p:nvPr userDrawn="1"/>
        </p:nvSpPr>
        <p:spPr>
          <a:xfrm>
            <a:off x="11783505" y="0"/>
            <a:ext cx="408495" cy="6858000"/>
          </a:xfrm>
          <a:prstGeom prst="rect">
            <a:avLst/>
          </a:prstGeom>
          <a:solidFill>
            <a:srgbClr val="C42127"/>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982243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C73503F-78C6-4EF6-A4DF-DFF8AFC2FCDD}" type="datetimeFigureOut">
              <a:rPr lang="en-US" smtClean="0"/>
              <a:t>2/23/2017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B07039-17D0-4567-B088-9017D9EA30A1}" type="slidenum">
              <a:rPr lang="en-US" smtClean="0"/>
              <a:t>‹#›</a:t>
            </a:fld>
            <a:endParaRPr lang="en-US"/>
          </a:p>
        </p:txBody>
      </p:sp>
    </p:spTree>
    <p:extLst>
      <p:ext uri="{BB962C8B-B14F-4D97-AF65-F5344CB8AC3E}">
        <p14:creationId xmlns:p14="http://schemas.microsoft.com/office/powerpoint/2010/main" val="1118877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C73503F-78C6-4EF6-A4DF-DFF8AFC2FCDD}" type="datetimeFigureOut">
              <a:rPr lang="en-US" smtClean="0"/>
              <a:t>2/23/2017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B07039-17D0-4567-B088-9017D9EA30A1}" type="slidenum">
              <a:rPr lang="en-US" smtClean="0"/>
              <a:t>‹#›</a:t>
            </a:fld>
            <a:endParaRPr lang="en-US"/>
          </a:p>
        </p:txBody>
      </p:sp>
    </p:spTree>
    <p:extLst>
      <p:ext uri="{BB962C8B-B14F-4D97-AF65-F5344CB8AC3E}">
        <p14:creationId xmlns:p14="http://schemas.microsoft.com/office/powerpoint/2010/main" val="24675210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C73503F-78C6-4EF6-A4DF-DFF8AFC2FCDD}" type="datetimeFigureOut">
              <a:rPr lang="en-US" smtClean="0"/>
              <a:t>2/23/2017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EB07039-17D0-4567-B088-9017D9EA30A1}" type="slidenum">
              <a:rPr lang="en-US" smtClean="0"/>
              <a:t>‹#›</a:t>
            </a:fld>
            <a:endParaRPr lang="en-US"/>
          </a:p>
        </p:txBody>
      </p:sp>
    </p:spTree>
    <p:extLst>
      <p:ext uri="{BB962C8B-B14F-4D97-AF65-F5344CB8AC3E}">
        <p14:creationId xmlns:p14="http://schemas.microsoft.com/office/powerpoint/2010/main" val="21426174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C73503F-78C6-4EF6-A4DF-DFF8AFC2FCDD}" type="datetimeFigureOut">
              <a:rPr lang="en-US" smtClean="0"/>
              <a:t>2/23/2017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EB07039-17D0-4567-B088-9017D9EA30A1}" type="slidenum">
              <a:rPr lang="en-US" smtClean="0"/>
              <a:t>‹#›</a:t>
            </a:fld>
            <a:endParaRPr lang="en-US"/>
          </a:p>
        </p:txBody>
      </p:sp>
    </p:spTree>
    <p:extLst>
      <p:ext uri="{BB962C8B-B14F-4D97-AF65-F5344CB8AC3E}">
        <p14:creationId xmlns:p14="http://schemas.microsoft.com/office/powerpoint/2010/main" val="56939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73503F-78C6-4EF6-A4DF-DFF8AFC2FCDD}" type="datetimeFigureOut">
              <a:rPr lang="en-US" smtClean="0"/>
              <a:t>2/23/2017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EB07039-17D0-4567-B088-9017D9EA30A1}" type="slidenum">
              <a:rPr lang="en-US" smtClean="0"/>
              <a:t>‹#›</a:t>
            </a:fld>
            <a:endParaRPr lang="en-US"/>
          </a:p>
        </p:txBody>
      </p:sp>
    </p:spTree>
    <p:extLst>
      <p:ext uri="{BB962C8B-B14F-4D97-AF65-F5344CB8AC3E}">
        <p14:creationId xmlns:p14="http://schemas.microsoft.com/office/powerpoint/2010/main" val="35963500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C73503F-78C6-4EF6-A4DF-DFF8AFC2FCDD}" type="datetimeFigureOut">
              <a:rPr lang="en-US" smtClean="0"/>
              <a:t>2/23/2017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B07039-17D0-4567-B088-9017D9EA30A1}" type="slidenum">
              <a:rPr lang="en-US" smtClean="0"/>
              <a:t>‹#›</a:t>
            </a:fld>
            <a:endParaRPr lang="en-US"/>
          </a:p>
        </p:txBody>
      </p:sp>
    </p:spTree>
    <p:extLst>
      <p:ext uri="{BB962C8B-B14F-4D97-AF65-F5344CB8AC3E}">
        <p14:creationId xmlns:p14="http://schemas.microsoft.com/office/powerpoint/2010/main" val="19648218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C73503F-78C6-4EF6-A4DF-DFF8AFC2FCDD}" type="datetimeFigureOut">
              <a:rPr lang="en-US" smtClean="0"/>
              <a:t>2/23/2017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B07039-17D0-4567-B088-9017D9EA30A1}" type="slidenum">
              <a:rPr lang="en-US" smtClean="0"/>
              <a:t>‹#›</a:t>
            </a:fld>
            <a:endParaRPr lang="en-US"/>
          </a:p>
        </p:txBody>
      </p:sp>
    </p:spTree>
    <p:extLst>
      <p:ext uri="{BB962C8B-B14F-4D97-AF65-F5344CB8AC3E}">
        <p14:creationId xmlns:p14="http://schemas.microsoft.com/office/powerpoint/2010/main" val="4879572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C73503F-78C6-4EF6-A4DF-DFF8AFC2FCDD}" type="datetimeFigureOut">
              <a:rPr lang="en-US" smtClean="0"/>
              <a:t>2/23/2017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B07039-17D0-4567-B088-9017D9EA30A1}" type="slidenum">
              <a:rPr lang="en-US" smtClean="0"/>
              <a:t>‹#›</a:t>
            </a:fld>
            <a:endParaRPr lang="en-US"/>
          </a:p>
        </p:txBody>
      </p:sp>
    </p:spTree>
    <p:extLst>
      <p:ext uri="{BB962C8B-B14F-4D97-AF65-F5344CB8AC3E}">
        <p14:creationId xmlns:p14="http://schemas.microsoft.com/office/powerpoint/2010/main" val="12969583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C73503F-78C6-4EF6-A4DF-DFF8AFC2FCDD}" type="datetimeFigureOut">
              <a:rPr lang="en-US" smtClean="0"/>
              <a:t>2/23/2017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B07039-17D0-4567-B088-9017D9EA30A1}" type="slidenum">
              <a:rPr lang="en-US" smtClean="0"/>
              <a:t>‹#›</a:t>
            </a:fld>
            <a:endParaRPr lang="en-US"/>
          </a:p>
        </p:txBody>
      </p:sp>
    </p:spTree>
    <p:extLst>
      <p:ext uri="{BB962C8B-B14F-4D97-AF65-F5344CB8AC3E}">
        <p14:creationId xmlns:p14="http://schemas.microsoft.com/office/powerpoint/2010/main" val="16500335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73503F-78C6-4EF6-A4DF-DFF8AFC2FCDD}" type="datetimeFigureOut">
              <a:rPr lang="en-US" smtClean="0"/>
              <a:t>2/23/2017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B07039-17D0-4567-B088-9017D9EA30A1}" type="slidenum">
              <a:rPr lang="en-US" smtClean="0"/>
              <a:t>‹#›</a:t>
            </a:fld>
            <a:endParaRPr lang="en-US"/>
          </a:p>
        </p:txBody>
      </p:sp>
    </p:spTree>
    <p:extLst>
      <p:ext uri="{BB962C8B-B14F-4D97-AF65-F5344CB8AC3E}">
        <p14:creationId xmlns:p14="http://schemas.microsoft.com/office/powerpoint/2010/main" val="3260191979"/>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FACAB"/>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251200" y="1659467"/>
            <a:ext cx="7178392" cy="3877734"/>
          </a:xfrm>
        </p:spPr>
        <p:txBody>
          <a:bodyPr anchor="ctr" anchorCtr="0">
            <a:normAutofit/>
          </a:bodyPr>
          <a:lstStyle/>
          <a:p>
            <a:pPr>
              <a:lnSpc>
                <a:spcPts val="7000"/>
              </a:lnSpc>
            </a:pPr>
            <a:r>
              <a:rPr lang="en-US" dirty="0" smtClean="0">
                <a:solidFill>
                  <a:srgbClr val="C42127"/>
                </a:solidFill>
              </a:rPr>
              <a:t>Overflight and Noise Report</a:t>
            </a:r>
            <a:endParaRPr lang="en-US" dirty="0">
              <a:solidFill>
                <a:srgbClr val="C42127"/>
              </a:solidFill>
            </a:endParaRPr>
          </a:p>
        </p:txBody>
      </p:sp>
      <p:sp>
        <p:nvSpPr>
          <p:cNvPr id="3" name="Subtitle 2"/>
          <p:cNvSpPr>
            <a:spLocks noGrp="1"/>
          </p:cNvSpPr>
          <p:nvPr>
            <p:ph type="subTitle" idx="1"/>
          </p:nvPr>
        </p:nvSpPr>
        <p:spPr>
          <a:xfrm>
            <a:off x="3251200" y="5456238"/>
            <a:ext cx="7289800" cy="567490"/>
          </a:xfrm>
        </p:spPr>
        <p:txBody>
          <a:bodyPr>
            <a:noAutofit/>
          </a:bodyPr>
          <a:lstStyle/>
          <a:p>
            <a:r>
              <a:rPr lang="en-US" sz="3000" dirty="0" smtClean="0">
                <a:solidFill>
                  <a:srgbClr val="C42127"/>
                </a:solidFill>
              </a:rPr>
              <a:t>Ken Brody</a:t>
            </a:r>
            <a:r>
              <a:rPr lang="en-US" sz="3000" b="0" dirty="0" smtClean="0">
                <a:solidFill>
                  <a:srgbClr val="C42127"/>
                </a:solidFill>
              </a:rPr>
              <a:t>, </a:t>
            </a:r>
            <a:r>
              <a:rPr lang="en-US" sz="2200" b="0" dirty="0" smtClean="0">
                <a:solidFill>
                  <a:srgbClr val="C42127"/>
                </a:solidFill>
              </a:rPr>
              <a:t>MARCH 2017</a:t>
            </a:r>
            <a:endParaRPr lang="en-US" sz="2200" b="0" dirty="0">
              <a:solidFill>
                <a:srgbClr val="C42127"/>
              </a:solidFill>
            </a:endParaRPr>
          </a:p>
        </p:txBody>
      </p:sp>
      <p:cxnSp>
        <p:nvCxnSpPr>
          <p:cNvPr id="4" name="Straight Connector 3"/>
          <p:cNvCxnSpPr/>
          <p:nvPr/>
        </p:nvCxnSpPr>
        <p:spPr>
          <a:xfrm flipV="1">
            <a:off x="3229321" y="1982709"/>
            <a:ext cx="0" cy="331021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 name="Subtitle 2"/>
          <p:cNvSpPr txBox="1">
            <a:spLocks/>
          </p:cNvSpPr>
          <p:nvPr/>
        </p:nvSpPr>
        <p:spPr>
          <a:xfrm>
            <a:off x="3251200" y="935040"/>
            <a:ext cx="7289800" cy="40269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000" i="1" dirty="0" smtClean="0">
                <a:solidFill>
                  <a:srgbClr val="C42127"/>
                </a:solidFill>
              </a:rPr>
              <a:t>Palmaz Private Helipad</a:t>
            </a:r>
            <a:endParaRPr lang="en-US" sz="3000" i="1" dirty="0">
              <a:solidFill>
                <a:srgbClr val="C42127"/>
              </a:solidFill>
            </a:endParaRPr>
          </a:p>
        </p:txBody>
      </p:sp>
      <p:sp>
        <p:nvSpPr>
          <p:cNvPr id="8" name="Rectangle 7"/>
          <p:cNvSpPr/>
          <p:nvPr/>
        </p:nvSpPr>
        <p:spPr>
          <a:xfrm>
            <a:off x="3105339" y="1041147"/>
            <a:ext cx="123982" cy="266165"/>
          </a:xfrm>
          <a:prstGeom prst="rect">
            <a:avLst/>
          </a:prstGeom>
          <a:solidFill>
            <a:srgbClr val="C421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42127"/>
              </a:solidFill>
            </a:endParaRPr>
          </a:p>
        </p:txBody>
      </p:sp>
    </p:spTree>
    <p:extLst>
      <p:ext uri="{BB962C8B-B14F-4D97-AF65-F5344CB8AC3E}">
        <p14:creationId xmlns:p14="http://schemas.microsoft.com/office/powerpoint/2010/main" val="6774063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nchorCtr="0"/>
          <a:lstStyle/>
          <a:p>
            <a:r>
              <a:rPr lang="en-US" dirty="0" smtClean="0"/>
              <a:t>Mead &amp; Hunt Noise and Planning Experience </a:t>
            </a:r>
            <a:endParaRPr lang="en-US" dirty="0"/>
          </a:p>
        </p:txBody>
      </p:sp>
      <p:sp>
        <p:nvSpPr>
          <p:cNvPr id="3" name="Content Placeholder 2"/>
          <p:cNvSpPr>
            <a:spLocks noGrp="1"/>
          </p:cNvSpPr>
          <p:nvPr>
            <p:ph idx="1"/>
          </p:nvPr>
        </p:nvSpPr>
        <p:spPr/>
        <p:txBody>
          <a:bodyPr>
            <a:normAutofit/>
          </a:bodyPr>
          <a:lstStyle/>
          <a:p>
            <a:r>
              <a:rPr lang="en-US" dirty="0" smtClean="0"/>
              <a:t>100’s of noise projects</a:t>
            </a:r>
          </a:p>
          <a:p>
            <a:pPr lvl="1"/>
            <a:r>
              <a:rPr lang="en-US" dirty="0" smtClean="0"/>
              <a:t>Master Plans</a:t>
            </a:r>
          </a:p>
          <a:p>
            <a:pPr lvl="1"/>
            <a:r>
              <a:rPr lang="en-US" dirty="0" smtClean="0"/>
              <a:t>Airport Land Use Compatibility Plans</a:t>
            </a:r>
          </a:p>
          <a:p>
            <a:pPr lvl="1"/>
            <a:r>
              <a:rPr lang="en-US" dirty="0" smtClean="0"/>
              <a:t>Part 150 Studies</a:t>
            </a:r>
          </a:p>
          <a:p>
            <a:r>
              <a:rPr lang="en-US" dirty="0" smtClean="0"/>
              <a:t>Decades of experience</a:t>
            </a:r>
          </a:p>
          <a:p>
            <a:r>
              <a:rPr lang="en-US" dirty="0" smtClean="0"/>
              <a:t>Nationwide Firm, Local Presence</a:t>
            </a:r>
          </a:p>
          <a:p>
            <a:pPr lvl="1"/>
            <a:r>
              <a:rPr lang="en-US" dirty="0" smtClean="0"/>
              <a:t>Santa Rosa Office</a:t>
            </a:r>
            <a:endParaRPr lang="en-US" dirty="0"/>
          </a:p>
          <a:p>
            <a:pPr marL="395288" lvl="1" indent="-395288">
              <a:spcBef>
                <a:spcPts val="1000"/>
              </a:spcBef>
              <a:buClr>
                <a:srgbClr val="C42127"/>
              </a:buClr>
              <a:buFont typeface="Calibri" panose="020F0502020204030204" pitchFamily="34" charset="0"/>
              <a:buChar char="→"/>
            </a:pPr>
            <a:r>
              <a:rPr lang="en-US" sz="2800" b="1" dirty="0"/>
              <a:t>Napa County Airport </a:t>
            </a:r>
            <a:endParaRPr lang="en-US" sz="2800" b="1" dirty="0" smtClean="0"/>
          </a:p>
          <a:p>
            <a:pPr marL="395288" lvl="1" indent="-395288">
              <a:spcBef>
                <a:spcPts val="1000"/>
              </a:spcBef>
              <a:buClr>
                <a:srgbClr val="C42127"/>
              </a:buClr>
              <a:buFont typeface="Calibri" panose="020F0502020204030204" pitchFamily="34" charset="0"/>
              <a:buChar char="→"/>
            </a:pPr>
            <a:r>
              <a:rPr lang="en-US" sz="2800" b="1" dirty="0" smtClean="0"/>
              <a:t>Hospital Heliports</a:t>
            </a:r>
            <a:endParaRPr lang="en-US" sz="2800" b="1" dirty="0"/>
          </a:p>
        </p:txBody>
      </p:sp>
    </p:spTree>
    <p:extLst>
      <p:ext uri="{BB962C8B-B14F-4D97-AF65-F5344CB8AC3E}">
        <p14:creationId xmlns:p14="http://schemas.microsoft.com/office/powerpoint/2010/main" val="11416837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lstStyle/>
          <a:p>
            <a:r>
              <a:rPr lang="en-US" dirty="0" smtClean="0"/>
              <a:t>Noise Analysis </a:t>
            </a:r>
            <a:endParaRPr lang="en-US" dirty="0"/>
          </a:p>
        </p:txBody>
      </p:sp>
      <p:sp>
        <p:nvSpPr>
          <p:cNvPr id="3" name="Content Placeholder 2"/>
          <p:cNvSpPr>
            <a:spLocks noGrp="1"/>
          </p:cNvSpPr>
          <p:nvPr>
            <p:ph idx="1"/>
          </p:nvPr>
        </p:nvSpPr>
        <p:spPr>
          <a:xfrm>
            <a:off x="574249" y="1901038"/>
            <a:ext cx="10418648" cy="4480907"/>
          </a:xfrm>
        </p:spPr>
        <p:txBody>
          <a:bodyPr>
            <a:normAutofit/>
          </a:bodyPr>
          <a:lstStyle/>
          <a:p>
            <a:r>
              <a:rPr lang="en-US" dirty="0" smtClean="0"/>
              <a:t>Integrated Noise Model (</a:t>
            </a:r>
            <a:r>
              <a:rPr lang="en-US" dirty="0" err="1" smtClean="0"/>
              <a:t>INM</a:t>
            </a:r>
            <a:r>
              <a:rPr lang="en-US" dirty="0" smtClean="0"/>
              <a:t>)</a:t>
            </a:r>
          </a:p>
          <a:p>
            <a:pPr lvl="1"/>
            <a:r>
              <a:rPr lang="en-US" dirty="0" smtClean="0"/>
              <a:t>Not AEDT</a:t>
            </a:r>
          </a:p>
          <a:p>
            <a:r>
              <a:rPr lang="en-US" dirty="0" err="1" smtClean="0"/>
              <a:t>INM</a:t>
            </a:r>
            <a:r>
              <a:rPr lang="en-US" dirty="0" smtClean="0"/>
              <a:t> Inputs </a:t>
            </a:r>
          </a:p>
          <a:p>
            <a:pPr lvl="1"/>
            <a:r>
              <a:rPr lang="en-US" dirty="0" smtClean="0"/>
              <a:t>Helicopter model (Bell 429)</a:t>
            </a:r>
          </a:p>
          <a:p>
            <a:pPr lvl="1"/>
            <a:r>
              <a:rPr lang="en-US" dirty="0" smtClean="0"/>
              <a:t>Operations – 4 flights (approach + departures) per week (conservative)</a:t>
            </a:r>
          </a:p>
          <a:p>
            <a:pPr lvl="1"/>
            <a:r>
              <a:rPr lang="en-US" dirty="0" smtClean="0"/>
              <a:t>Flight tracks</a:t>
            </a:r>
          </a:p>
          <a:p>
            <a:pPr lvl="1"/>
            <a:r>
              <a:rPr lang="en-US" dirty="0" smtClean="0"/>
              <a:t>Approach and departure profile</a:t>
            </a:r>
          </a:p>
          <a:p>
            <a:pPr lvl="1"/>
            <a:r>
              <a:rPr lang="en-US" dirty="0" smtClean="0"/>
              <a:t>Terrain</a:t>
            </a:r>
          </a:p>
          <a:p>
            <a:r>
              <a:rPr lang="en-US" dirty="0" smtClean="0"/>
              <a:t>Modeled Multiple Tracks</a:t>
            </a:r>
          </a:p>
          <a:p>
            <a:pPr lvl="1"/>
            <a:r>
              <a:rPr lang="en-US" dirty="0" smtClean="0"/>
              <a:t>Investigated tracks that will have least impact on residences </a:t>
            </a:r>
          </a:p>
          <a:p>
            <a:pPr lvl="1"/>
            <a:endParaRPr lang="en-US" dirty="0"/>
          </a:p>
        </p:txBody>
      </p:sp>
    </p:spTree>
    <p:extLst>
      <p:ext uri="{BB962C8B-B14F-4D97-AF65-F5344CB8AC3E}">
        <p14:creationId xmlns:p14="http://schemas.microsoft.com/office/powerpoint/2010/main" val="33929785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lstStyle/>
          <a:p>
            <a:r>
              <a:rPr lang="en-US" dirty="0" smtClean="0"/>
              <a:t>Bell 429</a:t>
            </a:r>
            <a:endParaRPr lang="en-US" dirty="0"/>
          </a:p>
        </p:txBody>
      </p:sp>
      <p:sp>
        <p:nvSpPr>
          <p:cNvPr id="3" name="Content Placeholder 2"/>
          <p:cNvSpPr>
            <a:spLocks noGrp="1"/>
          </p:cNvSpPr>
          <p:nvPr>
            <p:ph idx="1"/>
          </p:nvPr>
        </p:nvSpPr>
        <p:spPr>
          <a:xfrm>
            <a:off x="574248" y="1901038"/>
            <a:ext cx="9903251" cy="4480907"/>
          </a:xfrm>
        </p:spPr>
        <p:txBody>
          <a:bodyPr>
            <a:normAutofit/>
          </a:bodyPr>
          <a:lstStyle/>
          <a:p>
            <a:r>
              <a:rPr lang="en-US" dirty="0" smtClean="0"/>
              <a:t>State-of-the-art technology </a:t>
            </a:r>
          </a:p>
          <a:p>
            <a:r>
              <a:rPr lang="en-US" dirty="0" smtClean="0"/>
              <a:t>Designed to:</a:t>
            </a:r>
          </a:p>
          <a:p>
            <a:pPr lvl="1"/>
            <a:r>
              <a:rPr lang="en-US" dirty="0" smtClean="0"/>
              <a:t>Improve performance and increase payload</a:t>
            </a:r>
          </a:p>
          <a:p>
            <a:pPr lvl="1"/>
            <a:r>
              <a:rPr lang="en-US" dirty="0" smtClean="0"/>
              <a:t>Maintain </a:t>
            </a:r>
            <a:r>
              <a:rPr lang="en-US" dirty="0"/>
              <a:t>high safety margins </a:t>
            </a:r>
            <a:endParaRPr lang="en-US" dirty="0" smtClean="0"/>
          </a:p>
          <a:p>
            <a:pPr lvl="1"/>
            <a:r>
              <a:rPr lang="en-US" dirty="0" smtClean="0"/>
              <a:t>Incorporate </a:t>
            </a:r>
            <a:r>
              <a:rPr lang="en-US" dirty="0"/>
              <a:t>new noise reduction features into the </a:t>
            </a:r>
            <a:r>
              <a:rPr lang="en-US" dirty="0" smtClean="0"/>
              <a:t>design</a:t>
            </a:r>
          </a:p>
          <a:p>
            <a:r>
              <a:rPr lang="en-US" dirty="0" err="1"/>
              <a:t>ICAO</a:t>
            </a:r>
            <a:r>
              <a:rPr lang="en-US" dirty="0"/>
              <a:t> International Civil Aviation </a:t>
            </a:r>
            <a:r>
              <a:rPr lang="en-US" dirty="0" smtClean="0"/>
              <a:t>Organization</a:t>
            </a:r>
            <a:endParaRPr lang="en-US" b="0" dirty="0" smtClean="0">
              <a:solidFill>
                <a:schemeClr val="tx1"/>
              </a:solidFill>
            </a:endParaRPr>
          </a:p>
          <a:p>
            <a:pPr lvl="1"/>
            <a:r>
              <a:rPr lang="en-US" dirty="0" smtClean="0"/>
              <a:t>Helicopter </a:t>
            </a:r>
            <a:r>
              <a:rPr lang="en-US" dirty="0"/>
              <a:t>Noise Reduction Technology Status Report </a:t>
            </a:r>
            <a:r>
              <a:rPr lang="en-US" dirty="0" smtClean="0"/>
              <a:t>(April, 21 2015)</a:t>
            </a:r>
            <a:endParaRPr lang="en-US" dirty="0"/>
          </a:p>
          <a:p>
            <a:r>
              <a:rPr lang="en-US" dirty="0" smtClean="0"/>
              <a:t>FAA working </a:t>
            </a:r>
            <a:r>
              <a:rPr lang="en-US" dirty="0"/>
              <a:t>to adopt the </a:t>
            </a:r>
            <a:r>
              <a:rPr lang="en-US" dirty="0" smtClean="0"/>
              <a:t>international </a:t>
            </a:r>
            <a:r>
              <a:rPr lang="en-US" dirty="0"/>
              <a:t>standards for helicopters, which will be called Stage </a:t>
            </a:r>
            <a:r>
              <a:rPr lang="en-US" dirty="0" smtClean="0"/>
              <a:t>3</a:t>
            </a:r>
          </a:p>
          <a:p>
            <a:endParaRPr lang="en-US" dirty="0"/>
          </a:p>
          <a:p>
            <a:pPr lvl="2"/>
            <a:endParaRPr lang="en-US" dirty="0" smtClean="0"/>
          </a:p>
          <a:p>
            <a:pPr lvl="1"/>
            <a:endParaRPr lang="en-US" dirty="0"/>
          </a:p>
        </p:txBody>
      </p:sp>
    </p:spTree>
    <p:extLst>
      <p:ext uri="{BB962C8B-B14F-4D97-AF65-F5344CB8AC3E}">
        <p14:creationId xmlns:p14="http://schemas.microsoft.com/office/powerpoint/2010/main" val="41059183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15021" t="6323" r="1405" b="46383"/>
          <a:stretch/>
        </p:blipFill>
        <p:spPr>
          <a:xfrm>
            <a:off x="671245" y="1214267"/>
            <a:ext cx="10849511" cy="5643733"/>
          </a:xfrm>
          <a:prstGeom prst="rect">
            <a:avLst/>
          </a:prstGeom>
          <a:effectLst>
            <a:outerShdw blurRad="63500" sx="102000" sy="102000" algn="ctr" rotWithShape="0">
              <a:prstClr val="black">
                <a:alpha val="40000"/>
              </a:prstClr>
            </a:outerShdw>
          </a:effectLst>
        </p:spPr>
      </p:pic>
      <p:sp>
        <p:nvSpPr>
          <p:cNvPr id="2" name="Title 1"/>
          <p:cNvSpPr>
            <a:spLocks noGrp="1"/>
          </p:cNvSpPr>
          <p:nvPr>
            <p:ph type="title"/>
          </p:nvPr>
        </p:nvSpPr>
        <p:spPr>
          <a:xfrm>
            <a:off x="574249" y="440539"/>
            <a:ext cx="9030094" cy="627973"/>
          </a:xfrm>
        </p:spPr>
        <p:txBody>
          <a:bodyPr anchor="t" anchorCtr="0"/>
          <a:lstStyle/>
          <a:p>
            <a:r>
              <a:rPr lang="en-US" dirty="0" smtClean="0"/>
              <a:t>Proposed Flight Tracks</a:t>
            </a:r>
            <a:endParaRPr lang="en-US" dirty="0"/>
          </a:p>
        </p:txBody>
      </p:sp>
      <p:sp>
        <p:nvSpPr>
          <p:cNvPr id="3" name="Content Placeholder 2"/>
          <p:cNvSpPr>
            <a:spLocks noGrp="1"/>
          </p:cNvSpPr>
          <p:nvPr>
            <p:ph idx="1"/>
          </p:nvPr>
        </p:nvSpPr>
        <p:spPr>
          <a:xfrm>
            <a:off x="574249" y="1224541"/>
            <a:ext cx="9030094" cy="4480907"/>
          </a:xfrm>
        </p:spPr>
        <p:txBody>
          <a:bodyPr/>
          <a:lstStyle/>
          <a:p>
            <a:r>
              <a:rPr lang="en-US" dirty="0" smtClean="0"/>
              <a:t>To / From East</a:t>
            </a:r>
          </a:p>
          <a:p>
            <a:r>
              <a:rPr lang="en-US" dirty="0" smtClean="0"/>
              <a:t>To / From Northwest</a:t>
            </a:r>
          </a:p>
          <a:p>
            <a:endParaRPr lang="en-US" dirty="0" smtClean="0"/>
          </a:p>
          <a:p>
            <a:endParaRPr lang="en-US" dirty="0"/>
          </a:p>
        </p:txBody>
      </p:sp>
    </p:spTree>
    <p:extLst>
      <p:ext uri="{BB962C8B-B14F-4D97-AF65-F5344CB8AC3E}">
        <p14:creationId xmlns:p14="http://schemas.microsoft.com/office/powerpoint/2010/main" val="20612815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lstStyle/>
          <a:p>
            <a:r>
              <a:rPr lang="en-US" dirty="0" smtClean="0"/>
              <a:t>Fly Neighborly</a:t>
            </a:r>
            <a:endParaRPr lang="en-US" dirty="0"/>
          </a:p>
        </p:txBody>
      </p:sp>
      <p:sp>
        <p:nvSpPr>
          <p:cNvPr id="3" name="Content Placeholder 2"/>
          <p:cNvSpPr>
            <a:spLocks noGrp="1"/>
          </p:cNvSpPr>
          <p:nvPr>
            <p:ph idx="1"/>
          </p:nvPr>
        </p:nvSpPr>
        <p:spPr/>
        <p:txBody>
          <a:bodyPr/>
          <a:lstStyle/>
          <a:p>
            <a:r>
              <a:rPr lang="en-US" dirty="0" smtClean="0"/>
              <a:t>No Fly Zone</a:t>
            </a:r>
          </a:p>
          <a:p>
            <a:r>
              <a:rPr lang="en-US" dirty="0" smtClean="0"/>
              <a:t>Approach / Departure Paths Over Uninhabited Areas</a:t>
            </a:r>
          </a:p>
          <a:p>
            <a:r>
              <a:rPr lang="en-US" dirty="0" smtClean="0"/>
              <a:t>Flights at 1,500 Feet Above Ground Level</a:t>
            </a:r>
          </a:p>
          <a:p>
            <a:r>
              <a:rPr lang="en-US" dirty="0" smtClean="0"/>
              <a:t>Steeper Approach and Departure Profiles</a:t>
            </a:r>
          </a:p>
          <a:p>
            <a:endParaRPr lang="en-US" dirty="0" smtClean="0"/>
          </a:p>
          <a:p>
            <a:pPr lvl="2"/>
            <a:endParaRPr lang="en-US" dirty="0" smtClean="0"/>
          </a:p>
          <a:p>
            <a:pPr lvl="1"/>
            <a:endParaRPr lang="en-US" dirty="0"/>
          </a:p>
        </p:txBody>
      </p:sp>
    </p:spTree>
    <p:extLst>
      <p:ext uri="{BB962C8B-B14F-4D97-AF65-F5344CB8AC3E}">
        <p14:creationId xmlns:p14="http://schemas.microsoft.com/office/powerpoint/2010/main" val="31235187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lstStyle/>
          <a:p>
            <a:r>
              <a:rPr lang="en-US" dirty="0" smtClean="0"/>
              <a:t>Operating Profile</a:t>
            </a:r>
            <a:endParaRPr lang="en-US" dirty="0"/>
          </a:p>
        </p:txBody>
      </p:sp>
      <p:sp>
        <p:nvSpPr>
          <p:cNvPr id="3" name="Content Placeholder 2"/>
          <p:cNvSpPr>
            <a:spLocks noGrp="1"/>
          </p:cNvSpPr>
          <p:nvPr>
            <p:ph idx="1"/>
          </p:nvPr>
        </p:nvSpPr>
        <p:spPr/>
        <p:txBody>
          <a:bodyPr/>
          <a:lstStyle/>
          <a:p>
            <a:r>
              <a:rPr lang="en-US" dirty="0" smtClean="0"/>
              <a:t>Standard Approach / Departure</a:t>
            </a:r>
          </a:p>
          <a:p>
            <a:r>
              <a:rPr lang="en-US" dirty="0"/>
              <a:t>Helicopter Association International Recommendation </a:t>
            </a:r>
          </a:p>
          <a:p>
            <a:pPr lvl="2"/>
            <a:endParaRPr lang="en-US" dirty="0" smtClean="0"/>
          </a:p>
          <a:p>
            <a:pPr lvl="1"/>
            <a:endParaRPr lang="en-US" dirty="0"/>
          </a:p>
        </p:txBody>
      </p:sp>
      <p:pic>
        <p:nvPicPr>
          <p:cNvPr id="4" name="Picture 3" descr="X:\4308600\140723.01\TECH\information\Pages from HAI Fly 2009.jpg"/>
          <p:cNvPicPr/>
          <p:nvPr/>
        </p:nvPicPr>
        <p:blipFill rotWithShape="1">
          <a:blip r:embed="rId3" cstate="print">
            <a:extLst>
              <a:ext uri="{28A0092B-C50C-407E-A947-70E740481C1C}">
                <a14:useLocalDpi xmlns:a14="http://schemas.microsoft.com/office/drawing/2010/main" val="0"/>
              </a:ext>
            </a:extLst>
          </a:blip>
          <a:srcRect t="57453"/>
          <a:stretch/>
        </p:blipFill>
        <p:spPr bwMode="auto">
          <a:xfrm>
            <a:off x="2788586" y="2931671"/>
            <a:ext cx="6614829" cy="3738636"/>
          </a:xfrm>
          <a:prstGeom prst="rect">
            <a:avLst/>
          </a:prstGeom>
          <a:noFill/>
          <a:ln w="19050">
            <a:solidFill>
              <a:schemeClr val="tx2"/>
            </a:solidFill>
          </a:ln>
          <a:effectLst>
            <a:outerShdw blurRad="63500" sx="102000" sy="102000" algn="ctr" rotWithShape="0">
              <a:prstClr val="black">
                <a:alpha val="40000"/>
              </a:prst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41030348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lstStyle/>
          <a:p>
            <a:r>
              <a:rPr lang="en-US" dirty="0" smtClean="0"/>
              <a:t>Operating Profile</a:t>
            </a:r>
            <a:endParaRPr lang="en-US" dirty="0"/>
          </a:p>
        </p:txBody>
      </p:sp>
      <p:grpSp>
        <p:nvGrpSpPr>
          <p:cNvPr id="4" name="Group 3"/>
          <p:cNvGrpSpPr/>
          <p:nvPr/>
        </p:nvGrpSpPr>
        <p:grpSpPr>
          <a:xfrm>
            <a:off x="511736" y="1550505"/>
            <a:ext cx="11168528" cy="5076604"/>
            <a:chOff x="511736" y="1550505"/>
            <a:chExt cx="11168528" cy="5076604"/>
          </a:xfrm>
        </p:grpSpPr>
        <p:pic>
          <p:nvPicPr>
            <p:cNvPr id="6" name="Picture 5"/>
            <p:cNvPicPr>
              <a:picLocks noChangeAspect="1"/>
            </p:cNvPicPr>
            <p:nvPr/>
          </p:nvPicPr>
          <p:blipFill rotWithShape="1">
            <a:blip r:embed="rId3"/>
            <a:srcRect l="13908" t="13491" r="5063" b="46440"/>
            <a:stretch/>
          </p:blipFill>
          <p:spPr>
            <a:xfrm>
              <a:off x="511736" y="1550505"/>
              <a:ext cx="11168528" cy="5076604"/>
            </a:xfrm>
            <a:prstGeom prst="rect">
              <a:avLst/>
            </a:prstGeom>
            <a:effectLst>
              <a:outerShdw blurRad="63500" sx="102000" sy="102000" algn="ctr" rotWithShape="0">
                <a:prstClr val="black">
                  <a:alpha val="40000"/>
                </a:prstClr>
              </a:outerShdw>
            </a:effectLst>
          </p:spPr>
        </p:pic>
        <p:pic>
          <p:nvPicPr>
            <p:cNvPr id="5" name="Picture 4"/>
            <p:cNvPicPr>
              <a:picLocks noChangeAspect="1"/>
            </p:cNvPicPr>
            <p:nvPr/>
          </p:nvPicPr>
          <p:blipFill rotWithShape="1">
            <a:blip r:embed="rId3"/>
            <a:srcRect l="33857" t="26393" r="50449" b="69539"/>
            <a:stretch/>
          </p:blipFill>
          <p:spPr>
            <a:xfrm>
              <a:off x="3261360" y="2991484"/>
              <a:ext cx="2163128" cy="515304"/>
            </a:xfrm>
            <a:prstGeom prst="rect">
              <a:avLst/>
            </a:prstGeom>
            <a:effectLst/>
          </p:spPr>
        </p:pic>
      </p:grpSp>
    </p:spTree>
    <p:extLst>
      <p:ext uri="{BB962C8B-B14F-4D97-AF65-F5344CB8AC3E}">
        <p14:creationId xmlns:p14="http://schemas.microsoft.com/office/powerpoint/2010/main" val="37216457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9FACAB"/>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29791" y="3318233"/>
            <a:ext cx="5515728" cy="1455395"/>
          </a:xfrm>
        </p:spPr>
        <p:txBody>
          <a:bodyPr>
            <a:normAutofit/>
          </a:bodyPr>
          <a:lstStyle/>
          <a:p>
            <a:r>
              <a:rPr lang="en-US" sz="9600" dirty="0" smtClean="0">
                <a:solidFill>
                  <a:srgbClr val="C42127"/>
                </a:solidFill>
              </a:rPr>
              <a:t>Thank You</a:t>
            </a:r>
            <a:endParaRPr lang="en-US" dirty="0">
              <a:solidFill>
                <a:srgbClr val="C42127"/>
              </a:solidFill>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23110" y="1074955"/>
            <a:ext cx="1566071" cy="993529"/>
          </a:xfrm>
          <a:prstGeom prst="rect">
            <a:avLst/>
          </a:prstGeom>
        </p:spPr>
      </p:pic>
      <p:cxnSp>
        <p:nvCxnSpPr>
          <p:cNvPr id="11" name="Straight Connector 10"/>
          <p:cNvCxnSpPr/>
          <p:nvPr/>
        </p:nvCxnSpPr>
        <p:spPr>
          <a:xfrm>
            <a:off x="1960775" y="4773628"/>
            <a:ext cx="8842342" cy="0"/>
          </a:xfrm>
          <a:prstGeom prst="line">
            <a:avLst/>
          </a:prstGeom>
          <a:ln>
            <a:solidFill>
              <a:srgbClr val="C4212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13445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4969</TotalTime>
  <Words>481</Words>
  <Application>Microsoft Office PowerPoint</Application>
  <PresentationFormat>Widescreen</PresentationFormat>
  <Paragraphs>80</Paragraphs>
  <Slides>9</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Overflight and Noise Report</vt:lpstr>
      <vt:lpstr>Mead &amp; Hunt Noise and Planning Experience </vt:lpstr>
      <vt:lpstr>Noise Analysis </vt:lpstr>
      <vt:lpstr>Bell 429</vt:lpstr>
      <vt:lpstr>Proposed Flight Tracks</vt:lpstr>
      <vt:lpstr>Fly Neighborly</vt:lpstr>
      <vt:lpstr>Operating Profile</vt:lpstr>
      <vt:lpstr>Operating Profile</vt:lpstr>
      <vt:lpstr>Thank You</vt:lpstr>
    </vt:vector>
  </TitlesOfParts>
  <Company>Mead &amp; Hunt, Inc.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Richard  Trammell</dc:creator>
  <cp:lastModifiedBy>Brad Musinski</cp:lastModifiedBy>
  <cp:revision>61</cp:revision>
  <cp:lastPrinted>2017-02-17T06:28:54Z</cp:lastPrinted>
  <dcterms:created xsi:type="dcterms:W3CDTF">2016-10-14T12:15:05Z</dcterms:created>
  <dcterms:modified xsi:type="dcterms:W3CDTF">2017-02-23T23:11:23Z</dcterms:modified>
</cp:coreProperties>
</file>