
<file path=[Content_Types].xml><?xml version="1.0" encoding="utf-8"?>
<Types xmlns="http://schemas.openxmlformats.org/package/2006/content-types">
  <Default Extension="png" ContentType="image/png"/>
  <Default Extension="jpeg" ContentType="image/jpeg"/>
  <Default Extension="emf" ContentType="image/x-emf"/>
  <Default Extension="WMF" ContentType="image/x-wmf"/>
  <Default Extension="rels" ContentType="application/vnd.openxmlformats-package.relationships+xml"/>
  <Default Extension="xml" ContentType="application/xml"/>
  <Default Extension="tiff" ContentType="image/tiff"/>
  <Default Extension="xlsx" ContentType="application/vnd.openxmlformats-officedocument.spreadsheetml.sheet"/>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charts/chart1.xml" ContentType="application/vnd.openxmlformats-officedocument.drawingml.chart+xml"/>
  <Override PartName="/ppt/notesSlides/notesSlide4.xml" ContentType="application/vnd.openxmlformats-officedocument.presentationml.notesSlide+xml"/>
  <Override PartName="/ppt/charts/chart2.xml" ContentType="application/vnd.openxmlformats-officedocument.drawingml.chart+xml"/>
  <Override PartName="/ppt/theme/themeOverride1.xml" ContentType="application/vnd.openxmlformats-officedocument.themeOverride+xml"/>
  <Override PartName="/ppt/drawings/drawing1.xml" ContentType="application/vnd.openxmlformats-officedocument.drawingml.chartshapes+xml"/>
  <Override PartName="/ppt/charts/chart3.xml" ContentType="application/vnd.openxmlformats-officedocument.drawingml.chart+xml"/>
  <Override PartName="/ppt/theme/themeOverride2.xml" ContentType="application/vnd.openxmlformats-officedocument.themeOverride+xml"/>
  <Override PartName="/ppt/drawings/drawing2.xml" ContentType="application/vnd.openxmlformats-officedocument.drawingml.chartshapes+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758" r:id="rId4"/>
  </p:sldMasterIdLst>
  <p:notesMasterIdLst>
    <p:notesMasterId r:id="rId20"/>
  </p:notesMasterIdLst>
  <p:handoutMasterIdLst>
    <p:handoutMasterId r:id="rId21"/>
  </p:handoutMasterIdLst>
  <p:sldIdLst>
    <p:sldId id="256" r:id="rId5"/>
    <p:sldId id="261" r:id="rId6"/>
    <p:sldId id="300" r:id="rId7"/>
    <p:sldId id="323" r:id="rId8"/>
    <p:sldId id="302" r:id="rId9"/>
    <p:sldId id="307" r:id="rId10"/>
    <p:sldId id="279" r:id="rId11"/>
    <p:sldId id="314" r:id="rId12"/>
    <p:sldId id="341" r:id="rId13"/>
    <p:sldId id="342" r:id="rId14"/>
    <p:sldId id="343" r:id="rId15"/>
    <p:sldId id="344" r:id="rId16"/>
    <p:sldId id="345" r:id="rId17"/>
    <p:sldId id="262" r:id="rId18"/>
    <p:sldId id="339" r:id="rId19"/>
  </p:sldIdLst>
  <p:sldSz cx="9144000" cy="6858000" type="screen4x3"/>
  <p:notesSz cx="6985000" cy="92837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E3EA8C9A-DEEE-0D49-B1A1-FE0D76D932E7}">
          <p14:sldIdLst>
            <p14:sldId id="256"/>
            <p14:sldId id="261"/>
            <p14:sldId id="300"/>
            <p14:sldId id="323"/>
            <p14:sldId id="302"/>
            <p14:sldId id="307"/>
            <p14:sldId id="279"/>
            <p14:sldId id="314"/>
            <p14:sldId id="341"/>
            <p14:sldId id="342"/>
            <p14:sldId id="343"/>
            <p14:sldId id="344"/>
            <p14:sldId id="345"/>
            <p14:sldId id="262"/>
            <p14:sldId id="339"/>
          </p14:sldIdLst>
        </p14:section>
      </p14:sectionLst>
    </p:ext>
    <p:ext uri="{EFAFB233-063F-42B5-8137-9DF3F51BA10A}">
      <p15:sldGuideLst xmlns:p15="http://schemas.microsoft.com/office/powerpoint/2012/main" xmlns="">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831" autoAdjust="0"/>
    <p:restoredTop sz="51093" autoAdjust="0"/>
  </p:normalViewPr>
  <p:slideViewPr>
    <p:cSldViewPr snapToGrid="0" snapToObjects="1">
      <p:cViewPr varScale="1">
        <p:scale>
          <a:sx n="55" d="100"/>
          <a:sy n="55" d="100"/>
        </p:scale>
        <p:origin x="-1578" y="-78"/>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varScale="1">
      <p:scale>
        <a:sx n="1" d="1"/>
        <a:sy n="1" d="1"/>
      </p:scale>
      <p:origin x="0" y="0"/>
    </p:cViewPr>
  </p:sorter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3" Type="http://schemas.openxmlformats.org/officeDocument/2006/relationships/customXml" Target="../customXml/item3.xml"/><Relationship Id="rId21" Type="http://schemas.openxmlformats.org/officeDocument/2006/relationships/handoutMaster" Target="handoutMasters/handoutMaster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notesMaster" Target="notesMasters/notesMaster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theme" Target="theme/theme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viewProps" Target="viewProps.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presProps" Target="presProps.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Worksheet1.xlsx"/></Relationships>
</file>

<file path=ppt/charts/_rels/chart2.xml.rels><?xml version="1.0" encoding="UTF-8" standalone="yes"?>
<Relationships xmlns="http://schemas.openxmlformats.org/package/2006/relationships"><Relationship Id="rId3" Type="http://schemas.openxmlformats.org/officeDocument/2006/relationships/chartUserShapes" Target="../drawings/drawing1.xml"/><Relationship Id="rId2" Type="http://schemas.openxmlformats.org/officeDocument/2006/relationships/package" Target="../embeddings/Microsoft_Excel_Worksheet2.xlsx"/><Relationship Id="rId1" Type="http://schemas.openxmlformats.org/officeDocument/2006/relationships/themeOverride" Target="../theme/themeOverride1.xml"/></Relationships>
</file>

<file path=ppt/charts/_rels/chart3.xml.rels><?xml version="1.0" encoding="UTF-8" standalone="yes"?>
<Relationships xmlns="http://schemas.openxmlformats.org/package/2006/relationships"><Relationship Id="rId3" Type="http://schemas.openxmlformats.org/officeDocument/2006/relationships/chartUserShapes" Target="../drawings/drawing2.xml"/><Relationship Id="rId2" Type="http://schemas.openxmlformats.org/officeDocument/2006/relationships/package" Target="../embeddings/Microsoft_Excel_Worksheet3.xlsx"/><Relationship Id="rId1" Type="http://schemas.openxmlformats.org/officeDocument/2006/relationships/themeOverride" Target="../theme/themeOverride2.xml"/></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2197017990330918E-2"/>
          <c:y val="9.12515575646934E-2"/>
          <c:w val="0.49263163158996037"/>
          <c:h val="0.81174657335767542"/>
        </c:manualLayout>
      </c:layout>
      <c:pieChart>
        <c:varyColors val="1"/>
        <c:ser>
          <c:idx val="1"/>
          <c:order val="0"/>
          <c:tx>
            <c:strRef>
              <c:f>Sheet1!$C$1</c:f>
              <c:strCache>
                <c:ptCount val="1"/>
                <c:pt idx="0">
                  <c:v>Column1</c:v>
                </c:pt>
              </c:strCache>
            </c:strRef>
          </c:tx>
          <c:dPt>
            <c:idx val="0"/>
            <c:bubble3D val="0"/>
            <c:spPr>
              <a:solidFill>
                <a:srgbClr val="0070C0"/>
              </a:solidFill>
            </c:spPr>
          </c:dPt>
          <c:cat>
            <c:strRef>
              <c:f>Sheet1!$A$2:$A$3</c:f>
              <c:strCache>
                <c:ptCount val="2"/>
                <c:pt idx="0">
                  <c:v>Recycled (PPD)</c:v>
                </c:pt>
                <c:pt idx="1">
                  <c:v>Disposal-Related Activity (PPD)</c:v>
                </c:pt>
              </c:strCache>
            </c:strRef>
          </c:cat>
          <c:val>
            <c:numRef>
              <c:f>Sheet1!$C$2:$C$3</c:f>
              <c:numCache>
                <c:formatCode>General</c:formatCode>
                <c:ptCount val="2"/>
                <c:pt idx="0">
                  <c:v>0.5</c:v>
                </c:pt>
                <c:pt idx="1">
                  <c:v>0.5</c:v>
                </c:pt>
              </c:numCache>
            </c:numRef>
          </c:val>
        </c:ser>
        <c:dLbls>
          <c:showLegendKey val="0"/>
          <c:showVal val="0"/>
          <c:showCatName val="0"/>
          <c:showSerName val="0"/>
          <c:showPercent val="0"/>
          <c:showBubbleSize val="0"/>
          <c:showLeaderLines val="0"/>
        </c:dLbls>
        <c:firstSliceAng val="0"/>
      </c:pieChart>
      <c:spPr>
        <a:noFill/>
        <a:ln w="25400">
          <a:noFill/>
        </a:ln>
      </c:spPr>
    </c:plotArea>
    <c:legend>
      <c:legendPos val="r"/>
      <c:layout>
        <c:manualLayout>
          <c:xMode val="edge"/>
          <c:yMode val="edge"/>
          <c:x val="0.50048075240594914"/>
          <c:y val="0.2778493925497697"/>
          <c:w val="0.47887609361329841"/>
          <c:h val="0.21716391013938396"/>
        </c:manualLayout>
      </c:layout>
      <c:overlay val="0"/>
      <c:txPr>
        <a:bodyPr/>
        <a:lstStyle/>
        <a:p>
          <a:pPr>
            <a:defRPr>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dk1" tx1="lt1" bg2="dk2" tx2="lt2" accent1="accent1" accent2="accent2" accent3="accent3" accent4="accent4" accent5="accent5" accent6="accent6" hlink="hlink" folHlink="folHlink"/>
  <c:chart>
    <c:autoTitleDeleted val="1"/>
    <c:plotArea>
      <c:layout>
        <c:manualLayout>
          <c:layoutTarget val="inner"/>
          <c:xMode val="edge"/>
          <c:yMode val="edge"/>
          <c:x val="0.21936769678124399"/>
          <c:y val="2.3433092764405502E-3"/>
          <c:w val="0.47229237448516798"/>
          <c:h val="0.898988319882429"/>
        </c:manualLayout>
      </c:layout>
      <c:pieChart>
        <c:varyColors val="1"/>
        <c:dLbls>
          <c:showLegendKey val="0"/>
          <c:showVal val="0"/>
          <c:showCatName val="0"/>
          <c:showSerName val="0"/>
          <c:showPercent val="0"/>
          <c:showBubbleSize val="0"/>
          <c:showLeaderLines val="0"/>
        </c:dLbls>
        <c:firstSliceAng val="0"/>
      </c:pieChart>
    </c:plotArea>
    <c:plotVisOnly val="1"/>
    <c:dispBlanksAs val="zero"/>
    <c:showDLblsOverMax val="0"/>
  </c:chart>
  <c:txPr>
    <a:bodyPr/>
    <a:lstStyle/>
    <a:p>
      <a:pPr>
        <a:defRPr sz="1800"/>
      </a:pPr>
      <a:endParaRPr lang="en-US"/>
    </a:p>
  </c:txPr>
  <c:externalData r:id="rId2">
    <c:autoUpdate val="0"/>
  </c:externalData>
  <c:userShapes r:id="rId3"/>
</c:chartSpace>
</file>

<file path=ppt/charts/chart3.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dk1" tx1="lt1" bg2="dk2" tx2="lt2" accent1="accent1" accent2="accent2" accent3="accent3" accent4="accent4" accent5="accent5" accent6="accent6" hlink="hlink" folHlink="folHlink"/>
  <c:chart>
    <c:autoTitleDeleted val="1"/>
    <c:plotArea>
      <c:layout>
        <c:manualLayout>
          <c:layoutTarget val="inner"/>
          <c:xMode val="edge"/>
          <c:yMode val="edge"/>
          <c:x val="0.21936769678124418"/>
          <c:y val="2.3433092764405515E-3"/>
          <c:w val="0.47229237448516798"/>
          <c:h val="0.898988319882429"/>
        </c:manualLayout>
      </c:layout>
      <c:pieChart>
        <c:varyColors val="1"/>
        <c:ser>
          <c:idx val="0"/>
          <c:order val="0"/>
          <c:tx>
            <c:strRef>
              <c:f>Sheet1!$B$1</c:f>
              <c:strCache>
                <c:ptCount val="1"/>
                <c:pt idx="0">
                  <c:v>PPD</c:v>
                </c:pt>
              </c:strCache>
            </c:strRef>
          </c:tx>
          <c:dPt>
            <c:idx val="0"/>
            <c:bubble3D val="0"/>
            <c:spPr>
              <a:solidFill>
                <a:srgbClr val="00B0F0"/>
              </a:solidFill>
            </c:spPr>
          </c:dPt>
          <c:dPt>
            <c:idx val="2"/>
            <c:bubble3D val="0"/>
            <c:spPr>
              <a:solidFill>
                <a:srgbClr val="92D050"/>
              </a:solidFill>
            </c:spPr>
          </c:dPt>
          <c:cat>
            <c:strRef>
              <c:f>Sheet1!$A$2:$A$4</c:f>
              <c:strCache>
                <c:ptCount val="3"/>
                <c:pt idx="0">
                  <c:v>Currently Recycled (PPD)</c:v>
                </c:pt>
                <c:pt idx="1">
                  <c:v>Maximum Disposal-Related Allowed (PPD)</c:v>
                </c:pt>
                <c:pt idx="2">
                  <c:v>Additional Recycling Needed (PPD)</c:v>
                </c:pt>
              </c:strCache>
            </c:strRef>
          </c:cat>
          <c:val>
            <c:numRef>
              <c:f>Sheet1!$B$2:$B$4</c:f>
              <c:numCache>
                <c:formatCode>0.0</c:formatCode>
                <c:ptCount val="3"/>
                <c:pt idx="0">
                  <c:v>37</c:v>
                </c:pt>
                <c:pt idx="1">
                  <c:v>20</c:v>
                </c:pt>
                <c:pt idx="2">
                  <c:v>23</c:v>
                </c:pt>
              </c:numCache>
            </c:numRef>
          </c:val>
        </c:ser>
        <c:ser>
          <c:idx val="1"/>
          <c:order val="1"/>
          <c:tx>
            <c:strRef>
              <c:f>Sheet1!$C$1</c:f>
              <c:strCache>
                <c:ptCount val="1"/>
                <c:pt idx="0">
                  <c:v>Column1</c:v>
                </c:pt>
              </c:strCache>
            </c:strRef>
          </c:tx>
          <c:cat>
            <c:strRef>
              <c:f>Sheet1!$A$2:$A$4</c:f>
              <c:strCache>
                <c:ptCount val="3"/>
                <c:pt idx="0">
                  <c:v>Currently Recycled (PPD)</c:v>
                </c:pt>
                <c:pt idx="1">
                  <c:v>Maximum Disposal-Related Allowed (PPD)</c:v>
                </c:pt>
                <c:pt idx="2">
                  <c:v>Additional Recycling Needed (PPD)</c:v>
                </c:pt>
              </c:strCache>
            </c:strRef>
          </c:cat>
          <c:val>
            <c:numRef>
              <c:f>Sheet1!$C$2:$C$4</c:f>
              <c:numCache>
                <c:formatCode>General</c:formatCode>
                <c:ptCount val="3"/>
                <c:pt idx="0">
                  <c:v>0.49</c:v>
                </c:pt>
                <c:pt idx="1">
                  <c:v>0.25</c:v>
                </c:pt>
                <c:pt idx="2">
                  <c:v>0.26</c:v>
                </c:pt>
              </c:numCache>
            </c:numRef>
          </c:val>
        </c:ser>
        <c:dLbls>
          <c:showLegendKey val="0"/>
          <c:showVal val="0"/>
          <c:showCatName val="0"/>
          <c:showSerName val="0"/>
          <c:showPercent val="0"/>
          <c:showBubbleSize val="0"/>
          <c:showLeaderLines val="0"/>
        </c:dLbls>
        <c:firstSliceAng val="0"/>
      </c:pieChart>
    </c:plotArea>
    <c:plotVisOnly val="1"/>
    <c:dispBlanksAs val="zero"/>
    <c:showDLblsOverMax val="0"/>
  </c:chart>
  <c:txPr>
    <a:bodyPr/>
    <a:lstStyle/>
    <a:p>
      <a:pPr>
        <a:defRPr sz="1800"/>
      </a:pPr>
      <a:endParaRPr lang="en-US"/>
    </a:p>
  </c:txPr>
  <c:externalData r:id="rId2">
    <c:autoUpdate val="0"/>
  </c:externalData>
  <c:userShapes r:id="rId3"/>
</c:chartSpace>
</file>

<file path=ppt/drawings/drawing1.xml><?xml version="1.0" encoding="utf-8"?>
<c:userShapes xmlns:c="http://schemas.openxmlformats.org/drawingml/2006/chart">
  <cdr:relSizeAnchor xmlns:cdr="http://schemas.openxmlformats.org/drawingml/2006/chartDrawing">
    <cdr:from>
      <cdr:x>0.25833</cdr:x>
      <cdr:y>0.34965</cdr:y>
    </cdr:from>
    <cdr:to>
      <cdr:x>0.39791</cdr:x>
      <cdr:y>0.46763</cdr:y>
    </cdr:to>
    <cdr:sp macro="" textlink="">
      <cdr:nvSpPr>
        <cdr:cNvPr id="2" name="TextBox 1"/>
        <cdr:cNvSpPr txBox="1"/>
      </cdr:nvSpPr>
      <cdr:spPr>
        <a:xfrm xmlns:a="http://schemas.openxmlformats.org/drawingml/2006/main">
          <a:off x="2362200" y="1679690"/>
          <a:ext cx="1276320" cy="566762"/>
        </a:xfrm>
        <a:prstGeom xmlns:a="http://schemas.openxmlformats.org/drawingml/2006/main" prst="rect">
          <a:avLst/>
        </a:prstGeom>
      </cdr:spPr>
      <cdr:txBody>
        <a:bodyPr xmlns:a="http://schemas.openxmlformats.org/drawingml/2006/main" vertOverflow="clip" wrap="square" rtlCol="0"/>
        <a:lstStyle xmlns:a="http://schemas.openxmlformats.org/drawingml/2006/main"/>
        <a:p xmlns:a="http://schemas.openxmlformats.org/drawingml/2006/main">
          <a:r>
            <a:rPr lang="en-US" sz="2800" b="1" dirty="0" smtClean="0">
              <a:solidFill>
                <a:schemeClr val="tx1"/>
              </a:solidFill>
            </a:rPr>
            <a:t>23 MT</a:t>
          </a:r>
        </a:p>
      </cdr:txBody>
    </cdr:sp>
  </cdr:relSizeAnchor>
  <cdr:relSizeAnchor xmlns:cdr="http://schemas.openxmlformats.org/drawingml/2006/chartDrawing">
    <cdr:from>
      <cdr:x>0.325</cdr:x>
      <cdr:y>0.52414</cdr:y>
    </cdr:from>
    <cdr:to>
      <cdr:x>0.46458</cdr:x>
      <cdr:y>0.78017</cdr:y>
    </cdr:to>
    <cdr:sp macro="" textlink="">
      <cdr:nvSpPr>
        <cdr:cNvPr id="3" name="TextBox 2"/>
        <cdr:cNvSpPr txBox="1"/>
      </cdr:nvSpPr>
      <cdr:spPr>
        <a:xfrm xmlns:a="http://schemas.openxmlformats.org/drawingml/2006/main">
          <a:off x="2971800" y="2517890"/>
          <a:ext cx="1276319" cy="1229940"/>
        </a:xfrm>
        <a:prstGeom xmlns:a="http://schemas.openxmlformats.org/drawingml/2006/main" prst="rect">
          <a:avLst/>
        </a:prstGeom>
      </cdr:spPr>
      <cdr:txBody>
        <a:bodyPr xmlns:a="http://schemas.openxmlformats.org/drawingml/2006/main" vertOverflow="clip" wrap="square" rtlCol="0"/>
        <a:lstStyle xmlns:a="http://schemas.openxmlformats.org/drawingml/2006/main"/>
        <a:p xmlns:a="http://schemas.openxmlformats.org/drawingml/2006/main">
          <a:r>
            <a:rPr lang="en-US" sz="2800" b="1" dirty="0" smtClean="0">
              <a:solidFill>
                <a:schemeClr val="tx1"/>
              </a:solidFill>
            </a:rPr>
            <a:t>20 MT </a:t>
          </a:r>
          <a:endParaRPr lang="en-US" sz="2800" b="1" dirty="0">
            <a:solidFill>
              <a:schemeClr val="tx1"/>
            </a:solidFill>
          </a:endParaRPr>
        </a:p>
      </cdr:txBody>
    </cdr:sp>
  </cdr:relSizeAnchor>
  <cdr:relSizeAnchor xmlns:cdr="http://schemas.openxmlformats.org/drawingml/2006/chartDrawing">
    <cdr:from>
      <cdr:x>0.46816</cdr:x>
      <cdr:y>0.14654</cdr:y>
    </cdr:from>
    <cdr:to>
      <cdr:x>0.67413</cdr:x>
      <cdr:y>0.40257</cdr:y>
    </cdr:to>
    <cdr:sp macro="" textlink="">
      <cdr:nvSpPr>
        <cdr:cNvPr id="4" name="TextBox 3"/>
        <cdr:cNvSpPr txBox="1"/>
      </cdr:nvSpPr>
      <cdr:spPr>
        <a:xfrm xmlns:a="http://schemas.openxmlformats.org/drawingml/2006/main">
          <a:off x="4280877" y="703971"/>
          <a:ext cx="1883362" cy="1229940"/>
        </a:xfrm>
        <a:prstGeom xmlns:a="http://schemas.openxmlformats.org/drawingml/2006/main" prst="rect">
          <a:avLst/>
        </a:prstGeom>
      </cdr:spPr>
      <cdr:txBody>
        <a:bodyPr xmlns:a="http://schemas.openxmlformats.org/drawingml/2006/main" vertOverflow="clip" wrap="square" rtlCol="0"/>
        <a:lstStyle xmlns:a="http://schemas.openxmlformats.org/drawingml/2006/main"/>
        <a:p xmlns:a="http://schemas.openxmlformats.org/drawingml/2006/main">
          <a:r>
            <a:rPr lang="en-US" sz="2800" b="1" dirty="0" smtClean="0">
              <a:solidFill>
                <a:schemeClr val="tx1"/>
              </a:solidFill>
            </a:rPr>
            <a:t>37 Million Tons (MT) </a:t>
          </a:r>
          <a:endParaRPr lang="en-US" sz="2800" b="1" dirty="0">
            <a:solidFill>
              <a:schemeClr val="tx1"/>
            </a:solidFill>
          </a:endParaRPr>
        </a:p>
      </cdr:txBody>
    </cdr:sp>
  </cdr:relSizeAnchor>
  <cdr:relSizeAnchor xmlns:cdr="http://schemas.openxmlformats.org/drawingml/2006/chartDrawing">
    <cdr:from>
      <cdr:x>0.48333</cdr:x>
      <cdr:y>0.39724</cdr:y>
    </cdr:from>
    <cdr:to>
      <cdr:x>0.69167</cdr:x>
      <cdr:y>0.65103</cdr:y>
    </cdr:to>
    <cdr:sp macro="" textlink="">
      <cdr:nvSpPr>
        <cdr:cNvPr id="5" name="TextBox 4"/>
        <cdr:cNvSpPr txBox="1"/>
      </cdr:nvSpPr>
      <cdr:spPr>
        <a:xfrm xmlns:a="http://schemas.openxmlformats.org/drawingml/2006/main">
          <a:off x="4419600" y="1908290"/>
          <a:ext cx="1905000" cy="1219200"/>
        </a:xfrm>
        <a:prstGeom xmlns:a="http://schemas.openxmlformats.org/drawingml/2006/main" prst="rect">
          <a:avLst/>
        </a:prstGeom>
        <a:noFill xmlns:a="http://schemas.openxmlformats.org/drawingml/2006/main"/>
      </cdr:spPr>
      <cdr:txBody>
        <a:bodyPr xmlns:a="http://schemas.openxmlformats.org/drawingml/2006/main" vertOverflow="clip" wrap="square" rtlCol="0"/>
        <a:lstStyle xmlns:a="http://schemas.openxmlformats.org/drawingml/2006/main"/>
        <a:p xmlns:a="http://schemas.openxmlformats.org/drawingml/2006/main">
          <a:r>
            <a:rPr lang="en-US" sz="2400" dirty="0" smtClean="0">
              <a:solidFill>
                <a:schemeClr val="tx2">
                  <a:lumMod val="20000"/>
                  <a:lumOff val="80000"/>
                </a:schemeClr>
              </a:solidFill>
            </a:rPr>
            <a:t>Recycled Amount in 2012</a:t>
          </a:r>
          <a:endParaRPr lang="en-US" sz="2400" dirty="0">
            <a:solidFill>
              <a:schemeClr val="tx2">
                <a:lumMod val="20000"/>
                <a:lumOff val="80000"/>
              </a:schemeClr>
            </a:solidFill>
          </a:endParaRPr>
        </a:p>
      </cdr:txBody>
    </cdr:sp>
  </cdr:relSizeAnchor>
  <cdr:relSizeAnchor xmlns:cdr="http://schemas.openxmlformats.org/drawingml/2006/chartDrawing">
    <cdr:from>
      <cdr:x>0.25</cdr:x>
      <cdr:y>0.11172</cdr:y>
    </cdr:from>
    <cdr:to>
      <cdr:x>0.43333</cdr:x>
      <cdr:y>0.36551</cdr:y>
    </cdr:to>
    <cdr:sp macro="" textlink="">
      <cdr:nvSpPr>
        <cdr:cNvPr id="7" name="TextBox 6"/>
        <cdr:cNvSpPr txBox="1"/>
      </cdr:nvSpPr>
      <cdr:spPr>
        <a:xfrm xmlns:a="http://schemas.openxmlformats.org/drawingml/2006/main">
          <a:off x="2286000" y="536690"/>
          <a:ext cx="1676400" cy="1219200"/>
        </a:xfrm>
        <a:prstGeom xmlns:a="http://schemas.openxmlformats.org/drawingml/2006/main" prst="rect">
          <a:avLst/>
        </a:prstGeom>
      </cdr:spPr>
      <cdr:txBody>
        <a:bodyPr xmlns:a="http://schemas.openxmlformats.org/drawingml/2006/main" vertOverflow="clip" wrap="square" rtlCol="0"/>
        <a:lstStyle xmlns:a="http://schemas.openxmlformats.org/drawingml/2006/main"/>
        <a:p xmlns:a="http://schemas.openxmlformats.org/drawingml/2006/main">
          <a:pPr algn="r"/>
          <a:r>
            <a:rPr lang="en-US" sz="2400" dirty="0" smtClean="0">
              <a:solidFill>
                <a:schemeClr val="tx2">
                  <a:lumMod val="20000"/>
                  <a:lumOff val="80000"/>
                </a:schemeClr>
              </a:solidFill>
            </a:rPr>
            <a:t>More Recycled by 2020</a:t>
          </a:r>
          <a:endParaRPr lang="en-US" sz="2400" dirty="0">
            <a:solidFill>
              <a:schemeClr val="tx2">
                <a:lumMod val="20000"/>
                <a:lumOff val="80000"/>
              </a:schemeClr>
            </a:solidFill>
          </a:endParaRPr>
        </a:p>
      </cdr:txBody>
    </cdr:sp>
  </cdr:relSizeAnchor>
  <cdr:relSizeAnchor xmlns:cdr="http://schemas.openxmlformats.org/drawingml/2006/chartDrawing">
    <cdr:from>
      <cdr:x>0.275</cdr:x>
      <cdr:y>0.61931</cdr:y>
    </cdr:from>
    <cdr:to>
      <cdr:x>0.475</cdr:x>
      <cdr:y>0.88896</cdr:y>
    </cdr:to>
    <cdr:sp macro="" textlink="">
      <cdr:nvSpPr>
        <cdr:cNvPr id="8" name="TextBox 7"/>
        <cdr:cNvSpPr txBox="1"/>
      </cdr:nvSpPr>
      <cdr:spPr>
        <a:xfrm xmlns:a="http://schemas.openxmlformats.org/drawingml/2006/main">
          <a:off x="2514600" y="2975090"/>
          <a:ext cx="1828800" cy="1295400"/>
        </a:xfrm>
        <a:prstGeom xmlns:a="http://schemas.openxmlformats.org/drawingml/2006/main" prst="rect">
          <a:avLst/>
        </a:prstGeom>
      </cdr:spPr>
      <cdr:txBody>
        <a:bodyPr xmlns:a="http://schemas.openxmlformats.org/drawingml/2006/main" vertOverflow="clip" wrap="square" rtlCol="0"/>
        <a:lstStyle xmlns:a="http://schemas.openxmlformats.org/drawingml/2006/main"/>
        <a:p xmlns:a="http://schemas.openxmlformats.org/drawingml/2006/main">
          <a:pPr algn="r"/>
          <a:r>
            <a:rPr lang="en-US" sz="2400" dirty="0" smtClean="0">
              <a:solidFill>
                <a:schemeClr val="tx2">
                  <a:lumMod val="20000"/>
                  <a:lumOff val="80000"/>
                </a:schemeClr>
              </a:solidFill>
            </a:rPr>
            <a:t>Still could be</a:t>
          </a:r>
        </a:p>
        <a:p xmlns:a="http://schemas.openxmlformats.org/drawingml/2006/main">
          <a:pPr algn="r"/>
          <a:r>
            <a:rPr lang="en-US" sz="2400" dirty="0" smtClean="0">
              <a:solidFill>
                <a:schemeClr val="tx2">
                  <a:lumMod val="20000"/>
                  <a:lumOff val="80000"/>
                </a:schemeClr>
              </a:solidFill>
            </a:rPr>
            <a:t>Disposed</a:t>
          </a:r>
        </a:p>
        <a:p xmlns:a="http://schemas.openxmlformats.org/drawingml/2006/main">
          <a:pPr algn="r"/>
          <a:r>
            <a:rPr lang="en-US" sz="2400" dirty="0">
              <a:solidFill>
                <a:schemeClr val="tx2">
                  <a:lumMod val="20000"/>
                  <a:lumOff val="80000"/>
                </a:schemeClr>
              </a:solidFill>
            </a:rPr>
            <a:t>i</a:t>
          </a:r>
          <a:r>
            <a:rPr lang="en-US" sz="2400" dirty="0" smtClean="0">
              <a:solidFill>
                <a:schemeClr val="tx2">
                  <a:lumMod val="20000"/>
                  <a:lumOff val="80000"/>
                </a:schemeClr>
              </a:solidFill>
            </a:rPr>
            <a:t>n 2020</a:t>
          </a:r>
          <a:endParaRPr lang="en-US" sz="2400" dirty="0">
            <a:solidFill>
              <a:schemeClr val="tx2">
                <a:lumMod val="20000"/>
                <a:lumOff val="80000"/>
              </a:schemeClr>
            </a:solidFill>
          </a:endParaRPr>
        </a:p>
      </cdr:txBody>
    </cdr:sp>
  </cdr:relSizeAnchor>
</c:userShapes>
</file>

<file path=ppt/drawings/drawing2.xml><?xml version="1.0" encoding="utf-8"?>
<c:userShapes xmlns:c="http://schemas.openxmlformats.org/drawingml/2006/chart">
  <cdr:relSizeAnchor xmlns:cdr="http://schemas.openxmlformats.org/drawingml/2006/chartDrawing">
    <cdr:from>
      <cdr:x>0.25833</cdr:x>
      <cdr:y>0.34965</cdr:y>
    </cdr:from>
    <cdr:to>
      <cdr:x>0.39791</cdr:x>
      <cdr:y>0.46763</cdr:y>
    </cdr:to>
    <cdr:sp macro="" textlink="">
      <cdr:nvSpPr>
        <cdr:cNvPr id="2" name="TextBox 1"/>
        <cdr:cNvSpPr txBox="1"/>
      </cdr:nvSpPr>
      <cdr:spPr>
        <a:xfrm xmlns:a="http://schemas.openxmlformats.org/drawingml/2006/main">
          <a:off x="2362200" y="1679690"/>
          <a:ext cx="1276320" cy="566762"/>
        </a:xfrm>
        <a:prstGeom xmlns:a="http://schemas.openxmlformats.org/drawingml/2006/main" prst="rect">
          <a:avLst/>
        </a:prstGeom>
      </cdr:spPr>
      <cdr:txBody>
        <a:bodyPr xmlns:a="http://schemas.openxmlformats.org/drawingml/2006/main" vertOverflow="clip" wrap="square" rtlCol="0"/>
        <a:lstStyle xmlns:a="http://schemas.openxmlformats.org/drawingml/2006/main"/>
        <a:p xmlns:a="http://schemas.openxmlformats.org/drawingml/2006/main">
          <a:r>
            <a:rPr lang="en-US" sz="2800" b="1" dirty="0" smtClean="0">
              <a:solidFill>
                <a:schemeClr val="tx1"/>
              </a:solidFill>
            </a:rPr>
            <a:t>23 MT</a:t>
          </a:r>
        </a:p>
      </cdr:txBody>
    </cdr:sp>
  </cdr:relSizeAnchor>
  <cdr:relSizeAnchor xmlns:cdr="http://schemas.openxmlformats.org/drawingml/2006/chartDrawing">
    <cdr:from>
      <cdr:x>0.325</cdr:x>
      <cdr:y>0.52414</cdr:y>
    </cdr:from>
    <cdr:to>
      <cdr:x>0.46458</cdr:x>
      <cdr:y>0.78017</cdr:y>
    </cdr:to>
    <cdr:sp macro="" textlink="">
      <cdr:nvSpPr>
        <cdr:cNvPr id="3" name="TextBox 2"/>
        <cdr:cNvSpPr txBox="1"/>
      </cdr:nvSpPr>
      <cdr:spPr>
        <a:xfrm xmlns:a="http://schemas.openxmlformats.org/drawingml/2006/main">
          <a:off x="2971800" y="2517890"/>
          <a:ext cx="1276319" cy="1229940"/>
        </a:xfrm>
        <a:prstGeom xmlns:a="http://schemas.openxmlformats.org/drawingml/2006/main" prst="rect">
          <a:avLst/>
        </a:prstGeom>
      </cdr:spPr>
      <cdr:txBody>
        <a:bodyPr xmlns:a="http://schemas.openxmlformats.org/drawingml/2006/main" vertOverflow="clip" wrap="square" rtlCol="0"/>
        <a:lstStyle xmlns:a="http://schemas.openxmlformats.org/drawingml/2006/main"/>
        <a:p xmlns:a="http://schemas.openxmlformats.org/drawingml/2006/main">
          <a:r>
            <a:rPr lang="en-US" sz="2800" b="1" dirty="0" smtClean="0">
              <a:solidFill>
                <a:schemeClr val="tx1"/>
              </a:solidFill>
            </a:rPr>
            <a:t>20 MT </a:t>
          </a:r>
          <a:endParaRPr lang="en-US" sz="2800" b="1" dirty="0">
            <a:solidFill>
              <a:schemeClr val="tx1"/>
            </a:solidFill>
          </a:endParaRPr>
        </a:p>
      </cdr:txBody>
    </cdr:sp>
  </cdr:relSizeAnchor>
  <cdr:relSizeAnchor xmlns:cdr="http://schemas.openxmlformats.org/drawingml/2006/chartDrawing">
    <cdr:from>
      <cdr:x>0.46667</cdr:x>
      <cdr:y>0.29168</cdr:y>
    </cdr:from>
    <cdr:to>
      <cdr:x>0.60625</cdr:x>
      <cdr:y>0.54771</cdr:y>
    </cdr:to>
    <cdr:sp macro="" textlink="">
      <cdr:nvSpPr>
        <cdr:cNvPr id="4" name="TextBox 3"/>
        <cdr:cNvSpPr txBox="1"/>
      </cdr:nvSpPr>
      <cdr:spPr>
        <a:xfrm xmlns:a="http://schemas.openxmlformats.org/drawingml/2006/main">
          <a:off x="4267200" y="1401181"/>
          <a:ext cx="1276350" cy="1229970"/>
        </a:xfrm>
        <a:prstGeom xmlns:a="http://schemas.openxmlformats.org/drawingml/2006/main" prst="rect">
          <a:avLst/>
        </a:prstGeom>
      </cdr:spPr>
      <cdr:txBody>
        <a:bodyPr xmlns:a="http://schemas.openxmlformats.org/drawingml/2006/main" vertOverflow="clip" wrap="square" rtlCol="0"/>
        <a:lstStyle xmlns:a="http://schemas.openxmlformats.org/drawingml/2006/main"/>
        <a:p xmlns:a="http://schemas.openxmlformats.org/drawingml/2006/main">
          <a:r>
            <a:rPr lang="en-US" sz="2800" b="1" dirty="0" smtClean="0">
              <a:solidFill>
                <a:schemeClr val="tx1"/>
              </a:solidFill>
            </a:rPr>
            <a:t>37 MT </a:t>
          </a:r>
          <a:endParaRPr lang="en-US" sz="2800" b="1" dirty="0">
            <a:solidFill>
              <a:schemeClr val="tx1"/>
            </a:solidFill>
          </a:endParaRPr>
        </a:p>
      </cdr:txBody>
    </cdr:sp>
  </cdr:relSizeAnchor>
  <cdr:relSizeAnchor xmlns:cdr="http://schemas.openxmlformats.org/drawingml/2006/chartDrawing">
    <cdr:from>
      <cdr:x>0.48333</cdr:x>
      <cdr:y>0.39724</cdr:y>
    </cdr:from>
    <cdr:to>
      <cdr:x>0.69167</cdr:x>
      <cdr:y>0.65103</cdr:y>
    </cdr:to>
    <cdr:sp macro="" textlink="">
      <cdr:nvSpPr>
        <cdr:cNvPr id="5" name="TextBox 4"/>
        <cdr:cNvSpPr txBox="1"/>
      </cdr:nvSpPr>
      <cdr:spPr>
        <a:xfrm xmlns:a="http://schemas.openxmlformats.org/drawingml/2006/main">
          <a:off x="3292356" y="1908297"/>
          <a:ext cx="1419173" cy="1219180"/>
        </a:xfrm>
        <a:prstGeom xmlns:a="http://schemas.openxmlformats.org/drawingml/2006/main" prst="rect">
          <a:avLst/>
        </a:prstGeom>
        <a:noFill xmlns:a="http://schemas.openxmlformats.org/drawingml/2006/main"/>
      </cdr:spPr>
      <cdr:txBody>
        <a:bodyPr xmlns:a="http://schemas.openxmlformats.org/drawingml/2006/main" vertOverflow="clip" wrap="square" rtlCol="0"/>
        <a:lstStyle xmlns:a="http://schemas.openxmlformats.org/drawingml/2006/main"/>
        <a:p xmlns:a="http://schemas.openxmlformats.org/drawingml/2006/main">
          <a:r>
            <a:rPr lang="en-US" sz="2400" dirty="0" smtClean="0">
              <a:solidFill>
                <a:schemeClr val="tx2">
                  <a:lumMod val="20000"/>
                  <a:lumOff val="80000"/>
                </a:schemeClr>
              </a:solidFill>
            </a:rPr>
            <a:t>Recycled Amount in 2012</a:t>
          </a:r>
          <a:endParaRPr lang="en-US" sz="2400" dirty="0">
            <a:solidFill>
              <a:schemeClr val="tx2">
                <a:lumMod val="20000"/>
                <a:lumOff val="80000"/>
              </a:schemeClr>
            </a:solidFill>
          </a:endParaRPr>
        </a:p>
      </cdr:txBody>
    </cdr:sp>
  </cdr:relSizeAnchor>
  <cdr:relSizeAnchor xmlns:cdr="http://schemas.openxmlformats.org/drawingml/2006/chartDrawing">
    <cdr:from>
      <cdr:x>0.25</cdr:x>
      <cdr:y>0.11172</cdr:y>
    </cdr:from>
    <cdr:to>
      <cdr:x>0.43333</cdr:x>
      <cdr:y>0.36551</cdr:y>
    </cdr:to>
    <cdr:sp macro="" textlink="">
      <cdr:nvSpPr>
        <cdr:cNvPr id="7" name="TextBox 6"/>
        <cdr:cNvSpPr txBox="1"/>
      </cdr:nvSpPr>
      <cdr:spPr>
        <a:xfrm xmlns:a="http://schemas.openxmlformats.org/drawingml/2006/main">
          <a:off x="2286000" y="536690"/>
          <a:ext cx="1676400" cy="1219200"/>
        </a:xfrm>
        <a:prstGeom xmlns:a="http://schemas.openxmlformats.org/drawingml/2006/main" prst="rect">
          <a:avLst/>
        </a:prstGeom>
      </cdr:spPr>
      <cdr:txBody>
        <a:bodyPr xmlns:a="http://schemas.openxmlformats.org/drawingml/2006/main" vertOverflow="clip" wrap="square" rtlCol="0"/>
        <a:lstStyle xmlns:a="http://schemas.openxmlformats.org/drawingml/2006/main"/>
        <a:p xmlns:a="http://schemas.openxmlformats.org/drawingml/2006/main">
          <a:pPr algn="r"/>
          <a:r>
            <a:rPr lang="en-US" sz="2400" dirty="0" smtClean="0">
              <a:solidFill>
                <a:schemeClr val="tx2">
                  <a:lumMod val="20000"/>
                  <a:lumOff val="80000"/>
                </a:schemeClr>
              </a:solidFill>
            </a:rPr>
            <a:t>More Recycled by 2020</a:t>
          </a:r>
          <a:endParaRPr lang="en-US" sz="2400" dirty="0">
            <a:solidFill>
              <a:schemeClr val="tx2">
                <a:lumMod val="20000"/>
                <a:lumOff val="80000"/>
              </a:schemeClr>
            </a:solidFill>
          </a:endParaRPr>
        </a:p>
      </cdr:txBody>
    </cdr:sp>
  </cdr:relSizeAnchor>
  <cdr:relSizeAnchor xmlns:cdr="http://schemas.openxmlformats.org/drawingml/2006/chartDrawing">
    <cdr:from>
      <cdr:x>0.275</cdr:x>
      <cdr:y>0.61931</cdr:y>
    </cdr:from>
    <cdr:to>
      <cdr:x>0.475</cdr:x>
      <cdr:y>0.88896</cdr:y>
    </cdr:to>
    <cdr:sp macro="" textlink="">
      <cdr:nvSpPr>
        <cdr:cNvPr id="8" name="TextBox 7"/>
        <cdr:cNvSpPr txBox="1"/>
      </cdr:nvSpPr>
      <cdr:spPr>
        <a:xfrm xmlns:a="http://schemas.openxmlformats.org/drawingml/2006/main">
          <a:off x="2514600" y="2975090"/>
          <a:ext cx="1828800" cy="1295400"/>
        </a:xfrm>
        <a:prstGeom xmlns:a="http://schemas.openxmlformats.org/drawingml/2006/main" prst="rect">
          <a:avLst/>
        </a:prstGeom>
      </cdr:spPr>
      <cdr:txBody>
        <a:bodyPr xmlns:a="http://schemas.openxmlformats.org/drawingml/2006/main" vertOverflow="clip" wrap="square" rtlCol="0"/>
        <a:lstStyle xmlns:a="http://schemas.openxmlformats.org/drawingml/2006/main"/>
        <a:p xmlns:a="http://schemas.openxmlformats.org/drawingml/2006/main">
          <a:pPr algn="r"/>
          <a:r>
            <a:rPr lang="en-US" sz="2400" dirty="0" smtClean="0">
              <a:solidFill>
                <a:schemeClr val="tx2">
                  <a:lumMod val="20000"/>
                  <a:lumOff val="80000"/>
                </a:schemeClr>
              </a:solidFill>
            </a:rPr>
            <a:t>Still could be</a:t>
          </a:r>
        </a:p>
        <a:p xmlns:a="http://schemas.openxmlformats.org/drawingml/2006/main">
          <a:pPr algn="r"/>
          <a:r>
            <a:rPr lang="en-US" sz="2400" dirty="0" smtClean="0">
              <a:solidFill>
                <a:schemeClr val="tx2">
                  <a:lumMod val="20000"/>
                  <a:lumOff val="80000"/>
                </a:schemeClr>
              </a:solidFill>
            </a:rPr>
            <a:t>Disposed</a:t>
          </a:r>
        </a:p>
        <a:p xmlns:a="http://schemas.openxmlformats.org/drawingml/2006/main">
          <a:pPr algn="r"/>
          <a:r>
            <a:rPr lang="en-US" sz="2400" dirty="0">
              <a:solidFill>
                <a:schemeClr val="tx2">
                  <a:lumMod val="20000"/>
                  <a:lumOff val="80000"/>
                </a:schemeClr>
              </a:solidFill>
            </a:rPr>
            <a:t>i</a:t>
          </a:r>
          <a:r>
            <a:rPr lang="en-US" sz="2400" dirty="0" smtClean="0">
              <a:solidFill>
                <a:schemeClr val="tx2">
                  <a:lumMod val="20000"/>
                  <a:lumOff val="80000"/>
                </a:schemeClr>
              </a:solidFill>
            </a:rPr>
            <a:t>n 2020</a:t>
          </a:r>
          <a:endParaRPr lang="en-US" sz="2400" dirty="0">
            <a:solidFill>
              <a:schemeClr val="tx2">
                <a:lumMod val="20000"/>
                <a:lumOff val="80000"/>
              </a:schemeClr>
            </a:solidFill>
          </a:endParaRPr>
        </a:p>
      </cdr:txBody>
    </cdr:sp>
  </cdr:relSizeAnchor>
  <cdr:relSizeAnchor xmlns:cdr="http://schemas.openxmlformats.org/drawingml/2006/chartDrawing">
    <cdr:from>
      <cdr:x>0.23909</cdr:x>
      <cdr:y>0.08073</cdr:y>
    </cdr:from>
    <cdr:to>
      <cdr:x>0.45714</cdr:x>
      <cdr:y>0.5</cdr:y>
    </cdr:to>
    <cdr:sp macro="" textlink="">
      <cdr:nvSpPr>
        <cdr:cNvPr id="9" name="Oval 8"/>
        <cdr:cNvSpPr/>
      </cdr:nvSpPr>
      <cdr:spPr>
        <a:xfrm xmlns:a="http://schemas.openxmlformats.org/drawingml/2006/main">
          <a:off x="2186209" y="387840"/>
          <a:ext cx="1993900" cy="2014105"/>
        </a:xfrm>
        <a:prstGeom xmlns:a="http://schemas.openxmlformats.org/drawingml/2006/main" prst="ellipse">
          <a:avLst/>
        </a:prstGeom>
        <a:noFill xmlns:a="http://schemas.openxmlformats.org/drawingml/2006/main"/>
        <a:ln xmlns:a="http://schemas.openxmlformats.org/drawingml/2006/main" w="38100">
          <a:solidFill>
            <a:srgbClr val="FF0000"/>
          </a:solidFill>
        </a:ln>
      </cdr:spPr>
      <cdr:style>
        <a:lnRef xmlns:a="http://schemas.openxmlformats.org/drawingml/2006/main" idx="2">
          <a:schemeClr val="accent1">
            <a:shade val="50000"/>
          </a:schemeClr>
        </a:lnRef>
        <a:fillRef xmlns:a="http://schemas.openxmlformats.org/drawingml/2006/main" idx="1">
          <a:schemeClr val="accent1"/>
        </a:fillRef>
        <a:effectRef xmlns:a="http://schemas.openxmlformats.org/drawingml/2006/main" idx="0">
          <a:schemeClr val="accent1"/>
        </a:effectRef>
        <a:fontRef xmlns:a="http://schemas.openxmlformats.org/drawingml/2006/main" idx="minor">
          <a:schemeClr val="lt1"/>
        </a:fontRef>
      </cdr:style>
      <cdr:txBody>
        <a:bodyPr xmlns:a="http://schemas.openxmlformats.org/drawingml/2006/main" rtlCol="0" anchor="ctr"/>
        <a:lstStyle xmlns:a="http://schemas.openxmlformats.org/drawingml/2006/main">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xmlns:a="http://schemas.openxmlformats.org/drawingml/2006/main">
          <a:pPr algn="ctr"/>
          <a:endParaRPr lang="en-US"/>
        </a:p>
      </cdr:txBody>
    </cdr:sp>
  </cdr:relSizeAnchor>
</c:userShape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26833" cy="464185"/>
          </a:xfrm>
          <a:prstGeom prst="rect">
            <a:avLst/>
          </a:prstGeom>
        </p:spPr>
        <p:txBody>
          <a:bodyPr vert="horz" lIns="92958" tIns="46479" rIns="92958" bIns="46479" rtlCol="0"/>
          <a:lstStyle>
            <a:lvl1pPr algn="l">
              <a:defRPr sz="1200"/>
            </a:lvl1pPr>
          </a:lstStyle>
          <a:p>
            <a:endParaRPr lang="en-US"/>
          </a:p>
        </p:txBody>
      </p:sp>
      <p:sp>
        <p:nvSpPr>
          <p:cNvPr id="3" name="Date Placeholder 2"/>
          <p:cNvSpPr>
            <a:spLocks noGrp="1"/>
          </p:cNvSpPr>
          <p:nvPr>
            <p:ph type="dt" sz="quarter" idx="1"/>
          </p:nvPr>
        </p:nvSpPr>
        <p:spPr>
          <a:xfrm>
            <a:off x="3956550" y="0"/>
            <a:ext cx="3026833" cy="464185"/>
          </a:xfrm>
          <a:prstGeom prst="rect">
            <a:avLst/>
          </a:prstGeom>
        </p:spPr>
        <p:txBody>
          <a:bodyPr vert="horz" lIns="92958" tIns="46479" rIns="92958" bIns="46479" rtlCol="0"/>
          <a:lstStyle>
            <a:lvl1pPr algn="r">
              <a:defRPr sz="1200"/>
            </a:lvl1pPr>
          </a:lstStyle>
          <a:p>
            <a:fld id="{EB520784-AB3A-F943-8237-560EAB9B0939}" type="datetimeFigureOut">
              <a:rPr lang="en-US" smtClean="0"/>
              <a:pPr/>
              <a:t>11/20/2015</a:t>
            </a:fld>
            <a:endParaRPr lang="en-US"/>
          </a:p>
        </p:txBody>
      </p:sp>
      <p:sp>
        <p:nvSpPr>
          <p:cNvPr id="4" name="Footer Placeholder 3"/>
          <p:cNvSpPr>
            <a:spLocks noGrp="1"/>
          </p:cNvSpPr>
          <p:nvPr>
            <p:ph type="ftr" sz="quarter" idx="2"/>
          </p:nvPr>
        </p:nvSpPr>
        <p:spPr>
          <a:xfrm>
            <a:off x="0" y="8817904"/>
            <a:ext cx="3026833" cy="464185"/>
          </a:xfrm>
          <a:prstGeom prst="rect">
            <a:avLst/>
          </a:prstGeom>
        </p:spPr>
        <p:txBody>
          <a:bodyPr vert="horz" lIns="92958" tIns="46479" rIns="92958" bIns="46479" rtlCol="0" anchor="b"/>
          <a:lstStyle>
            <a:lvl1pPr algn="l">
              <a:defRPr sz="1200"/>
            </a:lvl1pPr>
          </a:lstStyle>
          <a:p>
            <a:endParaRPr lang="en-US"/>
          </a:p>
        </p:txBody>
      </p:sp>
      <p:sp>
        <p:nvSpPr>
          <p:cNvPr id="5" name="Slide Number Placeholder 4"/>
          <p:cNvSpPr>
            <a:spLocks noGrp="1"/>
          </p:cNvSpPr>
          <p:nvPr>
            <p:ph type="sldNum" sz="quarter" idx="3"/>
          </p:nvPr>
        </p:nvSpPr>
        <p:spPr>
          <a:xfrm>
            <a:off x="3956550" y="8817904"/>
            <a:ext cx="3026833" cy="464185"/>
          </a:xfrm>
          <a:prstGeom prst="rect">
            <a:avLst/>
          </a:prstGeom>
        </p:spPr>
        <p:txBody>
          <a:bodyPr vert="horz" lIns="92958" tIns="46479" rIns="92958" bIns="46479" rtlCol="0" anchor="b"/>
          <a:lstStyle>
            <a:lvl1pPr algn="r">
              <a:defRPr sz="1200"/>
            </a:lvl1pPr>
          </a:lstStyle>
          <a:p>
            <a:fld id="{72526654-CF08-0B49-94E5-626C40BB666D}" type="slidenum">
              <a:rPr lang="en-US" smtClean="0"/>
              <a:pPr/>
              <a:t>‹#›</a:t>
            </a:fld>
            <a:endParaRPr lang="en-US"/>
          </a:p>
        </p:txBody>
      </p:sp>
    </p:spTree>
    <p:extLst>
      <p:ext uri="{BB962C8B-B14F-4D97-AF65-F5344CB8AC3E}">
        <p14:creationId xmlns:p14="http://schemas.microsoft.com/office/powerpoint/2010/main" val="968771694"/>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26833" cy="465797"/>
          </a:xfrm>
          <a:prstGeom prst="rect">
            <a:avLst/>
          </a:prstGeom>
        </p:spPr>
        <p:txBody>
          <a:bodyPr vert="horz" lIns="92958" tIns="46479" rIns="92958" bIns="46479" rtlCol="0"/>
          <a:lstStyle>
            <a:lvl1pPr algn="l">
              <a:defRPr sz="1200"/>
            </a:lvl1pPr>
          </a:lstStyle>
          <a:p>
            <a:endParaRPr lang="en-US"/>
          </a:p>
        </p:txBody>
      </p:sp>
      <p:sp>
        <p:nvSpPr>
          <p:cNvPr id="3" name="Date Placeholder 2"/>
          <p:cNvSpPr>
            <a:spLocks noGrp="1"/>
          </p:cNvSpPr>
          <p:nvPr>
            <p:ph type="dt" idx="1"/>
          </p:nvPr>
        </p:nvSpPr>
        <p:spPr>
          <a:xfrm>
            <a:off x="3956550" y="0"/>
            <a:ext cx="3026833" cy="465797"/>
          </a:xfrm>
          <a:prstGeom prst="rect">
            <a:avLst/>
          </a:prstGeom>
        </p:spPr>
        <p:txBody>
          <a:bodyPr vert="horz" lIns="92958" tIns="46479" rIns="92958" bIns="46479" rtlCol="0"/>
          <a:lstStyle>
            <a:lvl1pPr algn="r">
              <a:defRPr sz="1200"/>
            </a:lvl1pPr>
          </a:lstStyle>
          <a:p>
            <a:fld id="{9A93AC57-EA09-4651-BFA9-E56D7B73DBE8}" type="datetimeFigureOut">
              <a:rPr lang="en-US" smtClean="0"/>
              <a:t>11/20/2015</a:t>
            </a:fld>
            <a:endParaRPr lang="en-US"/>
          </a:p>
        </p:txBody>
      </p:sp>
      <p:sp>
        <p:nvSpPr>
          <p:cNvPr id="4" name="Slide Image Placeholder 3"/>
          <p:cNvSpPr>
            <a:spLocks noGrp="1" noRot="1" noChangeAspect="1"/>
          </p:cNvSpPr>
          <p:nvPr>
            <p:ph type="sldImg" idx="2"/>
          </p:nvPr>
        </p:nvSpPr>
        <p:spPr>
          <a:xfrm>
            <a:off x="1403350" y="1160463"/>
            <a:ext cx="4178300" cy="3133725"/>
          </a:xfrm>
          <a:prstGeom prst="rect">
            <a:avLst/>
          </a:prstGeom>
          <a:noFill/>
          <a:ln w="12700">
            <a:solidFill>
              <a:prstClr val="black"/>
            </a:solidFill>
          </a:ln>
        </p:spPr>
        <p:txBody>
          <a:bodyPr vert="horz" lIns="92958" tIns="46479" rIns="92958" bIns="46479" rtlCol="0" anchor="ctr"/>
          <a:lstStyle/>
          <a:p>
            <a:endParaRPr lang="en-US"/>
          </a:p>
        </p:txBody>
      </p:sp>
      <p:sp>
        <p:nvSpPr>
          <p:cNvPr id="5" name="Notes Placeholder 4"/>
          <p:cNvSpPr>
            <a:spLocks noGrp="1"/>
          </p:cNvSpPr>
          <p:nvPr>
            <p:ph type="body" sz="quarter" idx="3"/>
          </p:nvPr>
        </p:nvSpPr>
        <p:spPr>
          <a:xfrm>
            <a:off x="698500" y="4467781"/>
            <a:ext cx="5588000" cy="3655457"/>
          </a:xfrm>
          <a:prstGeom prst="rect">
            <a:avLst/>
          </a:prstGeom>
        </p:spPr>
        <p:txBody>
          <a:bodyPr vert="horz" lIns="92958" tIns="46479" rIns="92958" bIns="46479"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817904"/>
            <a:ext cx="3026833" cy="465796"/>
          </a:xfrm>
          <a:prstGeom prst="rect">
            <a:avLst/>
          </a:prstGeom>
        </p:spPr>
        <p:txBody>
          <a:bodyPr vert="horz" lIns="92958" tIns="46479" rIns="92958" bIns="46479" rtlCol="0" anchor="b"/>
          <a:lstStyle>
            <a:lvl1pPr algn="l">
              <a:defRPr sz="1200"/>
            </a:lvl1pPr>
          </a:lstStyle>
          <a:p>
            <a:endParaRPr lang="en-US"/>
          </a:p>
        </p:txBody>
      </p:sp>
      <p:sp>
        <p:nvSpPr>
          <p:cNvPr id="7" name="Slide Number Placeholder 6"/>
          <p:cNvSpPr>
            <a:spLocks noGrp="1"/>
          </p:cNvSpPr>
          <p:nvPr>
            <p:ph type="sldNum" sz="quarter" idx="5"/>
          </p:nvPr>
        </p:nvSpPr>
        <p:spPr>
          <a:xfrm>
            <a:off x="3956550" y="8817904"/>
            <a:ext cx="3026833" cy="465796"/>
          </a:xfrm>
          <a:prstGeom prst="rect">
            <a:avLst/>
          </a:prstGeom>
        </p:spPr>
        <p:txBody>
          <a:bodyPr vert="horz" lIns="92958" tIns="46479" rIns="92958" bIns="46479" rtlCol="0" anchor="b"/>
          <a:lstStyle>
            <a:lvl1pPr algn="r">
              <a:defRPr sz="1200"/>
            </a:lvl1pPr>
          </a:lstStyle>
          <a:p>
            <a:fld id="{A3AC5022-6FCE-46E6-A09C-1A3A7725CA30}" type="slidenum">
              <a:rPr lang="en-US" smtClean="0"/>
              <a:t>‹#›</a:t>
            </a:fld>
            <a:endParaRPr lang="en-US"/>
          </a:p>
        </p:txBody>
      </p:sp>
    </p:spTree>
    <p:extLst>
      <p:ext uri="{BB962C8B-B14F-4D97-AF65-F5344CB8AC3E}">
        <p14:creationId xmlns:p14="http://schemas.microsoft.com/office/powerpoint/2010/main" val="25840519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Tx/>
              <a:buChar char="-"/>
            </a:pPr>
            <a:endParaRPr lang="en-US" baseline="0" dirty="0" smtClean="0"/>
          </a:p>
          <a:p>
            <a:pPr marL="171450" indent="-171450">
              <a:buFontTx/>
              <a:buChar char="-"/>
            </a:pPr>
            <a:endParaRPr lang="en-US" baseline="0" dirty="0" smtClean="0"/>
          </a:p>
          <a:p>
            <a:pPr marL="171450" indent="-171450">
              <a:buFontTx/>
              <a:buChar char="-"/>
            </a:pPr>
            <a:endParaRPr lang="en-US" dirty="0"/>
          </a:p>
        </p:txBody>
      </p:sp>
      <p:sp>
        <p:nvSpPr>
          <p:cNvPr id="4" name="Slide Number Placeholder 3"/>
          <p:cNvSpPr>
            <a:spLocks noGrp="1"/>
          </p:cNvSpPr>
          <p:nvPr>
            <p:ph type="sldNum" sz="quarter" idx="10"/>
          </p:nvPr>
        </p:nvSpPr>
        <p:spPr/>
        <p:txBody>
          <a:bodyPr/>
          <a:lstStyle/>
          <a:p>
            <a:fld id="{A3AC5022-6FCE-46E6-A09C-1A3A7725CA30}" type="slidenum">
              <a:rPr lang="en-US" smtClean="0"/>
              <a:t>1</a:t>
            </a:fld>
            <a:endParaRPr lang="en-US"/>
          </a:p>
        </p:txBody>
      </p:sp>
    </p:spTree>
    <p:extLst>
      <p:ext uri="{BB962C8B-B14F-4D97-AF65-F5344CB8AC3E}">
        <p14:creationId xmlns:p14="http://schemas.microsoft.com/office/powerpoint/2010/main" val="294106319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Background and context as how these elements fit together</a:t>
            </a:r>
            <a:endParaRPr lang="en-US" baseline="0" dirty="0" smtClean="0"/>
          </a:p>
          <a:p>
            <a:endParaRPr lang="en-US" baseline="0" dirty="0" smtClean="0"/>
          </a:p>
          <a:p>
            <a:pPr marL="171450" indent="-171450">
              <a:buFontTx/>
              <a:buChar char="-"/>
            </a:pPr>
            <a:r>
              <a:rPr lang="en-US" b="1" baseline="0" dirty="0" smtClean="0"/>
              <a:t>Everybody is familiar with AB 939 (1989), which requires jurisdictions to divert 50% of its waste from the landfill. Later the numeric achievement was change to a per capita measurement calculation under SB 1016 but individual jurisdictions are still under 50% diversion requirement</a:t>
            </a:r>
          </a:p>
          <a:p>
            <a:pPr marL="171450" indent="-171450">
              <a:buFontTx/>
              <a:buChar char="-"/>
            </a:pPr>
            <a:endParaRPr lang="en-US" baseline="0" dirty="0" smtClean="0"/>
          </a:p>
          <a:p>
            <a:pPr marL="171450" indent="-171450">
              <a:buFontTx/>
              <a:buChar char="-"/>
            </a:pPr>
            <a:r>
              <a:rPr lang="en-US" b="1" baseline="0" dirty="0" smtClean="0"/>
              <a:t>With AB 341 (2011), there was a paradigm shift in terms of setting up a 75% statewide goal.</a:t>
            </a:r>
          </a:p>
          <a:p>
            <a:pPr marL="171450" indent="-171450">
              <a:buFontTx/>
              <a:buChar char="-"/>
            </a:pPr>
            <a:r>
              <a:rPr lang="en-US" b="0" baseline="0" dirty="0" smtClean="0"/>
              <a:t>Jurisdictions are not required to meet a 75% goal individually, and are still under the 50% requirement set forth under AB 939. However jurisdictions may be looking towards this or a similar goal based on their own policy drivers.</a:t>
            </a:r>
          </a:p>
          <a:p>
            <a:pPr marL="628650" lvl="1" indent="-171450">
              <a:buFontTx/>
              <a:buChar char="-"/>
            </a:pPr>
            <a:endParaRPr lang="en-US" baseline="0" dirty="0" smtClean="0"/>
          </a:p>
          <a:p>
            <a:pPr marL="171450" indent="-171450">
              <a:buFontTx/>
              <a:buChar char="-"/>
            </a:pPr>
            <a:r>
              <a:rPr lang="en-US" baseline="0" dirty="0" smtClean="0"/>
              <a:t>For </a:t>
            </a:r>
            <a:r>
              <a:rPr lang="en-US" baseline="0" dirty="0" err="1" smtClean="0"/>
              <a:t>CalRecycle’s</a:t>
            </a:r>
            <a:r>
              <a:rPr lang="en-US" baseline="0" dirty="0" smtClean="0"/>
              <a:t> purposes, </a:t>
            </a:r>
            <a:r>
              <a:rPr lang="en-US" i="1" baseline="0" dirty="0" smtClean="0"/>
              <a:t>the 75% reduction will be based on source reduction, recycling, and composting activities, </a:t>
            </a:r>
            <a:r>
              <a:rPr lang="en-US" baseline="0" dirty="0" smtClean="0"/>
              <a:t>and will NOT include disposal related activities that may have previously counted towards diversion, such as transformation, road base, and alternative daily cover. </a:t>
            </a:r>
          </a:p>
          <a:p>
            <a:pPr marL="0" indent="0">
              <a:buFontTx/>
              <a:buNone/>
            </a:pPr>
            <a:endParaRPr lang="en-US" baseline="0" dirty="0" smtClean="0"/>
          </a:p>
          <a:p>
            <a:pPr marL="171450" indent="-171450">
              <a:buFontTx/>
              <a:buChar char="-"/>
            </a:pPr>
            <a:r>
              <a:rPr lang="en-US" baseline="0" dirty="0" smtClean="0"/>
              <a:t>Under the AB 32 (2008) scoping plan, the </a:t>
            </a:r>
            <a:r>
              <a:rPr lang="en-US" b="1" baseline="0" dirty="0" smtClean="0"/>
              <a:t>Air Resources Board outlines different emission sources that could be considered for greenhouse gas reduction opportunities</a:t>
            </a:r>
            <a:r>
              <a:rPr lang="en-US" baseline="0" dirty="0" smtClean="0"/>
              <a:t>. </a:t>
            </a:r>
          </a:p>
          <a:p>
            <a:pPr marL="171450" indent="-171450">
              <a:buFontTx/>
              <a:buChar char="-"/>
            </a:pPr>
            <a:endParaRPr lang="en-US" baseline="0" dirty="0" smtClean="0"/>
          </a:p>
          <a:p>
            <a:pPr marL="171450" indent="-171450">
              <a:buFontTx/>
              <a:buChar char="-"/>
            </a:pPr>
            <a:r>
              <a:rPr lang="en-US" baseline="0" dirty="0" smtClean="0"/>
              <a:t>Based on the April 2014 Scoping Plan update, </a:t>
            </a:r>
            <a:r>
              <a:rPr lang="en-US" b="1" baseline="0" dirty="0" smtClean="0"/>
              <a:t>waste sector sources continue to be explored </a:t>
            </a:r>
            <a:r>
              <a:rPr lang="en-US" baseline="0" dirty="0" smtClean="0"/>
              <a:t>for additional greenhouse gas emission reductions.</a:t>
            </a:r>
            <a:endParaRPr lang="en-US" dirty="0"/>
          </a:p>
        </p:txBody>
      </p:sp>
      <p:sp>
        <p:nvSpPr>
          <p:cNvPr id="4" name="Slide Number Placeholder 3"/>
          <p:cNvSpPr>
            <a:spLocks noGrp="1"/>
          </p:cNvSpPr>
          <p:nvPr>
            <p:ph type="sldNum" sz="quarter" idx="10"/>
          </p:nvPr>
        </p:nvSpPr>
        <p:spPr/>
        <p:txBody>
          <a:bodyPr/>
          <a:lstStyle/>
          <a:p>
            <a:fld id="{D9161164-BCBA-4908-9ECB-6C42FB21F1A4}" type="slidenum">
              <a:rPr lang="en-US" smtClean="0"/>
              <a:t>2</a:t>
            </a:fld>
            <a:endParaRPr lang="en-US"/>
          </a:p>
        </p:txBody>
      </p:sp>
    </p:spTree>
    <p:extLst>
      <p:ext uri="{BB962C8B-B14F-4D97-AF65-F5344CB8AC3E}">
        <p14:creationId xmlns:p14="http://schemas.microsoft.com/office/powerpoint/2010/main" val="256486200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aseline="0" dirty="0" smtClean="0"/>
              <a:t>In </a:t>
            </a:r>
            <a:r>
              <a:rPr lang="en-US" u="sng" baseline="0" dirty="0" smtClean="0"/>
              <a:t>2014</a:t>
            </a:r>
            <a:r>
              <a:rPr lang="en-US" baseline="0" dirty="0" smtClean="0"/>
              <a:t>, our per capita diversion rate is </a:t>
            </a:r>
            <a:r>
              <a:rPr lang="en-US" b="1" baseline="0" dirty="0" smtClean="0"/>
              <a:t>4.5 pounds/resident/day which converts to a statewide rate of 66%. </a:t>
            </a:r>
          </a:p>
          <a:p>
            <a:endParaRPr lang="en-US" baseline="0" dirty="0" smtClean="0"/>
          </a:p>
          <a:p>
            <a:r>
              <a:rPr lang="en-US" dirty="0" smtClean="0"/>
              <a:t>However,</a:t>
            </a:r>
            <a:r>
              <a:rPr lang="en-US" baseline="0" dirty="0" smtClean="0"/>
              <a:t> when we remove material that is ADC/Intermediate cover/Transformation (as specified in AB 341) </a:t>
            </a:r>
            <a:r>
              <a:rPr lang="en-US" b="1" baseline="0" dirty="0" smtClean="0"/>
              <a:t>we are at a 50% diversion rate equivalent.</a:t>
            </a:r>
          </a:p>
          <a:p>
            <a:endParaRPr lang="en-US" dirty="0" smtClean="0"/>
          </a:p>
          <a:p>
            <a:endParaRPr lang="en-US" baseline="0" dirty="0" smtClean="0"/>
          </a:p>
          <a:p>
            <a:r>
              <a:rPr lang="en-US" dirty="0" smtClean="0"/>
              <a:t>Source rate:</a:t>
            </a:r>
            <a:r>
              <a:rPr lang="en-US" baseline="0" dirty="0" smtClean="0"/>
              <a:t> </a:t>
            </a:r>
            <a:r>
              <a:rPr lang="en-US" dirty="0" smtClean="0"/>
              <a:t>http://www.calrecycle.ca.gov/lgcentral/goalmeasure/disposalrate/Graphs/EstDiversion.htm</a:t>
            </a:r>
          </a:p>
          <a:p>
            <a:endParaRPr lang="en-US" dirty="0" smtClean="0"/>
          </a:p>
          <a:p>
            <a:endParaRPr lang="en-US" dirty="0"/>
          </a:p>
        </p:txBody>
      </p:sp>
      <p:sp>
        <p:nvSpPr>
          <p:cNvPr id="4" name="Slide Number Placeholder 3"/>
          <p:cNvSpPr>
            <a:spLocks noGrp="1"/>
          </p:cNvSpPr>
          <p:nvPr>
            <p:ph type="sldNum" sz="quarter" idx="10"/>
          </p:nvPr>
        </p:nvSpPr>
        <p:spPr/>
        <p:txBody>
          <a:bodyPr/>
          <a:lstStyle/>
          <a:p>
            <a:fld id="{A3AC5022-6FCE-46E6-A09C-1A3A7725CA30}" type="slidenum">
              <a:rPr lang="en-US" smtClean="0"/>
              <a:t>3</a:t>
            </a:fld>
            <a:endParaRPr lang="en-US"/>
          </a:p>
        </p:txBody>
      </p:sp>
    </p:spTree>
    <p:extLst>
      <p:ext uri="{BB962C8B-B14F-4D97-AF65-F5344CB8AC3E}">
        <p14:creationId xmlns:p14="http://schemas.microsoft.com/office/powerpoint/2010/main" val="72912517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r>
              <a:rPr lang="en-US" dirty="0" smtClean="0"/>
              <a:t>What will be needed to get to 75%?</a:t>
            </a:r>
          </a:p>
          <a:p>
            <a:endParaRPr lang="en-US" dirty="0" smtClean="0"/>
          </a:p>
          <a:p>
            <a:pPr marL="171450" indent="-171450">
              <a:buFont typeface="Arial" panose="020B0604020202020204" pitchFamily="34" charset="0"/>
              <a:buChar char="•"/>
            </a:pPr>
            <a:r>
              <a:rPr lang="en-US" dirty="0" smtClean="0"/>
              <a:t> If we look at what is currently being recycled</a:t>
            </a:r>
            <a:r>
              <a:rPr lang="en-US" baseline="0" dirty="0" smtClean="0"/>
              <a:t> and disposed (as of 2012), we estimate </a:t>
            </a:r>
          </a:p>
          <a:p>
            <a:pPr marL="628650" lvl="1" indent="-171450">
              <a:buFont typeface="Arial" panose="020B0604020202020204" pitchFamily="34" charset="0"/>
              <a:buChar char="•"/>
            </a:pPr>
            <a:r>
              <a:rPr lang="en-US" baseline="0" dirty="0" smtClean="0"/>
              <a:t>37 million tons of materials are currently being recycled  </a:t>
            </a:r>
          </a:p>
          <a:p>
            <a:pPr marL="628650" lvl="1" indent="-171450">
              <a:buFont typeface="Arial" panose="020B0604020202020204" pitchFamily="34" charset="0"/>
              <a:buChar char="•"/>
            </a:pPr>
            <a:r>
              <a:rPr lang="en-US" u="sng" baseline="0" dirty="0" smtClean="0"/>
              <a:t>We also estimate that about 80 million tons will be generated in 2020.   </a:t>
            </a:r>
          </a:p>
          <a:p>
            <a:pPr marL="628650" lvl="1" indent="-171450">
              <a:buFont typeface="Arial" panose="020B0604020202020204" pitchFamily="34" charset="0"/>
              <a:buChar char="•"/>
            </a:pPr>
            <a:r>
              <a:rPr lang="en-US" u="sng" baseline="0" dirty="0" smtClean="0"/>
              <a:t>This means that to meet 75% in 2020, </a:t>
            </a:r>
            <a:r>
              <a:rPr lang="en-US" baseline="0" dirty="0" smtClean="0"/>
              <a:t>an </a:t>
            </a:r>
            <a:r>
              <a:rPr lang="en-US" b="1" baseline="0" dirty="0" smtClean="0"/>
              <a:t>additional 23 million tons of material, shown as the green slice above, </a:t>
            </a:r>
            <a:r>
              <a:rPr lang="en-US" baseline="0" dirty="0" smtClean="0"/>
              <a:t>would need to be diverted. </a:t>
            </a:r>
          </a:p>
          <a:p>
            <a:pPr marL="628650" lvl="1" indent="-171450">
              <a:buFont typeface="Arial" panose="020B0604020202020204" pitchFamily="34" charset="0"/>
              <a:buChar char="•"/>
            </a:pPr>
            <a:r>
              <a:rPr lang="en-US" baseline="0" dirty="0" smtClean="0"/>
              <a:t>This estimate still allows for about 20 million tons of disposal in the year 2020.</a:t>
            </a:r>
            <a:endParaRPr lang="en-US" dirty="0" smtClean="0"/>
          </a:p>
        </p:txBody>
      </p:sp>
      <p:sp>
        <p:nvSpPr>
          <p:cNvPr id="4" name="Slide Number Placeholder 3"/>
          <p:cNvSpPr>
            <a:spLocks noGrp="1"/>
          </p:cNvSpPr>
          <p:nvPr>
            <p:ph type="sldNum" sz="quarter" idx="10"/>
          </p:nvPr>
        </p:nvSpPr>
        <p:spPr/>
        <p:txBody>
          <a:bodyPr/>
          <a:lstStyle/>
          <a:p>
            <a:fld id="{5021F727-C09F-4F59-BAFE-2313112BF3EB}" type="slidenum">
              <a:rPr lang="en-US" smtClean="0"/>
              <a:pPr/>
              <a:t>4</a:t>
            </a:fld>
            <a:endParaRPr lang="en-US" dirty="0"/>
          </a:p>
        </p:txBody>
      </p:sp>
    </p:spTree>
    <p:extLst>
      <p:ext uri="{BB962C8B-B14F-4D97-AF65-F5344CB8AC3E}">
        <p14:creationId xmlns:p14="http://schemas.microsoft.com/office/powerpoint/2010/main" val="299396730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Wingdings" panose="05000000000000000000" pitchFamily="2" charset="2"/>
              <a:buChar char="Ø"/>
            </a:pPr>
            <a:r>
              <a:rPr lang="en-US" dirty="0" smtClean="0"/>
              <a:t>As</a:t>
            </a:r>
            <a:r>
              <a:rPr lang="en-US" baseline="0" dirty="0" smtClean="0"/>
              <a:t> noted, to get to 75%, we will need to move more than 20 million tons of material out of the waste stream. </a:t>
            </a:r>
          </a:p>
          <a:p>
            <a:pPr marL="171450" indent="-171450">
              <a:buFont typeface="Wingdings" panose="05000000000000000000" pitchFamily="2" charset="2"/>
              <a:buChar char="Ø"/>
            </a:pPr>
            <a:endParaRPr lang="en-US" baseline="0" dirty="0" smtClean="0"/>
          </a:p>
          <a:p>
            <a:pPr marL="171450" indent="-171450">
              <a:buFont typeface="Wingdings" panose="05000000000000000000" pitchFamily="2" charset="2"/>
              <a:buChar char="Ø"/>
            </a:pPr>
            <a:r>
              <a:rPr lang="en-US" baseline="0" dirty="0" smtClean="0"/>
              <a:t>Roughly 1/3 of this disposed </a:t>
            </a:r>
            <a:r>
              <a:rPr lang="en-US" b="1" baseline="0" dirty="0" smtClean="0"/>
              <a:t>waste stream is organic material</a:t>
            </a:r>
            <a:r>
              <a:rPr lang="en-US" baseline="0" dirty="0" smtClean="0"/>
              <a:t>,</a:t>
            </a:r>
            <a:r>
              <a:rPr lang="en-US" b="1" u="none" baseline="0" dirty="0" smtClean="0"/>
              <a:t> </a:t>
            </a:r>
            <a:r>
              <a:rPr lang="en-US" baseline="0" dirty="0" smtClean="0"/>
              <a:t>so this material type has become our highest priority.</a:t>
            </a:r>
          </a:p>
          <a:p>
            <a:pPr marL="0" indent="0">
              <a:buFont typeface="Wingdings" panose="05000000000000000000" pitchFamily="2" charset="2"/>
              <a:buNone/>
            </a:pPr>
            <a:r>
              <a:rPr lang="en-US" baseline="0" dirty="0" smtClean="0"/>
              <a:t> </a:t>
            </a:r>
          </a:p>
          <a:p>
            <a:pPr marL="171450" indent="-171450">
              <a:buFont typeface="Wingdings" panose="05000000000000000000" pitchFamily="2" charset="2"/>
              <a:buChar char="Ø"/>
            </a:pPr>
            <a:r>
              <a:rPr lang="en-US" baseline="0" dirty="0" smtClean="0"/>
              <a:t>Where are the </a:t>
            </a:r>
            <a:r>
              <a:rPr lang="en-US" b="1" baseline="0" dirty="0" smtClean="0"/>
              <a:t>additional recovered material going to go</a:t>
            </a:r>
            <a:r>
              <a:rPr lang="en-US" baseline="0" dirty="0" smtClean="0"/>
              <a:t>?  It is clear we need more infrastructure</a:t>
            </a:r>
          </a:p>
          <a:p>
            <a:pPr marL="628650" lvl="1" indent="-171450">
              <a:buFont typeface="Wingdings" panose="05000000000000000000" pitchFamily="2" charset="2"/>
              <a:buChar char="Ø"/>
            </a:pPr>
            <a:r>
              <a:rPr lang="en-US" baseline="0" dirty="0" smtClean="0"/>
              <a:t>A significant portion </a:t>
            </a:r>
            <a:r>
              <a:rPr lang="en-US" u="none" baseline="0" dirty="0" smtClean="0"/>
              <a:t>could still go overseas, or even to other states.  </a:t>
            </a:r>
          </a:p>
          <a:p>
            <a:pPr marL="628650" lvl="1" indent="-171450">
              <a:buFont typeface="Wingdings" panose="05000000000000000000" pitchFamily="2" charset="2"/>
              <a:buChar char="Ø"/>
            </a:pPr>
            <a:r>
              <a:rPr lang="en-US" u="none" baseline="0" dirty="0" smtClean="0"/>
              <a:t>CalRecycle’s preference is that the materials be handled here in California, but to do so we are going to need a lot of new facilities to handle the materials, or significant expansions of existing facilities.  </a:t>
            </a:r>
          </a:p>
          <a:p>
            <a:pPr marL="628650" lvl="1" indent="-171450">
              <a:buFont typeface="Wingdings" panose="05000000000000000000" pitchFamily="2" charset="2"/>
              <a:buChar char="Ø"/>
            </a:pPr>
            <a:r>
              <a:rPr lang="en-US" u="none" baseline="0" dirty="0" smtClean="0"/>
              <a:t>This could mean many new or expanded facilities, which is daunting, but already seeing movement to site new facilities and expand existing </a:t>
            </a:r>
            <a:r>
              <a:rPr lang="en-US" baseline="0" dirty="0" smtClean="0"/>
              <a:t>ones.</a:t>
            </a:r>
            <a:endParaRPr lang="en-US" dirty="0"/>
          </a:p>
        </p:txBody>
      </p:sp>
      <p:sp>
        <p:nvSpPr>
          <p:cNvPr id="4" name="Slide Number Placeholder 3"/>
          <p:cNvSpPr>
            <a:spLocks noGrp="1"/>
          </p:cNvSpPr>
          <p:nvPr>
            <p:ph type="sldNum" sz="quarter" idx="10"/>
          </p:nvPr>
        </p:nvSpPr>
        <p:spPr/>
        <p:txBody>
          <a:bodyPr/>
          <a:lstStyle/>
          <a:p>
            <a:fld id="{A3AC5022-6FCE-46E6-A09C-1A3A7725CA30}" type="slidenum">
              <a:rPr lang="en-US" smtClean="0"/>
              <a:t>5</a:t>
            </a:fld>
            <a:endParaRPr lang="en-US"/>
          </a:p>
        </p:txBody>
      </p:sp>
    </p:spTree>
    <p:extLst>
      <p:ext uri="{BB962C8B-B14F-4D97-AF65-F5344CB8AC3E}">
        <p14:creationId xmlns:p14="http://schemas.microsoft.com/office/powerpoint/2010/main" val="69134234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marR="0" indent="-171450" algn="l"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r>
              <a:rPr lang="en-US" u="none" baseline="0" dirty="0" smtClean="0"/>
              <a:t>AB 341 Report, directed by the Legislature, has been published on our webpage.</a:t>
            </a:r>
          </a:p>
          <a:p>
            <a:pPr marL="628650" marR="0" lvl="1" indent="-171450" algn="l"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r>
              <a:rPr lang="en-US" u="none" baseline="0" dirty="0" smtClean="0"/>
              <a:t>6 priority areas </a:t>
            </a:r>
            <a:r>
              <a:rPr lang="en-US" b="1" dirty="0" smtClean="0">
                <a:effectLst/>
              </a:rPr>
              <a:t>as potential pathways that can be pursued by the department, Administration or Legislature </a:t>
            </a:r>
            <a:r>
              <a:rPr lang="en-US" dirty="0" smtClean="0">
                <a:effectLst/>
              </a:rPr>
              <a:t>to meet California’s goal to recycle 75 percent of its’ solid waste by 2020. </a:t>
            </a:r>
            <a:endParaRPr lang="en-US" u="none" baseline="0" dirty="0" smtClean="0"/>
          </a:p>
          <a:p>
            <a:pPr marL="628650" marR="0" lvl="1" indent="-171450" algn="l"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r>
              <a:rPr lang="en-US" u="none" baseline="0" dirty="0" smtClean="0"/>
              <a:t> Organics was noted as one of the highest priorities. </a:t>
            </a:r>
          </a:p>
          <a:p>
            <a:pPr marL="628650" lvl="1" indent="-171450">
              <a:buFont typeface="Wingdings" panose="05000000000000000000" pitchFamily="2" charset="2"/>
              <a:buChar char="Ø"/>
            </a:pPr>
            <a:r>
              <a:rPr lang="en-US" dirty="0" smtClean="0">
                <a:effectLst/>
              </a:rPr>
              <a:t>Report includes a catalog of options </a:t>
            </a:r>
            <a:r>
              <a:rPr lang="en-US" b="1" dirty="0" smtClean="0">
                <a:effectLst/>
              </a:rPr>
              <a:t>for statutory and regulatory changes </a:t>
            </a:r>
            <a:r>
              <a:rPr lang="en-US" dirty="0" smtClean="0">
                <a:effectLst/>
              </a:rPr>
              <a:t>as well as a snapshot of current activities and other recommendations for action at multiple levels.</a:t>
            </a:r>
            <a:endParaRPr lang="en-US" b="1" baseline="0" dirty="0" smtClean="0"/>
          </a:p>
          <a:p>
            <a:endParaRPr lang="en-US" baseline="0" dirty="0" smtClean="0"/>
          </a:p>
          <a:p>
            <a:endParaRPr lang="en-US" u="none" baseline="0" dirty="0" smtClean="0"/>
          </a:p>
        </p:txBody>
      </p:sp>
      <p:sp>
        <p:nvSpPr>
          <p:cNvPr id="4" name="Slide Number Placeholder 3"/>
          <p:cNvSpPr>
            <a:spLocks noGrp="1"/>
          </p:cNvSpPr>
          <p:nvPr>
            <p:ph type="sldNum" sz="quarter" idx="10"/>
          </p:nvPr>
        </p:nvSpPr>
        <p:spPr/>
        <p:txBody>
          <a:bodyPr/>
          <a:lstStyle/>
          <a:p>
            <a:fld id="{A3AC5022-6FCE-46E6-A09C-1A3A7725CA30}" type="slidenum">
              <a:rPr lang="en-US" smtClean="0"/>
              <a:t>6</a:t>
            </a:fld>
            <a:endParaRPr lang="en-US"/>
          </a:p>
        </p:txBody>
      </p:sp>
    </p:spTree>
    <p:extLst>
      <p:ext uri="{BB962C8B-B14F-4D97-AF65-F5344CB8AC3E}">
        <p14:creationId xmlns:p14="http://schemas.microsoft.com/office/powerpoint/2010/main" val="304058262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Wingdings" panose="05000000000000000000" pitchFamily="2" charset="2"/>
              <a:buChar char="Ø"/>
            </a:pPr>
            <a:r>
              <a:rPr lang="en-US" dirty="0" smtClean="0"/>
              <a:t>Organics are a </a:t>
            </a:r>
            <a:r>
              <a:rPr lang="en-US" b="1" dirty="0" smtClean="0"/>
              <a:t>significant portion of the waste stream</a:t>
            </a:r>
            <a:r>
              <a:rPr lang="en-US" dirty="0" smtClean="0"/>
              <a:t>, and </a:t>
            </a:r>
            <a:r>
              <a:rPr lang="en-US" b="1" dirty="0" smtClean="0"/>
              <a:t>we cannot get to 75% </a:t>
            </a:r>
            <a:r>
              <a:rPr lang="en-US" dirty="0" smtClean="0"/>
              <a:t>without addressing them.</a:t>
            </a:r>
          </a:p>
          <a:p>
            <a:pPr marL="0" indent="0">
              <a:buFont typeface="Wingdings" panose="05000000000000000000" pitchFamily="2" charset="2"/>
              <a:buNone/>
            </a:pPr>
            <a:endParaRPr lang="en-US" dirty="0" smtClean="0"/>
          </a:p>
          <a:p>
            <a:pPr marL="171450" indent="-171450">
              <a:buFont typeface="Wingdings" panose="05000000000000000000" pitchFamily="2" charset="2"/>
              <a:buChar char="Ø"/>
            </a:pPr>
            <a:r>
              <a:rPr lang="en-US" dirty="0" smtClean="0"/>
              <a:t>There is increased potential for </a:t>
            </a:r>
            <a:r>
              <a:rPr lang="en-US" b="1" dirty="0" smtClean="0"/>
              <a:t>reducing</a:t>
            </a:r>
            <a:r>
              <a:rPr lang="en-US" b="1" baseline="0" dirty="0" smtClean="0"/>
              <a:t> GHG emissions if material removed from waste stream</a:t>
            </a:r>
            <a:r>
              <a:rPr lang="en-US" baseline="0" dirty="0" smtClean="0"/>
              <a:t>.</a:t>
            </a:r>
            <a:endParaRPr lang="en-US" dirty="0"/>
          </a:p>
        </p:txBody>
      </p:sp>
      <p:sp>
        <p:nvSpPr>
          <p:cNvPr id="4" name="Slide Number Placeholder 3"/>
          <p:cNvSpPr>
            <a:spLocks noGrp="1"/>
          </p:cNvSpPr>
          <p:nvPr>
            <p:ph type="sldNum" sz="quarter" idx="10"/>
          </p:nvPr>
        </p:nvSpPr>
        <p:spPr/>
        <p:txBody>
          <a:bodyPr/>
          <a:lstStyle/>
          <a:p>
            <a:fld id="{A3AC5022-6FCE-46E6-A09C-1A3A7725CA30}" type="slidenum">
              <a:rPr lang="en-US" smtClean="0"/>
              <a:t>7</a:t>
            </a:fld>
            <a:endParaRPr lang="en-US"/>
          </a:p>
        </p:txBody>
      </p:sp>
    </p:spTree>
    <p:extLst>
      <p:ext uri="{BB962C8B-B14F-4D97-AF65-F5344CB8AC3E}">
        <p14:creationId xmlns:p14="http://schemas.microsoft.com/office/powerpoint/2010/main" val="202078088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1"/>
            <a:endParaRPr lang="en-US" dirty="0" smtClean="0"/>
          </a:p>
          <a:p>
            <a:pPr marL="0" indent="0">
              <a:buFont typeface="Wingdings" panose="05000000000000000000" pitchFamily="2" charset="2"/>
              <a:buNone/>
            </a:pPr>
            <a:r>
              <a:rPr lang="en-US" u="none" strike="noStrike" baseline="0" dirty="0" smtClean="0"/>
              <a:t>Key pieces of legislation that have recently passed based on our drivers.</a:t>
            </a:r>
          </a:p>
          <a:p>
            <a:pPr marL="171450" indent="-171450">
              <a:buFont typeface="Wingdings" panose="05000000000000000000" pitchFamily="2" charset="2"/>
              <a:buChar char="Ø"/>
            </a:pPr>
            <a:endParaRPr lang="en-US" u="none" strike="noStrike" baseline="0" dirty="0" smtClean="0"/>
          </a:p>
          <a:p>
            <a:pPr marL="0" marR="0" indent="0" algn="l" defTabSz="914400" rtl="0" eaLnBrk="1" fontAlgn="auto" latinLnBrk="0" hangingPunct="1">
              <a:lnSpc>
                <a:spcPct val="100000"/>
              </a:lnSpc>
              <a:spcBef>
                <a:spcPts val="0"/>
              </a:spcBef>
              <a:spcAft>
                <a:spcPts val="0"/>
              </a:spcAft>
              <a:buClrTx/>
              <a:buSzTx/>
              <a:buFont typeface="Wingdings" panose="05000000000000000000" pitchFamily="2" charset="2"/>
              <a:buNone/>
              <a:tabLst/>
              <a:defRPr/>
            </a:pPr>
            <a:endParaRPr lang="en-US" sz="1200" u="none" strike="noStrike" baseline="0" dirty="0" smtClean="0"/>
          </a:p>
          <a:p>
            <a:pPr marL="0" marR="0" indent="0" algn="l" defTabSz="914400" rtl="0" eaLnBrk="1" fontAlgn="auto" latinLnBrk="0" hangingPunct="1">
              <a:lnSpc>
                <a:spcPct val="100000"/>
              </a:lnSpc>
              <a:spcBef>
                <a:spcPts val="0"/>
              </a:spcBef>
              <a:spcAft>
                <a:spcPts val="0"/>
              </a:spcAft>
              <a:buClrTx/>
              <a:buSzTx/>
              <a:buFont typeface="+mj-lt"/>
              <a:buNone/>
              <a:tabLst/>
              <a:defRPr/>
            </a:pPr>
            <a:endParaRPr lang="en-US" sz="1200" dirty="0" smtClean="0"/>
          </a:p>
        </p:txBody>
      </p:sp>
      <p:sp>
        <p:nvSpPr>
          <p:cNvPr id="4" name="Slide Number Placeholder 3"/>
          <p:cNvSpPr>
            <a:spLocks noGrp="1"/>
          </p:cNvSpPr>
          <p:nvPr>
            <p:ph type="sldNum" sz="quarter" idx="10"/>
          </p:nvPr>
        </p:nvSpPr>
        <p:spPr/>
        <p:txBody>
          <a:bodyPr/>
          <a:lstStyle/>
          <a:p>
            <a:fld id="{0EF4D2C2-DE1A-45F6-AA63-3C01E1DF4685}" type="slidenum">
              <a:rPr lang="en-US" smtClean="0"/>
              <a:t>8</a:t>
            </a:fld>
            <a:endParaRPr lang="en-US"/>
          </a:p>
        </p:txBody>
      </p:sp>
    </p:spTree>
    <p:extLst>
      <p:ext uri="{BB962C8B-B14F-4D97-AF65-F5344CB8AC3E}">
        <p14:creationId xmlns:p14="http://schemas.microsoft.com/office/powerpoint/2010/main" val="56392984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This law builds off</a:t>
            </a:r>
            <a:r>
              <a:rPr lang="en-US" baseline="0" dirty="0" smtClean="0"/>
              <a:t> of Mandatory Commercial Recycling.</a:t>
            </a:r>
            <a:endParaRPr lang="en-US" dirty="0" smtClean="0"/>
          </a:p>
          <a:p>
            <a:endParaRPr lang="en-US" dirty="0" smtClean="0"/>
          </a:p>
          <a:p>
            <a:r>
              <a:rPr lang="en-US" b="1" dirty="0" smtClean="0">
                <a:solidFill>
                  <a:schemeClr val="bg2"/>
                </a:solidFill>
              </a:rPr>
              <a:t>Provisions of AB 1826 – </a:t>
            </a:r>
          </a:p>
          <a:p>
            <a:r>
              <a:rPr lang="en-US" b="1" dirty="0" smtClean="0">
                <a:solidFill>
                  <a:schemeClr val="bg2"/>
                </a:solidFill>
              </a:rPr>
              <a:t>Focused on businesses</a:t>
            </a:r>
            <a:r>
              <a:rPr lang="en-US" b="1" baseline="0" dirty="0" smtClean="0">
                <a:solidFill>
                  <a:schemeClr val="bg2"/>
                </a:solidFill>
              </a:rPr>
              <a:t> who</a:t>
            </a:r>
            <a:r>
              <a:rPr lang="en-US" b="0" baseline="0" dirty="0" smtClean="0">
                <a:solidFill>
                  <a:schemeClr val="bg2"/>
                </a:solidFill>
              </a:rPr>
              <a:t> are required to divert organics. </a:t>
            </a:r>
          </a:p>
          <a:p>
            <a:r>
              <a:rPr lang="en-US" b="1" dirty="0" smtClean="0">
                <a:solidFill>
                  <a:schemeClr val="bg2"/>
                </a:solidFill>
              </a:rPr>
              <a:t>“Organic waste” is defined to mean</a:t>
            </a:r>
          </a:p>
          <a:p>
            <a:pPr lvl="0"/>
            <a:r>
              <a:rPr lang="en-US" b="1" dirty="0" smtClean="0">
                <a:solidFill>
                  <a:schemeClr val="bg2"/>
                </a:solidFill>
              </a:rPr>
              <a:t>	- Food waste</a:t>
            </a:r>
          </a:p>
          <a:p>
            <a:pPr lvl="0"/>
            <a:r>
              <a:rPr lang="en-US" b="1" dirty="0" smtClean="0">
                <a:solidFill>
                  <a:schemeClr val="bg2"/>
                </a:solidFill>
              </a:rPr>
              <a:t>	- Green waste</a:t>
            </a:r>
          </a:p>
          <a:p>
            <a:pPr lvl="0"/>
            <a:r>
              <a:rPr lang="en-US" b="1" dirty="0" smtClean="0">
                <a:solidFill>
                  <a:schemeClr val="bg2"/>
                </a:solidFill>
              </a:rPr>
              <a:t>	- Landscape and pruning waste</a:t>
            </a:r>
          </a:p>
          <a:p>
            <a:pPr lvl="0"/>
            <a:r>
              <a:rPr lang="en-US" b="1" dirty="0" smtClean="0">
                <a:solidFill>
                  <a:schemeClr val="bg2"/>
                </a:solidFill>
              </a:rPr>
              <a:t>	- Nonhazardous wood waste</a:t>
            </a:r>
          </a:p>
          <a:p>
            <a:pPr lvl="0"/>
            <a:r>
              <a:rPr lang="en-US" b="1" dirty="0" smtClean="0">
                <a:solidFill>
                  <a:schemeClr val="bg2"/>
                </a:solidFill>
              </a:rPr>
              <a:t>	- Food soiled paper that  is mixed in with food waste</a:t>
            </a:r>
          </a:p>
          <a:p>
            <a:endParaRPr lang="en-US" b="1" baseline="0" dirty="0" smtClean="0">
              <a:solidFill>
                <a:schemeClr val="bg2"/>
              </a:solidFill>
            </a:endParaRPr>
          </a:p>
          <a:p>
            <a:pPr marL="174296" indent="-174296">
              <a:buFontTx/>
              <a:buChar char="-"/>
            </a:pPr>
            <a:r>
              <a:rPr lang="en-US" b="1" baseline="0" dirty="0" smtClean="0">
                <a:solidFill>
                  <a:schemeClr val="bg2"/>
                </a:solidFill>
              </a:rPr>
              <a:t>Threshold ratchets down </a:t>
            </a:r>
            <a:r>
              <a:rPr lang="en-US" b="0" baseline="0" dirty="0" smtClean="0">
                <a:solidFill>
                  <a:schemeClr val="bg2"/>
                </a:solidFill>
              </a:rPr>
              <a:t>as to which businesses are covered during the period 2016-2020. </a:t>
            </a:r>
          </a:p>
          <a:p>
            <a:pPr marL="0" indent="0">
              <a:buFontTx/>
              <a:buNone/>
            </a:pPr>
            <a:endParaRPr lang="en-US" b="1" baseline="0" dirty="0" smtClean="0">
              <a:solidFill>
                <a:schemeClr val="bg2"/>
              </a:solidFill>
            </a:endParaRPr>
          </a:p>
          <a:p>
            <a:pPr marL="174296" indent="-174296">
              <a:buFontTx/>
              <a:buChar char="-"/>
            </a:pPr>
            <a:r>
              <a:rPr lang="en-US" b="1" baseline="0" dirty="0" smtClean="0">
                <a:solidFill>
                  <a:schemeClr val="bg2"/>
                </a:solidFill>
              </a:rPr>
              <a:t>Note that initial threshold, 8 cubic yards, represents businesses with large amount of organics. </a:t>
            </a:r>
          </a:p>
          <a:p>
            <a:pPr marL="631496" lvl="1" indent="-174296">
              <a:buFontTx/>
              <a:buChar char="-"/>
            </a:pPr>
            <a:r>
              <a:rPr lang="en-US" b="1" baseline="0" dirty="0" smtClean="0">
                <a:solidFill>
                  <a:schemeClr val="bg2"/>
                </a:solidFill>
              </a:rPr>
              <a:t>There are likely a small number of generators of this size in the majority of jurisdictions. </a:t>
            </a:r>
          </a:p>
          <a:p>
            <a:pPr marL="1088696" lvl="2" indent="-174296">
              <a:buFontTx/>
              <a:buChar char="-"/>
            </a:pPr>
            <a:r>
              <a:rPr lang="en-US" b="1" baseline="0" dirty="0" smtClean="0">
                <a:solidFill>
                  <a:schemeClr val="bg2"/>
                </a:solidFill>
              </a:rPr>
              <a:t>Examples may be food waste processors, large cafeterias, food distribution locations.</a:t>
            </a:r>
          </a:p>
          <a:p>
            <a:pPr marL="174296" indent="-174296">
              <a:buFontTx/>
              <a:buChar char="-"/>
            </a:pPr>
            <a:endParaRPr lang="en-US" b="1" baseline="0" dirty="0" smtClean="0">
              <a:solidFill>
                <a:schemeClr val="bg2"/>
              </a:solidFill>
            </a:endParaRPr>
          </a:p>
          <a:p>
            <a:endParaRPr lang="en-US" dirty="0"/>
          </a:p>
        </p:txBody>
      </p:sp>
      <p:sp>
        <p:nvSpPr>
          <p:cNvPr id="4" name="Slide Number Placeholder 3"/>
          <p:cNvSpPr>
            <a:spLocks noGrp="1"/>
          </p:cNvSpPr>
          <p:nvPr>
            <p:ph type="sldNum" sz="quarter" idx="10"/>
          </p:nvPr>
        </p:nvSpPr>
        <p:spPr/>
        <p:txBody>
          <a:bodyPr/>
          <a:lstStyle/>
          <a:p>
            <a:fld id="{A3AC5022-6FCE-46E6-A09C-1A3A7725CA30}" type="slidenum">
              <a:rPr lang="en-US" smtClean="0"/>
              <a:pPr/>
              <a:t>9</a:t>
            </a:fld>
            <a:endParaRPr lang="en-US"/>
          </a:p>
        </p:txBody>
      </p:sp>
    </p:spTree>
    <p:extLst>
      <p:ext uri="{BB962C8B-B14F-4D97-AF65-F5344CB8AC3E}">
        <p14:creationId xmlns:p14="http://schemas.microsoft.com/office/powerpoint/2010/main" val="191723110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0" dirty="0" smtClean="0">
                <a:solidFill>
                  <a:schemeClr val="bg2"/>
                </a:solidFill>
              </a:rPr>
              <a:t>Jurisdiction requirements –</a:t>
            </a:r>
          </a:p>
          <a:p>
            <a:pPr marL="174296" indent="-174296">
              <a:buFont typeface="Arial" panose="020B0604020202020204" pitchFamily="34" charset="0"/>
              <a:buChar char="•"/>
            </a:pPr>
            <a:r>
              <a:rPr lang="en-US" b="1" baseline="0" dirty="0" smtClean="0">
                <a:solidFill>
                  <a:schemeClr val="bg2"/>
                </a:solidFill>
              </a:rPr>
              <a:t>Outreach, education, monitoring</a:t>
            </a:r>
          </a:p>
          <a:p>
            <a:pPr marL="174296" indent="-174296">
              <a:buFont typeface="Arial" panose="020B0604020202020204" pitchFamily="34" charset="0"/>
              <a:buChar char="•"/>
            </a:pPr>
            <a:r>
              <a:rPr lang="en-US" b="0" baseline="0" dirty="0" smtClean="0">
                <a:solidFill>
                  <a:schemeClr val="bg2"/>
                </a:solidFill>
              </a:rPr>
              <a:t>Jurisdiction required to </a:t>
            </a:r>
            <a:r>
              <a:rPr lang="en-US" b="1" baseline="0" dirty="0" smtClean="0">
                <a:solidFill>
                  <a:schemeClr val="bg2"/>
                </a:solidFill>
              </a:rPr>
              <a:t>implement an organics recycling program</a:t>
            </a:r>
            <a:r>
              <a:rPr lang="en-US" b="0" baseline="0" dirty="0" smtClean="0">
                <a:solidFill>
                  <a:schemeClr val="bg2"/>
                </a:solidFill>
              </a:rPr>
              <a:t>. </a:t>
            </a:r>
          </a:p>
          <a:p>
            <a:pPr marL="174296" indent="-174296">
              <a:buFont typeface="Arial" panose="020B0604020202020204" pitchFamily="34" charset="0"/>
              <a:buChar char="•"/>
            </a:pPr>
            <a:r>
              <a:rPr lang="en-US" b="0" baseline="0" dirty="0" smtClean="0">
                <a:solidFill>
                  <a:schemeClr val="bg2"/>
                </a:solidFill>
              </a:rPr>
              <a:t>Jurisdiction has to </a:t>
            </a:r>
            <a:r>
              <a:rPr lang="en-US" b="1" baseline="0" dirty="0" smtClean="0">
                <a:solidFill>
                  <a:schemeClr val="bg2"/>
                </a:solidFill>
              </a:rPr>
              <a:t>identify a lot of pieces of information </a:t>
            </a:r>
            <a:r>
              <a:rPr lang="en-US" b="0" baseline="0" dirty="0" smtClean="0">
                <a:solidFill>
                  <a:schemeClr val="bg2"/>
                </a:solidFill>
              </a:rPr>
              <a:t>and provide that in the Annual Report</a:t>
            </a:r>
          </a:p>
          <a:p>
            <a:pPr marL="639086" lvl="1" indent="-174296" defTabSz="929579">
              <a:buFont typeface="Arial" panose="020B0604020202020204" pitchFamily="34" charset="0"/>
              <a:buChar char="•"/>
              <a:defRPr/>
            </a:pPr>
            <a:r>
              <a:rPr lang="en-US" b="1" baseline="0" dirty="0" smtClean="0">
                <a:solidFill>
                  <a:schemeClr val="bg2"/>
                </a:solidFill>
              </a:rPr>
              <a:t>Reporting</a:t>
            </a:r>
            <a:r>
              <a:rPr lang="en-US" b="0" baseline="0" dirty="0" smtClean="0">
                <a:solidFill>
                  <a:schemeClr val="bg2"/>
                </a:solidFill>
              </a:rPr>
              <a:t> – As of 2016 Annual Report (due August 2017), first opportunity report on implementation. The reporting will cover:</a:t>
            </a:r>
          </a:p>
          <a:p>
            <a:pPr marL="1103875" lvl="2" indent="-174296" defTabSz="929579">
              <a:buFont typeface="Arial" panose="020B0604020202020204" pitchFamily="34" charset="0"/>
              <a:buChar char="•"/>
              <a:defRPr/>
            </a:pPr>
            <a:r>
              <a:rPr lang="en-US" b="1" baseline="0" dirty="0" smtClean="0">
                <a:solidFill>
                  <a:schemeClr val="bg2"/>
                </a:solidFill>
              </a:rPr>
              <a:t>Monitoring:</a:t>
            </a:r>
          </a:p>
          <a:p>
            <a:pPr marL="1561075" lvl="3" indent="-174296" defTabSz="929579">
              <a:buFont typeface="Arial" panose="020B0604020202020204" pitchFamily="34" charset="0"/>
              <a:buChar char="•"/>
              <a:defRPr/>
            </a:pPr>
            <a:r>
              <a:rPr lang="en-US" b="0" baseline="0" dirty="0" smtClean="0">
                <a:solidFill>
                  <a:schemeClr val="bg2"/>
                </a:solidFill>
              </a:rPr>
              <a:t> The number of businesses that fall under the threshold (the thresholds change over time), the number that are not recycling organics, </a:t>
            </a:r>
          </a:p>
          <a:p>
            <a:pPr marL="1561075" lvl="3" indent="-174296" defTabSz="929579">
              <a:buFont typeface="Arial" panose="020B0604020202020204" pitchFamily="34" charset="0"/>
              <a:buChar char="•"/>
              <a:defRPr/>
            </a:pPr>
            <a:r>
              <a:rPr lang="en-US" b="0" baseline="0" dirty="0" smtClean="0">
                <a:solidFill>
                  <a:schemeClr val="bg2"/>
                </a:solidFill>
              </a:rPr>
              <a:t>The number of covered multifamily complexes and the number not recycling </a:t>
            </a:r>
            <a:r>
              <a:rPr lang="en-US" b="0" baseline="0" dirty="0" err="1" smtClean="0">
                <a:solidFill>
                  <a:schemeClr val="bg2"/>
                </a:solidFill>
              </a:rPr>
              <a:t>greenwaste</a:t>
            </a:r>
            <a:r>
              <a:rPr lang="en-US" b="0" baseline="0" dirty="0" smtClean="0">
                <a:solidFill>
                  <a:schemeClr val="bg2"/>
                </a:solidFill>
              </a:rPr>
              <a:t>/landscape materials/</a:t>
            </a:r>
            <a:r>
              <a:rPr lang="en-US" b="0" baseline="0" dirty="0" err="1" smtClean="0">
                <a:solidFill>
                  <a:schemeClr val="bg2"/>
                </a:solidFill>
              </a:rPr>
              <a:t>prunings</a:t>
            </a:r>
            <a:r>
              <a:rPr lang="en-US" b="0" baseline="0" dirty="0" smtClean="0">
                <a:solidFill>
                  <a:schemeClr val="bg2"/>
                </a:solidFill>
              </a:rPr>
              <a:t>/</a:t>
            </a:r>
            <a:r>
              <a:rPr lang="en-US" b="0" baseline="0" dirty="0" err="1" smtClean="0">
                <a:solidFill>
                  <a:schemeClr val="bg2"/>
                </a:solidFill>
              </a:rPr>
              <a:t>woodwaste</a:t>
            </a:r>
            <a:r>
              <a:rPr lang="en-US" b="0" baseline="0" dirty="0" smtClean="0">
                <a:solidFill>
                  <a:schemeClr val="bg2"/>
                </a:solidFill>
              </a:rPr>
              <a:t>, </a:t>
            </a:r>
          </a:p>
          <a:p>
            <a:pPr marL="2018275" lvl="4" indent="-174296" defTabSz="929579">
              <a:buFont typeface="Arial" panose="020B0604020202020204" pitchFamily="34" charset="0"/>
              <a:buChar char="•"/>
              <a:defRPr/>
            </a:pPr>
            <a:r>
              <a:rPr lang="en-US" b="0" baseline="0" dirty="0" smtClean="0">
                <a:solidFill>
                  <a:schemeClr val="bg2"/>
                </a:solidFill>
              </a:rPr>
              <a:t>If known, the tonnage that is being diverted,  </a:t>
            </a:r>
          </a:p>
          <a:p>
            <a:pPr marL="1561075" lvl="3" indent="-174296" defTabSz="929579">
              <a:buFont typeface="Arial" panose="020B0604020202020204" pitchFamily="34" charset="0"/>
              <a:buChar char="•"/>
              <a:defRPr/>
            </a:pPr>
            <a:r>
              <a:rPr lang="en-US" b="0" baseline="0" dirty="0" smtClean="0">
                <a:solidFill>
                  <a:schemeClr val="bg2"/>
                </a:solidFill>
              </a:rPr>
              <a:t>What the jurisdiction did to inform those not recycling about the law and how to recycle organics in the jurisdiction . </a:t>
            </a:r>
          </a:p>
          <a:p>
            <a:pPr marL="1103875" lvl="2" indent="-174296" defTabSz="929579">
              <a:buFont typeface="Arial" panose="020B0604020202020204" pitchFamily="34" charset="0"/>
              <a:buChar char="•"/>
              <a:defRPr/>
            </a:pPr>
            <a:r>
              <a:rPr lang="en-US" b="1" baseline="0" dirty="0" smtClean="0">
                <a:solidFill>
                  <a:schemeClr val="bg2"/>
                </a:solidFill>
              </a:rPr>
              <a:t>Infrastructure: </a:t>
            </a:r>
            <a:r>
              <a:rPr lang="en-US" b="0" baseline="0" dirty="0" smtClean="0">
                <a:solidFill>
                  <a:schemeClr val="bg2"/>
                </a:solidFill>
              </a:rPr>
              <a:t>What facilities are available to process the organics that will be collected, what barriers exist currently, such as lack of facilities to process organics materials due to zoning requirements, local permitting requirements, and the plans to address barriers under their control.</a:t>
            </a:r>
          </a:p>
          <a:p>
            <a:r>
              <a:rPr lang="en-US" b="0" baseline="0" dirty="0" smtClean="0">
                <a:solidFill>
                  <a:schemeClr val="bg2"/>
                </a:solidFill>
              </a:rPr>
              <a:t>Note: </a:t>
            </a:r>
          </a:p>
          <a:p>
            <a:pPr marL="171450" lvl="0" indent="-171450">
              <a:buFont typeface="Wingdings" panose="05000000000000000000" pitchFamily="2" charset="2"/>
              <a:buChar char="Ø"/>
            </a:pPr>
            <a:r>
              <a:rPr lang="en-US" sz="1200" b="1" dirty="0" smtClean="0">
                <a:solidFill>
                  <a:schemeClr val="bg2"/>
                </a:solidFill>
              </a:rPr>
              <a:t>Jurisdictions could do the outreach/education/monitoring to all </a:t>
            </a:r>
            <a:r>
              <a:rPr lang="en-US" sz="1200" b="0" dirty="0" smtClean="0">
                <a:solidFill>
                  <a:schemeClr val="bg2"/>
                </a:solidFill>
              </a:rPr>
              <a:t>of the potential covered businesses regardless of the actual organic generation, meaning target the same businesses as MCR.  The law allows for a more stringent approach. </a:t>
            </a:r>
          </a:p>
          <a:p>
            <a:pPr marL="628650" lvl="1" indent="-171450">
              <a:buFont typeface="Wingdings" panose="05000000000000000000" pitchFamily="2" charset="2"/>
              <a:buChar char="Ø"/>
            </a:pPr>
            <a:r>
              <a:rPr lang="en-US" sz="1200" b="0" dirty="0" smtClean="0">
                <a:solidFill>
                  <a:schemeClr val="bg2"/>
                </a:solidFill>
              </a:rPr>
              <a:t>It </a:t>
            </a:r>
            <a:r>
              <a:rPr lang="en-US" sz="1200" b="1" kern="1200" dirty="0" smtClean="0">
                <a:solidFill>
                  <a:schemeClr val="bg2"/>
                </a:solidFill>
                <a:effectLst/>
                <a:latin typeface="+mn-lt"/>
                <a:ea typeface="+mn-ea"/>
                <a:cs typeface="+mn-cs"/>
              </a:rPr>
              <a:t>may be more cost-effective</a:t>
            </a:r>
            <a:r>
              <a:rPr lang="en-US" sz="1200" b="0" kern="1200" dirty="0" smtClean="0">
                <a:solidFill>
                  <a:schemeClr val="bg2"/>
                </a:solidFill>
                <a:effectLst/>
                <a:latin typeface="+mn-lt"/>
                <a:ea typeface="+mn-ea"/>
                <a:cs typeface="+mn-cs"/>
              </a:rPr>
              <a:t> in the long-run to do outreach and education to a broader group rather than those</a:t>
            </a:r>
            <a:r>
              <a:rPr lang="en-US" sz="1200" b="0" kern="1200" baseline="0" dirty="0" smtClean="0">
                <a:solidFill>
                  <a:schemeClr val="bg2"/>
                </a:solidFill>
                <a:effectLst/>
                <a:latin typeface="+mn-lt"/>
                <a:ea typeface="+mn-ea"/>
                <a:cs typeface="+mn-cs"/>
              </a:rPr>
              <a:t> that fall in the 2016 and 2017 threshold</a:t>
            </a:r>
            <a:r>
              <a:rPr lang="en-US" sz="1200" b="0" kern="1200" dirty="0" smtClean="0">
                <a:solidFill>
                  <a:schemeClr val="bg2"/>
                </a:solidFill>
                <a:effectLst/>
                <a:latin typeface="+mn-lt"/>
                <a:ea typeface="+mn-ea"/>
                <a:cs typeface="+mn-cs"/>
              </a:rPr>
              <a:t>, and that </a:t>
            </a:r>
            <a:r>
              <a:rPr lang="en-US" sz="1200" b="0" kern="1200" dirty="0" err="1" smtClean="0">
                <a:solidFill>
                  <a:schemeClr val="bg2"/>
                </a:solidFill>
                <a:effectLst/>
                <a:latin typeface="+mn-lt"/>
                <a:ea typeface="+mn-ea"/>
                <a:cs typeface="+mn-cs"/>
              </a:rPr>
              <a:t>Js</a:t>
            </a:r>
            <a:r>
              <a:rPr lang="en-US" sz="1200" b="0" kern="1200" dirty="0" smtClean="0">
                <a:solidFill>
                  <a:schemeClr val="bg2"/>
                </a:solidFill>
                <a:effectLst/>
                <a:latin typeface="+mn-lt"/>
                <a:ea typeface="+mn-ea"/>
                <a:cs typeface="+mn-cs"/>
              </a:rPr>
              <a:t> may want to consider the economies of scale of providing services to more than the year 1 entities. </a:t>
            </a:r>
          </a:p>
          <a:p>
            <a:pPr marL="0" lvl="0" indent="0">
              <a:buFont typeface="Wingdings" panose="05000000000000000000" pitchFamily="2" charset="2"/>
              <a:buNone/>
            </a:pPr>
            <a:endParaRPr lang="en-US" b="0" baseline="0" dirty="0" smtClean="0">
              <a:solidFill>
                <a:schemeClr val="bg2"/>
              </a:solidFill>
            </a:endParaRPr>
          </a:p>
          <a:p>
            <a:pPr marL="174296" indent="-174296">
              <a:buFont typeface="Wingdings" panose="05000000000000000000" pitchFamily="2" charset="2"/>
              <a:buChar char="Ø"/>
            </a:pPr>
            <a:r>
              <a:rPr lang="en-US" baseline="0" dirty="0" smtClean="0"/>
              <a:t>As a </a:t>
            </a:r>
            <a:r>
              <a:rPr lang="en-US" b="1" baseline="0" dirty="0" smtClean="0"/>
              <a:t>part of the 2016 annual calls/site visits</a:t>
            </a:r>
            <a:r>
              <a:rPr lang="en-US" baseline="0" dirty="0" smtClean="0"/>
              <a:t>, CalRecycle Local Assistance &amp; Market Development staff will discuss with each individual jurisdiction what they </a:t>
            </a:r>
            <a:r>
              <a:rPr lang="en-US" b="0" baseline="0" dirty="0" smtClean="0"/>
              <a:t>plan to do for education/outreach/monitoring activities, as well as identifying generators, barriers</a:t>
            </a:r>
            <a:r>
              <a:rPr lang="en-US" baseline="0" dirty="0" smtClean="0"/>
              <a:t>.</a:t>
            </a:r>
          </a:p>
          <a:p>
            <a:pPr marL="631496" lvl="1" indent="-174296">
              <a:buFont typeface="Wingdings" panose="05000000000000000000" pitchFamily="2" charset="2"/>
              <a:buChar char="Ø"/>
            </a:pPr>
            <a:r>
              <a:rPr lang="en-US" baseline="0" dirty="0" smtClean="0"/>
              <a:t>LAMD staff </a:t>
            </a:r>
            <a:r>
              <a:rPr lang="en-US" b="1" baseline="0" dirty="0" smtClean="0"/>
              <a:t>will input </a:t>
            </a:r>
            <a:r>
              <a:rPr lang="en-US" baseline="0" dirty="0" smtClean="0"/>
              <a:t>into the Annual Reporting system what the jurisdiction is doing for </a:t>
            </a:r>
            <a:r>
              <a:rPr lang="en-US" b="1" baseline="0" dirty="0" smtClean="0"/>
              <a:t>education and outreach in the form of electronic, print and direct contact.</a:t>
            </a:r>
          </a:p>
          <a:p>
            <a:pPr marL="631496" lvl="1" indent="-174296">
              <a:buFont typeface="Wingdings" panose="05000000000000000000" pitchFamily="2" charset="2"/>
              <a:buChar char="Ø"/>
            </a:pPr>
            <a:r>
              <a:rPr lang="en-US" baseline="0" dirty="0" smtClean="0"/>
              <a:t>Jurisdictions will report the </a:t>
            </a:r>
            <a:r>
              <a:rPr lang="en-US" b="1" baseline="0" dirty="0" smtClean="0"/>
              <a:t>other information </a:t>
            </a:r>
            <a:r>
              <a:rPr lang="en-US" baseline="0" dirty="0" smtClean="0"/>
              <a:t>re: monitoring, facility infrastructure, etc., starting with the 2016 annual report that is submitted in Aug. 2017.</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baseline="0" dirty="0" smtClean="0"/>
              <a:t>Formal jurisdiction reviews begin 2018 (jurisdictions on two-year review) and 2020 (all jurisdictions) and then ongoing in the review cycles.</a:t>
            </a:r>
          </a:p>
          <a:p>
            <a:endParaRPr lang="en-US" i="1" dirty="0" smtClean="0"/>
          </a:p>
          <a:p>
            <a:pPr marL="174296" indent="-174296">
              <a:buFont typeface="Arial" panose="020B0604020202020204" pitchFamily="34" charset="0"/>
              <a:buChar char="•"/>
            </a:pPr>
            <a:r>
              <a:rPr lang="en-US" b="0" i="1" baseline="0" dirty="0" smtClean="0">
                <a:solidFill>
                  <a:schemeClr val="bg2"/>
                </a:solidFill>
              </a:rPr>
              <a:t>It should be noted that regulations will not be developed in relation to this law.</a:t>
            </a:r>
            <a:endParaRPr lang="en-US" baseline="0" dirty="0" smtClean="0"/>
          </a:p>
        </p:txBody>
      </p:sp>
      <p:sp>
        <p:nvSpPr>
          <p:cNvPr id="4" name="Slide Number Placeholder 3"/>
          <p:cNvSpPr>
            <a:spLocks noGrp="1"/>
          </p:cNvSpPr>
          <p:nvPr>
            <p:ph type="sldNum" sz="quarter" idx="10"/>
          </p:nvPr>
        </p:nvSpPr>
        <p:spPr/>
        <p:txBody>
          <a:bodyPr/>
          <a:lstStyle/>
          <a:p>
            <a:fld id="{A3AC5022-6FCE-46E6-A09C-1A3A7725CA30}" type="slidenum">
              <a:rPr lang="en-US" smtClean="0"/>
              <a:pPr/>
              <a:t>10</a:t>
            </a:fld>
            <a:endParaRPr lang="en-US"/>
          </a:p>
        </p:txBody>
      </p:sp>
    </p:spTree>
    <p:extLst>
      <p:ext uri="{BB962C8B-B14F-4D97-AF65-F5344CB8AC3E}">
        <p14:creationId xmlns:p14="http://schemas.microsoft.com/office/powerpoint/2010/main" val="217503141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28600" indent="-228600">
              <a:buFont typeface="+mj-lt"/>
              <a:buAutoNum type="arabicPeriod"/>
            </a:pPr>
            <a:r>
              <a:rPr lang="en-US" dirty="0" smtClean="0"/>
              <a:t>AB 1594 changes how ADC is counted</a:t>
            </a:r>
            <a:r>
              <a:rPr lang="en-US" baseline="0" dirty="0" smtClean="0"/>
              <a:t> – from recycling to disposal. Outline of implementation timeline above. </a:t>
            </a:r>
          </a:p>
          <a:p>
            <a:pPr marL="228600" indent="-228600">
              <a:buFont typeface="+mj-lt"/>
              <a:buAutoNum type="arabicPeriod"/>
            </a:pPr>
            <a:endParaRPr lang="en-US" baseline="0" dirty="0" smtClean="0"/>
          </a:p>
          <a:p>
            <a:pPr marL="228600" indent="-228600">
              <a:buFont typeface="+mj-lt"/>
              <a:buAutoNum type="arabicPeriod"/>
            </a:pPr>
            <a:r>
              <a:rPr lang="en-US" baseline="0" dirty="0" smtClean="0"/>
              <a:t>In 2018 EAR, report on planned alternate use for material that is being used as ADC </a:t>
            </a:r>
            <a:r>
              <a:rPr lang="en-US" baseline="0" dirty="0" err="1" smtClean="0"/>
              <a:t>greenwaste</a:t>
            </a:r>
            <a:r>
              <a:rPr lang="en-US" baseline="0" dirty="0" smtClean="0"/>
              <a:t>.</a:t>
            </a:r>
          </a:p>
          <a:p>
            <a:pPr marL="685800" lvl="1" indent="-228600">
              <a:buFont typeface="+mj-lt"/>
              <a:buAutoNum type="alphaLcPeriod"/>
            </a:pPr>
            <a:r>
              <a:rPr lang="en-US" baseline="0" dirty="0" smtClean="0"/>
              <a:t>Note: this is an ongoing annual reporting requirement.</a:t>
            </a:r>
          </a:p>
          <a:p>
            <a:pPr marL="228600" indent="-228600">
              <a:buFont typeface="+mj-lt"/>
              <a:buAutoNum type="arabicPeriod"/>
            </a:pPr>
            <a:endParaRPr lang="en-US" baseline="0" dirty="0" smtClean="0"/>
          </a:p>
          <a:p>
            <a:pPr marL="228600" indent="-228600">
              <a:buFont typeface="+mj-lt"/>
              <a:buAutoNum type="arabicPeriod"/>
            </a:pPr>
            <a:r>
              <a:rPr lang="en-US" baseline="0" dirty="0" smtClean="0"/>
              <a:t>Starting with August 1, 2021 if  a Jurisdiction is not meeting 50% it will have to provide additional detailed information in the Annual Report.</a:t>
            </a:r>
          </a:p>
          <a:p>
            <a:pPr marL="685800" marR="0" lvl="1" indent="-228600" algn="l" defTabSz="914400" rtl="0" eaLnBrk="1" fontAlgn="auto" latinLnBrk="0" hangingPunct="1">
              <a:lnSpc>
                <a:spcPct val="100000"/>
              </a:lnSpc>
              <a:spcBef>
                <a:spcPts val="0"/>
              </a:spcBef>
              <a:spcAft>
                <a:spcPts val="0"/>
              </a:spcAft>
              <a:buClrTx/>
              <a:buSzTx/>
              <a:buFont typeface="+mj-lt"/>
              <a:buAutoNum type="alphaLcPeriod"/>
              <a:tabLst/>
              <a:defRPr/>
            </a:pPr>
            <a:r>
              <a:rPr lang="en-US" baseline="0" dirty="0" smtClean="0"/>
              <a:t>Note: this is an ongoing annual reporting requirement each year the jurisdiction is not meeting the 50% diversion mandate.</a:t>
            </a:r>
          </a:p>
          <a:p>
            <a:pPr marL="685800" marR="0" lvl="1" indent="-228600" algn="l" defTabSz="914400" rtl="0" eaLnBrk="1" fontAlgn="auto" latinLnBrk="0" hangingPunct="1">
              <a:lnSpc>
                <a:spcPct val="100000"/>
              </a:lnSpc>
              <a:spcBef>
                <a:spcPts val="0"/>
              </a:spcBef>
              <a:spcAft>
                <a:spcPts val="0"/>
              </a:spcAft>
              <a:buClrTx/>
              <a:buSzTx/>
              <a:buFont typeface="+mj-lt"/>
              <a:buAutoNum type="alphaLcPeriod"/>
              <a:tabLst/>
              <a:defRPr/>
            </a:pPr>
            <a:endParaRPr lang="en-US" baseline="0" dirty="0" smtClean="0"/>
          </a:p>
          <a:p>
            <a:pPr marL="457200" indent="-457200">
              <a:buFont typeface="+mj-lt"/>
              <a:buAutoNum type="arabicPeriod"/>
            </a:pPr>
            <a:r>
              <a:rPr lang="en-US" sz="2400" dirty="0" smtClean="0"/>
              <a:t>Potential impact on jurisdiction compliance with AB 939?</a:t>
            </a:r>
          </a:p>
          <a:p>
            <a:pPr marL="914400" lvl="1" indent="-457200">
              <a:buFont typeface="+mj-lt"/>
              <a:buAutoNum type="alphaLcPeriod"/>
            </a:pPr>
            <a:r>
              <a:rPr lang="en-US" sz="2200" dirty="0" smtClean="0"/>
              <a:t>Will ADC not counting as recycling result in jurisdictions failing to meet AB 939 goals and being placed on compliance orders?</a:t>
            </a:r>
          </a:p>
          <a:p>
            <a:pPr marL="457200" indent="-457200">
              <a:buFont typeface="+mj-lt"/>
              <a:buAutoNum type="arabicPeriod"/>
            </a:pPr>
            <a:r>
              <a:rPr lang="en-US" sz="2400" dirty="0" smtClean="0"/>
              <a:t>308 used green waste ADC in 2012</a:t>
            </a:r>
          </a:p>
          <a:p>
            <a:pPr marL="914400" lvl="1" indent="-457200">
              <a:buFont typeface="+mj-lt"/>
              <a:buAutoNum type="alphaLcPeriod"/>
            </a:pPr>
            <a:r>
              <a:rPr lang="en-US" sz="2200" dirty="0" smtClean="0"/>
              <a:t>Only 9 would fail to meet 50% per-capita disposal target as a result</a:t>
            </a:r>
          </a:p>
          <a:p>
            <a:pPr marL="457200" indent="-457200">
              <a:buFont typeface="+mj-lt"/>
              <a:buAutoNum type="arabicPeriod"/>
            </a:pPr>
            <a:r>
              <a:rPr lang="en-US" sz="2400" dirty="0" smtClean="0"/>
              <a:t>AB 939 review process </a:t>
            </a:r>
          </a:p>
          <a:p>
            <a:pPr marL="914400" lvl="1" indent="-457200">
              <a:buFont typeface="+mj-lt"/>
              <a:buAutoNum type="alphaLcPeriod"/>
            </a:pPr>
            <a:r>
              <a:rPr lang="en-US" sz="2200" dirty="0" smtClean="0"/>
              <a:t>Per-capita disposal number is indicator but not determinative of compliance</a:t>
            </a:r>
          </a:p>
          <a:p>
            <a:pPr marL="914400" lvl="1" indent="-457200">
              <a:buFont typeface="+mj-lt"/>
              <a:buAutoNum type="alphaLcPeriod"/>
            </a:pPr>
            <a:r>
              <a:rPr lang="en-US" sz="2200" dirty="0" smtClean="0"/>
              <a:t>CalRecycle focus continues to be on program implementation</a:t>
            </a:r>
          </a:p>
          <a:p>
            <a:pPr marL="171450" indent="-171450">
              <a:buFont typeface="Arial" panose="020B0604020202020204" pitchFamily="34" charset="0"/>
              <a:buChar char="•"/>
            </a:pPr>
            <a:endParaRPr lang="en-US" dirty="0"/>
          </a:p>
        </p:txBody>
      </p:sp>
      <p:sp>
        <p:nvSpPr>
          <p:cNvPr id="4" name="Slide Number Placeholder 3"/>
          <p:cNvSpPr>
            <a:spLocks noGrp="1"/>
          </p:cNvSpPr>
          <p:nvPr>
            <p:ph type="sldNum" sz="quarter" idx="10"/>
          </p:nvPr>
        </p:nvSpPr>
        <p:spPr/>
        <p:txBody>
          <a:bodyPr/>
          <a:lstStyle/>
          <a:p>
            <a:fld id="{A3AC5022-6FCE-46E6-A09C-1A3A7725CA30}" type="slidenum">
              <a:rPr lang="en-US" smtClean="0"/>
              <a:pPr/>
              <a:t>11</a:t>
            </a:fld>
            <a:endParaRPr lang="en-US"/>
          </a:p>
        </p:txBody>
      </p:sp>
    </p:spTree>
    <p:extLst>
      <p:ext uri="{BB962C8B-B14F-4D97-AF65-F5344CB8AC3E}">
        <p14:creationId xmlns:p14="http://schemas.microsoft.com/office/powerpoint/2010/main" val="363005264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marR="0" indent="-171450" algn="l"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r>
              <a:rPr lang="en-US" b="1" dirty="0" smtClean="0"/>
              <a:t>AB 876</a:t>
            </a:r>
            <a:r>
              <a:rPr lang="en-US" b="1" baseline="0" dirty="0" smtClean="0"/>
              <a:t> </a:t>
            </a:r>
            <a:r>
              <a:rPr lang="en-US" b="1" dirty="0" smtClean="0"/>
              <a:t>requires each county or</a:t>
            </a:r>
            <a:r>
              <a:rPr lang="en-US" b="1" baseline="0" dirty="0" smtClean="0"/>
              <a:t> regional agency to include organics capacity information in the annual report.</a:t>
            </a:r>
            <a:endParaRPr lang="en-US" baseline="0" dirty="0" smtClean="0"/>
          </a:p>
          <a:p>
            <a:pPr marL="228600" indent="-228600">
              <a:buFont typeface="+mj-lt"/>
              <a:buAutoNum type="arabicPeriod"/>
            </a:pPr>
            <a:endParaRPr lang="en-US" baseline="0" dirty="0" smtClean="0"/>
          </a:p>
          <a:p>
            <a:pPr marL="228600" marR="0"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dirty="0" smtClean="0"/>
              <a:t>An estimate of the amount of organic waste that will be generated in the county or region over a 15-year period</a:t>
            </a:r>
          </a:p>
          <a:p>
            <a:pPr marL="228600" marR="0"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dirty="0" smtClean="0"/>
              <a:t>An estimate of the additional organic waste recycling facility capacity needed to process the estimated amount of organic waste</a:t>
            </a:r>
          </a:p>
          <a:p>
            <a:pPr marL="228600" marR="0"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dirty="0" smtClean="0"/>
              <a:t>Areas identified as locations for new or expanded organic</a:t>
            </a:r>
            <a:r>
              <a:rPr lang="en-US" sz="1200" baseline="0" dirty="0" smtClean="0"/>
              <a:t> waste recycling facilities</a:t>
            </a:r>
          </a:p>
          <a:p>
            <a:pPr marL="171450" indent="-171450">
              <a:buFont typeface="Arial" panose="020B0604020202020204" pitchFamily="34" charset="0"/>
              <a:buChar char="•"/>
            </a:pPr>
            <a:endParaRPr lang="en-US" dirty="0"/>
          </a:p>
        </p:txBody>
      </p:sp>
      <p:sp>
        <p:nvSpPr>
          <p:cNvPr id="4" name="Slide Number Placeholder 3"/>
          <p:cNvSpPr>
            <a:spLocks noGrp="1"/>
          </p:cNvSpPr>
          <p:nvPr>
            <p:ph type="sldNum" sz="quarter" idx="10"/>
          </p:nvPr>
        </p:nvSpPr>
        <p:spPr/>
        <p:txBody>
          <a:bodyPr/>
          <a:lstStyle/>
          <a:p>
            <a:fld id="{A3AC5022-6FCE-46E6-A09C-1A3A7725CA30}" type="slidenum">
              <a:rPr lang="en-US" smtClean="0"/>
              <a:pPr/>
              <a:t>12</a:t>
            </a:fld>
            <a:endParaRPr lang="en-US"/>
          </a:p>
        </p:txBody>
      </p:sp>
    </p:spTree>
    <p:extLst>
      <p:ext uri="{BB962C8B-B14F-4D97-AF65-F5344CB8AC3E}">
        <p14:creationId xmlns:p14="http://schemas.microsoft.com/office/powerpoint/2010/main" val="29556052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marR="0" indent="-171450" algn="l"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r>
              <a:rPr lang="en-US" b="1" dirty="0" smtClean="0"/>
              <a:t>AB 1045</a:t>
            </a:r>
            <a:r>
              <a:rPr lang="en-US" b="1" baseline="0" dirty="0" smtClean="0"/>
              <a:t> </a:t>
            </a:r>
            <a:r>
              <a:rPr lang="en-US" sz="1200" baseline="0" dirty="0" smtClean="0"/>
              <a:t>requires </a:t>
            </a:r>
            <a:r>
              <a:rPr lang="en-US" sz="1200" dirty="0" err="1" smtClean="0"/>
              <a:t>CalEPA</a:t>
            </a:r>
            <a:r>
              <a:rPr lang="en-US" sz="1200" dirty="0" smtClean="0"/>
              <a:t>, in coordination</a:t>
            </a:r>
            <a:r>
              <a:rPr lang="en-US" sz="1200" baseline="0" dirty="0" smtClean="0"/>
              <a:t> with the Department of Resources Recycling and Recovery (CalRecycle), the State Water Resources Control Board, the State Air Resources Board, and the Department of Food and Agriculture, to develop and implement policies to aid in diverting organic waste from landfills by promoting the composting of specified organic waste and by promoting the appropriate use of that compost throughout the state. Coordinate the permitting and regulating of composting facilities.</a:t>
            </a:r>
          </a:p>
          <a:p>
            <a:pPr marL="171450" marR="0" indent="-171450" algn="l"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endParaRPr lang="en-US" sz="1200" baseline="0" dirty="0" smtClean="0"/>
          </a:p>
          <a:p>
            <a:pPr marL="171450" marR="0" indent="-171450" algn="l"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endParaRPr lang="en-US" sz="1200" baseline="0" dirty="0" smtClean="0"/>
          </a:p>
          <a:p>
            <a:pPr marL="171450" marR="0" indent="-171450" algn="l"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endParaRPr lang="en-US" sz="1200" baseline="0" dirty="0" smtClean="0"/>
          </a:p>
          <a:p>
            <a:pPr marL="171450" marR="0" indent="-171450" algn="l"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r>
              <a:rPr lang="en-US" b="1" dirty="0" smtClean="0"/>
              <a:t>AB 901</a:t>
            </a:r>
            <a:r>
              <a:rPr lang="en-US" b="1" baseline="0" dirty="0" smtClean="0"/>
              <a:t> </a:t>
            </a:r>
            <a:r>
              <a:rPr lang="en-US" b="0" baseline="0" dirty="0" smtClean="0"/>
              <a:t>changes reporting requirements</a:t>
            </a:r>
          </a:p>
          <a:p>
            <a:pPr marL="0" marR="0" indent="0" algn="l" defTabSz="914400" rtl="0" eaLnBrk="1" fontAlgn="auto" latinLnBrk="0" hangingPunct="1">
              <a:lnSpc>
                <a:spcPct val="100000"/>
              </a:lnSpc>
              <a:spcBef>
                <a:spcPts val="0"/>
              </a:spcBef>
              <a:spcAft>
                <a:spcPts val="0"/>
              </a:spcAft>
              <a:buClrTx/>
              <a:buSzTx/>
              <a:buFont typeface="Wingdings" panose="05000000000000000000" pitchFamily="2" charset="2"/>
              <a:buNone/>
              <a:tabLst/>
              <a:defRPr/>
            </a:pPr>
            <a:endParaRPr lang="en-US" b="0" baseline="0" dirty="0" smtClean="0"/>
          </a:p>
          <a:p>
            <a:pPr marL="0" marR="0" indent="0" algn="l" defTabSz="914400" rtl="0" eaLnBrk="1" fontAlgn="auto" latinLnBrk="0" hangingPunct="1">
              <a:lnSpc>
                <a:spcPct val="100000"/>
              </a:lnSpc>
              <a:spcBef>
                <a:spcPts val="0"/>
              </a:spcBef>
              <a:spcAft>
                <a:spcPts val="0"/>
              </a:spcAft>
              <a:buClrTx/>
              <a:buSzTx/>
              <a:buFont typeface="Wingdings" panose="05000000000000000000" pitchFamily="2" charset="2"/>
              <a:buNone/>
              <a:tabLst/>
              <a:defRPr/>
            </a:pPr>
            <a:r>
              <a:rPr lang="en-US" b="0" baseline="0" dirty="0" smtClean="0"/>
              <a:t>Recycling and composting operations and facilities will submit specific information directly to CalRecycle, rather than to counties</a:t>
            </a:r>
          </a:p>
          <a:p>
            <a:pPr marL="0" marR="0" indent="0" algn="l" defTabSz="914400" rtl="0" eaLnBrk="1" fontAlgn="auto" latinLnBrk="0" hangingPunct="1">
              <a:lnSpc>
                <a:spcPct val="100000"/>
              </a:lnSpc>
              <a:spcBef>
                <a:spcPts val="0"/>
              </a:spcBef>
              <a:spcAft>
                <a:spcPts val="0"/>
              </a:spcAft>
              <a:buClrTx/>
              <a:buSzTx/>
              <a:buFont typeface="Wingdings" panose="05000000000000000000" pitchFamily="2" charset="2"/>
              <a:buNone/>
              <a:tabLst/>
              <a:defRPr/>
            </a:pPr>
            <a:endParaRPr lang="en-US" sz="1200" b="0" baseline="0" dirty="0" smtClean="0"/>
          </a:p>
          <a:p>
            <a:pPr marL="0" marR="0" indent="0" algn="l" defTabSz="914400" rtl="0" eaLnBrk="1" fontAlgn="auto" latinLnBrk="0" hangingPunct="1">
              <a:lnSpc>
                <a:spcPct val="100000"/>
              </a:lnSpc>
              <a:spcBef>
                <a:spcPts val="0"/>
              </a:spcBef>
              <a:spcAft>
                <a:spcPts val="0"/>
              </a:spcAft>
              <a:buClrTx/>
              <a:buSzTx/>
              <a:buFont typeface="Wingdings" panose="05000000000000000000" pitchFamily="2" charset="2"/>
              <a:buNone/>
              <a:tabLst/>
              <a:defRPr/>
            </a:pPr>
            <a:r>
              <a:rPr lang="en-US" sz="1200" b="0" baseline="0" dirty="0" smtClean="0"/>
              <a:t>Disposal facility operators will submit tonnage information to CalRecycle, and to counties only on request</a:t>
            </a:r>
          </a:p>
          <a:p>
            <a:pPr marL="0" marR="0" indent="0" algn="l" defTabSz="914400" rtl="0" eaLnBrk="1" fontAlgn="auto" latinLnBrk="0" hangingPunct="1">
              <a:lnSpc>
                <a:spcPct val="100000"/>
              </a:lnSpc>
              <a:spcBef>
                <a:spcPts val="0"/>
              </a:spcBef>
              <a:spcAft>
                <a:spcPts val="0"/>
              </a:spcAft>
              <a:buClrTx/>
              <a:buSzTx/>
              <a:buFont typeface="Wingdings" panose="05000000000000000000" pitchFamily="2" charset="2"/>
              <a:buNone/>
              <a:tabLst/>
              <a:defRPr/>
            </a:pPr>
            <a:endParaRPr lang="en-US" sz="1200" b="0" baseline="0" dirty="0" smtClean="0"/>
          </a:p>
          <a:p>
            <a:pPr marL="0" marR="0" indent="0" algn="l" defTabSz="914400" rtl="0" eaLnBrk="1" fontAlgn="auto" latinLnBrk="0" hangingPunct="1">
              <a:lnSpc>
                <a:spcPct val="100000"/>
              </a:lnSpc>
              <a:spcBef>
                <a:spcPts val="0"/>
              </a:spcBef>
              <a:spcAft>
                <a:spcPts val="0"/>
              </a:spcAft>
              <a:buClrTx/>
              <a:buSzTx/>
              <a:buFont typeface="Wingdings" panose="05000000000000000000" pitchFamily="2" charset="2"/>
              <a:buNone/>
              <a:tabLst/>
              <a:defRPr/>
            </a:pPr>
            <a:r>
              <a:rPr lang="en-US" sz="1200" b="0" baseline="0" dirty="0" smtClean="0"/>
              <a:t>Deletes the requirements for counties to submit that information to cities, regional agencies, and CalRecycle</a:t>
            </a:r>
            <a:endParaRPr lang="en-US" sz="1200" baseline="0" dirty="0" smtClean="0"/>
          </a:p>
          <a:p>
            <a:pPr marL="171450" marR="0" indent="-171450" algn="l"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endParaRPr lang="en-US" sz="1200" baseline="0" dirty="0" smtClean="0"/>
          </a:p>
          <a:p>
            <a:pPr marL="171450" indent="-171450">
              <a:buFont typeface="Arial" panose="020B0604020202020204" pitchFamily="34" charset="0"/>
              <a:buChar char="•"/>
            </a:pPr>
            <a:endParaRPr lang="en-US" dirty="0"/>
          </a:p>
        </p:txBody>
      </p:sp>
      <p:sp>
        <p:nvSpPr>
          <p:cNvPr id="4" name="Slide Number Placeholder 3"/>
          <p:cNvSpPr>
            <a:spLocks noGrp="1"/>
          </p:cNvSpPr>
          <p:nvPr>
            <p:ph type="sldNum" sz="quarter" idx="10"/>
          </p:nvPr>
        </p:nvSpPr>
        <p:spPr/>
        <p:txBody>
          <a:bodyPr/>
          <a:lstStyle/>
          <a:p>
            <a:fld id="{A3AC5022-6FCE-46E6-A09C-1A3A7725CA30}" type="slidenum">
              <a:rPr lang="en-US" smtClean="0"/>
              <a:pPr/>
              <a:t>13</a:t>
            </a:fld>
            <a:endParaRPr lang="en-US"/>
          </a:p>
        </p:txBody>
      </p:sp>
    </p:spTree>
    <p:extLst>
      <p:ext uri="{BB962C8B-B14F-4D97-AF65-F5344CB8AC3E}">
        <p14:creationId xmlns:p14="http://schemas.microsoft.com/office/powerpoint/2010/main" val="288969664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b="0" i="0" dirty="0" smtClean="0"/>
              <a:t>T</a:t>
            </a:r>
            <a:r>
              <a:rPr lang="en-US" dirty="0" smtClean="0"/>
              <a:t>he significance</a:t>
            </a:r>
            <a:r>
              <a:rPr lang="en-US" baseline="0" dirty="0" smtClean="0"/>
              <a:t> of </a:t>
            </a:r>
            <a:r>
              <a:rPr lang="en-US" u="none" baseline="0" dirty="0" smtClean="0"/>
              <a:t>addressing organics and other materials in the waste stream and the potential GHG emission reductions from removing these materials was a </a:t>
            </a:r>
            <a:r>
              <a:rPr lang="en-US" b="1" u="sng" baseline="0" dirty="0" smtClean="0"/>
              <a:t>major driver in getting the Legislature and Governor to approve $25 </a:t>
            </a:r>
            <a:r>
              <a:rPr lang="en-US" u="none" baseline="0" dirty="0" smtClean="0"/>
              <a:t>million out-the-gate to CalRecycle for infrastructure </a:t>
            </a:r>
            <a:r>
              <a:rPr lang="en-US" baseline="0" dirty="0" smtClean="0"/>
              <a:t>funding through grants and loans. Hoping for funding in next few years, too. </a:t>
            </a:r>
            <a:endParaRPr lang="en-US" dirty="0" smtClean="0"/>
          </a:p>
          <a:p>
            <a:endParaRPr lang="en-US" b="1" i="1" dirty="0" smtClean="0"/>
          </a:p>
          <a:p>
            <a:pPr marL="228600" indent="-228600">
              <a:buFont typeface="+mj-lt"/>
              <a:buAutoNum type="arabicPeriod"/>
            </a:pPr>
            <a:r>
              <a:rPr lang="en-US" sz="1200" dirty="0" smtClean="0"/>
              <a:t>Funding from Cap &amp; Trade revenues</a:t>
            </a:r>
          </a:p>
          <a:p>
            <a:pPr marL="685800" lvl="1" indent="-228600">
              <a:buFont typeface="+mj-lt"/>
              <a:buAutoNum type="alphaLcPeriod"/>
            </a:pPr>
            <a:r>
              <a:rPr lang="en-US" sz="1200" dirty="0" smtClean="0"/>
              <a:t>$25 million in FY 2014-15</a:t>
            </a:r>
          </a:p>
          <a:p>
            <a:pPr marL="685800" lvl="1" indent="-228600">
              <a:buFont typeface="+mj-lt"/>
              <a:buAutoNum type="alphaLcPeriod"/>
            </a:pPr>
            <a:r>
              <a:rPr lang="en-US" sz="1200" dirty="0" smtClean="0"/>
              <a:t>$60 million</a:t>
            </a:r>
            <a:r>
              <a:rPr lang="en-US" sz="1200" baseline="0" dirty="0" smtClean="0"/>
              <a:t> </a:t>
            </a:r>
            <a:r>
              <a:rPr lang="en-US" sz="1200" dirty="0" smtClean="0"/>
              <a:t>in FY 2015-16</a:t>
            </a:r>
          </a:p>
          <a:p>
            <a:pPr marL="457200" lvl="1" indent="0">
              <a:buFont typeface="+mj-lt"/>
              <a:buNone/>
            </a:pPr>
            <a:endParaRPr lang="en-US" sz="1200" dirty="0" smtClean="0"/>
          </a:p>
          <a:p>
            <a:pPr marL="457200" lvl="1" indent="0">
              <a:buFont typeface="+mj-lt"/>
              <a:buNone/>
            </a:pPr>
            <a:r>
              <a:rPr lang="en-US" sz="1200" dirty="0" smtClean="0"/>
              <a:t>Last</a:t>
            </a:r>
            <a:r>
              <a:rPr lang="en-US" sz="1200" baseline="0" dirty="0" smtClean="0"/>
              <a:t> year</a:t>
            </a:r>
            <a:endParaRPr lang="en-US" sz="1200" dirty="0" smtClean="0"/>
          </a:p>
          <a:p>
            <a:pPr marL="0" indent="0">
              <a:buNone/>
            </a:pPr>
            <a:r>
              <a:rPr lang="en-US" sz="2600" dirty="0" smtClean="0"/>
              <a:t>2 Grant Programs ($20 million)</a:t>
            </a:r>
          </a:p>
          <a:p>
            <a:pPr marL="1085850" lvl="1" indent="-342900"/>
            <a:r>
              <a:rPr lang="en-US" sz="2200" dirty="0" smtClean="0"/>
              <a:t>Organic materials ($15 million)</a:t>
            </a:r>
          </a:p>
          <a:p>
            <a:pPr marL="1085850" lvl="1" indent="-342900"/>
            <a:r>
              <a:rPr lang="en-US" sz="2200" dirty="0" smtClean="0"/>
              <a:t>Fiber, Plastic, and Glass ($5 million) </a:t>
            </a:r>
          </a:p>
          <a:p>
            <a:pPr marL="1085850" lvl="1" indent="-342900"/>
            <a:r>
              <a:rPr lang="en-US" sz="2200" dirty="0" smtClean="0"/>
              <a:t>Statewide, competitive</a:t>
            </a:r>
            <a:endParaRPr lang="en-US" sz="2400" dirty="0" smtClean="0"/>
          </a:p>
          <a:p>
            <a:pPr marL="0" indent="0">
              <a:buNone/>
            </a:pPr>
            <a:r>
              <a:rPr lang="en-US" sz="2600" dirty="0" smtClean="0"/>
              <a:t>1 Loan Program ($5 million, revolving)</a:t>
            </a:r>
          </a:p>
          <a:p>
            <a:pPr marL="1143000" lvl="3" indent="-457200">
              <a:spcBef>
                <a:spcPts val="750"/>
              </a:spcBef>
            </a:pPr>
            <a:r>
              <a:rPr lang="en-US" sz="2200" dirty="0" smtClean="0"/>
              <a:t>Organics &amp; Fiber, Plastic, and Glass</a:t>
            </a:r>
          </a:p>
          <a:p>
            <a:pPr marL="1143000" lvl="3" indent="-457200">
              <a:spcBef>
                <a:spcPts val="750"/>
              </a:spcBef>
            </a:pPr>
            <a:r>
              <a:rPr lang="en-US" sz="2200" dirty="0" smtClean="0"/>
              <a:t>Statewide, competitive</a:t>
            </a:r>
            <a:endParaRPr lang="en-US" sz="1200" dirty="0" smtClean="0"/>
          </a:p>
          <a:p>
            <a:endParaRPr lang="en-US" dirty="0" smtClean="0"/>
          </a:p>
        </p:txBody>
      </p:sp>
      <p:sp>
        <p:nvSpPr>
          <p:cNvPr id="4" name="Slide Number Placeholder 3"/>
          <p:cNvSpPr>
            <a:spLocks noGrp="1"/>
          </p:cNvSpPr>
          <p:nvPr>
            <p:ph type="sldNum" sz="quarter" idx="10"/>
          </p:nvPr>
        </p:nvSpPr>
        <p:spPr/>
        <p:txBody>
          <a:bodyPr/>
          <a:lstStyle/>
          <a:p>
            <a:fld id="{D9161164-BCBA-4908-9ECB-6C42FB21F1A4}" type="slidenum">
              <a:rPr lang="en-US" smtClean="0"/>
              <a:t>14</a:t>
            </a:fld>
            <a:endParaRPr lang="en-US"/>
          </a:p>
        </p:txBody>
      </p:sp>
    </p:spTree>
    <p:extLst>
      <p:ext uri="{BB962C8B-B14F-4D97-AF65-F5344CB8AC3E}">
        <p14:creationId xmlns:p14="http://schemas.microsoft.com/office/powerpoint/2010/main" val="252989438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200" b="1" i="1" dirty="0" smtClean="0">
                <a:solidFill>
                  <a:srgbClr val="FF0000"/>
                </a:solidFill>
              </a:rPr>
              <a:t>Insert your contact info or delete </a:t>
            </a:r>
            <a:r>
              <a:rPr lang="en-US" sz="1200" b="1" dirty="0" smtClean="0">
                <a:solidFill>
                  <a:srgbClr val="FF0000"/>
                </a:solidFill>
              </a:rPr>
              <a:t>this</a:t>
            </a:r>
            <a:r>
              <a:rPr lang="en-US" sz="1200" b="1" i="1" dirty="0" smtClean="0">
                <a:solidFill>
                  <a:srgbClr val="FF0000"/>
                </a:solidFill>
              </a:rPr>
              <a:t> slide</a:t>
            </a:r>
          </a:p>
          <a:p>
            <a:endParaRPr lang="en-US" baseline="0" dirty="0" smtClean="0"/>
          </a:p>
        </p:txBody>
      </p:sp>
      <p:sp>
        <p:nvSpPr>
          <p:cNvPr id="4" name="Slide Number Placeholder 3"/>
          <p:cNvSpPr>
            <a:spLocks noGrp="1"/>
          </p:cNvSpPr>
          <p:nvPr>
            <p:ph type="sldNum" sz="quarter" idx="10"/>
          </p:nvPr>
        </p:nvSpPr>
        <p:spPr/>
        <p:txBody>
          <a:bodyPr/>
          <a:lstStyle/>
          <a:p>
            <a:fld id="{16BAFB90-2697-4EF9-8B29-3C9CE91F8CAC}" type="slidenum">
              <a:rPr lang="en-US" smtClean="0"/>
              <a:pPr/>
              <a:t>15</a:t>
            </a:fld>
            <a:endParaRPr lang="en-US" dirty="0"/>
          </a:p>
        </p:txBody>
      </p:sp>
    </p:spTree>
    <p:extLst>
      <p:ext uri="{BB962C8B-B14F-4D97-AF65-F5344CB8AC3E}">
        <p14:creationId xmlns:p14="http://schemas.microsoft.com/office/powerpoint/2010/main" val="3407879470"/>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3" Type="http://schemas.openxmlformats.org/officeDocument/2006/relationships/image" Target="../media/image3.tiff"/><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3" Type="http://schemas.openxmlformats.org/officeDocument/2006/relationships/image" Target="../media/image3.tiff"/><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3" Type="http://schemas.openxmlformats.org/officeDocument/2006/relationships/image" Target="../media/image3.tiff"/><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3" Type="http://schemas.openxmlformats.org/officeDocument/2006/relationships/image" Target="../media/image3.tiff"/><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3" Type="http://schemas.openxmlformats.org/officeDocument/2006/relationships/image" Target="../media/image3.tiff"/><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3" Type="http://schemas.openxmlformats.org/officeDocument/2006/relationships/image" Target="../media/image3.tiff"/><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3" Type="http://schemas.openxmlformats.org/officeDocument/2006/relationships/image" Target="../media/image3.tiff"/><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8466" y="-8468"/>
            <a:ext cx="9169804" cy="6874935"/>
            <a:chOff x="-8466" y="-8468"/>
            <a:chExt cx="9169804" cy="6874935"/>
          </a:xfrm>
        </p:grpSpPr>
        <p:cxnSp>
          <p:nvCxnSpPr>
            <p:cNvPr id="17" name="Straight Connector 16"/>
            <p:cNvCxnSpPr/>
            <p:nvPr/>
          </p:nvCxnSpPr>
          <p:spPr>
            <a:xfrm flipV="1">
              <a:off x="5130830" y="4175605"/>
              <a:ext cx="4022475" cy="2682396"/>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7042707"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sp>
          <p:nvSpPr>
            <p:cNvPr id="19" name="Freeform 18"/>
            <p:cNvSpPr/>
            <p:nvPr/>
          </p:nvSpPr>
          <p:spPr>
            <a:xfrm>
              <a:off x="6891896" y="1"/>
              <a:ext cx="2269442" cy="6866466"/>
            </a:xfrm>
            <a:custGeom>
              <a:avLst/>
              <a:gdLst/>
              <a:ahLst/>
              <a:cxnLst/>
              <a:rect l="l" t="t" r="r" b="b"/>
              <a:pathLst>
                <a:path w="2269442" h="6866466">
                  <a:moveTo>
                    <a:pt x="2023534" y="0"/>
                  </a:moveTo>
                  <a:lnTo>
                    <a:pt x="0" y="6858000"/>
                  </a:lnTo>
                  <a:lnTo>
                    <a:pt x="2269067" y="6866466"/>
                  </a:lnTo>
                  <a:cubicBezTo>
                    <a:pt x="2271889" y="4580466"/>
                    <a:pt x="2257778" y="2294466"/>
                    <a:pt x="2260600" y="8466"/>
                  </a:cubicBezTo>
                  <a:lnTo>
                    <a:pt x="2023534"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0" name="Freeform 19"/>
            <p:cNvSpPr/>
            <p:nvPr/>
          </p:nvSpPr>
          <p:spPr>
            <a:xfrm>
              <a:off x="7205158" y="-8467"/>
              <a:ext cx="1948147" cy="6866467"/>
            </a:xfrm>
            <a:custGeom>
              <a:avLst/>
              <a:gdLst/>
              <a:ahLst/>
              <a:cxnLst/>
              <a:rect l="l" t="t" r="r" b="b"/>
              <a:pathLst>
                <a:path w="1948147" h="6866467">
                  <a:moveTo>
                    <a:pt x="0" y="0"/>
                  </a:moveTo>
                  <a:lnTo>
                    <a:pt x="1202267" y="6866467"/>
                  </a:lnTo>
                  <a:lnTo>
                    <a:pt x="1947333" y="6866467"/>
                  </a:lnTo>
                  <a:cubicBezTo>
                    <a:pt x="1944511" y="4577645"/>
                    <a:pt x="1950155" y="2288822"/>
                    <a:pt x="1947333" y="0"/>
                  </a:cubicBez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1" name="Freeform 20"/>
            <p:cNvSpPr/>
            <p:nvPr/>
          </p:nvSpPr>
          <p:spPr>
            <a:xfrm>
              <a:off x="6637896" y="3920066"/>
              <a:ext cx="2513565" cy="2937933"/>
            </a:xfrm>
            <a:custGeom>
              <a:avLst/>
              <a:gdLst/>
              <a:ahLst/>
              <a:cxnLst/>
              <a:rect l="l" t="t" r="r" b="b"/>
              <a:pathLst>
                <a:path w="3259667" h="3810000">
                  <a:moveTo>
                    <a:pt x="0" y="3810000"/>
                  </a:moveTo>
                  <a:lnTo>
                    <a:pt x="3251200" y="0"/>
                  </a:lnTo>
                  <a:cubicBezTo>
                    <a:pt x="3254022" y="1270000"/>
                    <a:pt x="3256845" y="2540000"/>
                    <a:pt x="3259667" y="3810000"/>
                  </a:cubicBezTo>
                  <a:lnTo>
                    <a:pt x="0" y="3810000"/>
                  </a:lnTo>
                  <a:close/>
                </a:path>
              </a:pathLst>
            </a:cu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2" name="Freeform 21"/>
            <p:cNvSpPr/>
            <p:nvPr/>
          </p:nvSpPr>
          <p:spPr>
            <a:xfrm>
              <a:off x="7010429" y="-8467"/>
              <a:ext cx="2142876" cy="6866467"/>
            </a:xfrm>
            <a:custGeom>
              <a:avLst/>
              <a:gdLst/>
              <a:ahLst/>
              <a:cxnLst/>
              <a:rect l="l" t="t" r="r" b="b"/>
              <a:pathLst>
                <a:path w="2853267" h="6866467">
                  <a:moveTo>
                    <a:pt x="0" y="0"/>
                  </a:moveTo>
                  <a:lnTo>
                    <a:pt x="2472267" y="6866467"/>
                  </a:lnTo>
                  <a:lnTo>
                    <a:pt x="2853267" y="6858000"/>
                  </a:lnTo>
                  <a:lnTo>
                    <a:pt x="2853267" y="0"/>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Freeform 22"/>
            <p:cNvSpPr/>
            <p:nvPr/>
          </p:nvSpPr>
          <p:spPr>
            <a:xfrm>
              <a:off x="8295776" y="-8467"/>
              <a:ext cx="857530" cy="6866467"/>
            </a:xfrm>
            <a:custGeom>
              <a:avLst/>
              <a:gdLst/>
              <a:ahLst/>
              <a:cxnLst/>
              <a:rect l="l" t="t" r="r" b="b"/>
              <a:pathLst>
                <a:path w="1286933" h="6866467">
                  <a:moveTo>
                    <a:pt x="1016000" y="0"/>
                  </a:moveTo>
                  <a:lnTo>
                    <a:pt x="0" y="6866467"/>
                  </a:lnTo>
                  <a:lnTo>
                    <a:pt x="1286933" y="6866467"/>
                  </a:lnTo>
                  <a:cubicBezTo>
                    <a:pt x="1284111" y="4577645"/>
                    <a:pt x="1281288" y="2288822"/>
                    <a:pt x="1278466" y="0"/>
                  </a:cubicBezTo>
                  <a:lnTo>
                    <a:pt x="1016000"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Freeform 23"/>
            <p:cNvSpPr/>
            <p:nvPr/>
          </p:nvSpPr>
          <p:spPr>
            <a:xfrm>
              <a:off x="8077231" y="-8468"/>
              <a:ext cx="1066770" cy="6866467"/>
            </a:xfrm>
            <a:custGeom>
              <a:avLst/>
              <a:gdLst/>
              <a:ahLst/>
              <a:cxnLst/>
              <a:rect l="l" t="t" r="r" b="b"/>
              <a:pathLst>
                <a:path w="1270244" h="6866467">
                  <a:moveTo>
                    <a:pt x="0" y="0"/>
                  </a:moveTo>
                  <a:lnTo>
                    <a:pt x="1117600" y="6866467"/>
                  </a:lnTo>
                  <a:lnTo>
                    <a:pt x="1270000" y="6866467"/>
                  </a:lnTo>
                  <a:cubicBezTo>
                    <a:pt x="1272822" y="4574822"/>
                    <a:pt x="1250245" y="2291645"/>
                    <a:pt x="1253067" y="0"/>
                  </a:cubicBez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Freeform 24"/>
            <p:cNvSpPr/>
            <p:nvPr/>
          </p:nvSpPr>
          <p:spPr>
            <a:xfrm>
              <a:off x="8060297" y="4893733"/>
              <a:ext cx="1094086" cy="1964267"/>
            </a:xfrm>
            <a:custGeom>
              <a:avLst/>
              <a:gdLst/>
              <a:ahLst/>
              <a:cxnLst/>
              <a:rect l="l" t="t" r="r" b="b"/>
              <a:pathLst>
                <a:path w="1820333" h="3268133">
                  <a:moveTo>
                    <a:pt x="0" y="3268133"/>
                  </a:moveTo>
                  <a:lnTo>
                    <a:pt x="1811866" y="0"/>
                  </a:lnTo>
                  <a:cubicBezTo>
                    <a:pt x="1814688" y="1086555"/>
                    <a:pt x="1817511" y="2173111"/>
                    <a:pt x="1820333" y="3259666"/>
                  </a:cubicBezTo>
                  <a:lnTo>
                    <a:pt x="0" y="3268133"/>
                  </a:lnTo>
                  <a:close/>
                </a:path>
              </a:pathLst>
            </a:cu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Freeform 27"/>
            <p:cNvSpPr/>
            <p:nvPr/>
          </p:nvSpPr>
          <p:spPr>
            <a:xfrm>
              <a:off x="-8466" y="-8468"/>
              <a:ext cx="863600" cy="5698067"/>
            </a:xfrm>
            <a:custGeom>
              <a:avLst/>
              <a:gdLst/>
              <a:ahLst/>
              <a:cxnLst/>
              <a:rect l="l" t="t" r="r" b="b"/>
              <a:pathLst>
                <a:path w="863600" h="5698067">
                  <a:moveTo>
                    <a:pt x="0" y="8467"/>
                  </a:moveTo>
                  <a:lnTo>
                    <a:pt x="863600" y="0"/>
                  </a:lnTo>
                  <a:lnTo>
                    <a:pt x="863600" y="16934"/>
                  </a:lnTo>
                  <a:lnTo>
                    <a:pt x="0" y="5698067"/>
                  </a:lnTo>
                  <a:lnTo>
                    <a:pt x="0" y="8467"/>
                  </a:lnTo>
                  <a:close/>
                </a:path>
              </a:pathLst>
            </a:cu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130595" y="2404534"/>
            <a:ext cx="5826719" cy="1646302"/>
          </a:xfrm>
        </p:spPr>
        <p:txBody>
          <a:bodyPr anchor="b">
            <a:noAutofit/>
          </a:bodyPr>
          <a:lstStyle>
            <a:lvl1pPr algn="r">
              <a:defRPr sz="5400">
                <a:solidFill>
                  <a:schemeClr val="accent1"/>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1130595" y="4050834"/>
            <a:ext cx="5826719"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A2AF93F2-CECA-4522-885C-A08BA3BF7DD3}" type="datetime1">
              <a:rPr lang="en-US" smtClean="0"/>
              <a:t>11/20/2015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0FB56013-B943-42BA-886F-6F9D4EB85E9D}" type="slidenum">
              <a:rPr lang="en-US" smtClean="0"/>
              <a:pPr/>
              <a:t>‹#›</a:t>
            </a:fld>
            <a:endParaRPr lang="en-US" dirty="0"/>
          </a:p>
        </p:txBody>
      </p:sp>
      <p:pic>
        <p:nvPicPr>
          <p:cNvPr id="26" name="Picture 25" descr="CalLogoWht.png"/>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7387931" y="6379440"/>
            <a:ext cx="1417708" cy="325030"/>
          </a:xfrm>
          <a:prstGeom prst="rect">
            <a:avLst/>
          </a:prstGeom>
        </p:spPr>
      </p:pic>
    </p:spTree>
    <p:extLst>
      <p:ext uri="{BB962C8B-B14F-4D97-AF65-F5344CB8AC3E}">
        <p14:creationId xmlns:p14="http://schemas.microsoft.com/office/powerpoint/2010/main" val="368137381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3FDF0432-ED16-4F10-A495-CD5B1535297D}" type="datetime1">
              <a:rPr lang="en-US" smtClean="0"/>
              <a:t>11/20/2015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0FB56013-B943-42BA-886F-6F9D4EB85E9D}" type="slidenum">
              <a:rPr lang="en-US" smtClean="0"/>
              <a:pPr/>
              <a:t>‹#›</a:t>
            </a:fld>
            <a:endParaRPr lang="en-US" dirty="0"/>
          </a:p>
        </p:txBody>
      </p:sp>
      <p:pic>
        <p:nvPicPr>
          <p:cNvPr id="7" name="Picture 6" descr="CalLogoWht.png"/>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7387931" y="6379440"/>
            <a:ext cx="1417708" cy="325030"/>
          </a:xfrm>
          <a:prstGeom prst="rect">
            <a:avLst/>
          </a:prstGeom>
        </p:spPr>
      </p:pic>
    </p:spTree>
    <p:extLst>
      <p:ext uri="{BB962C8B-B14F-4D97-AF65-F5344CB8AC3E}">
        <p14:creationId xmlns:p14="http://schemas.microsoft.com/office/powerpoint/2010/main" val="258460046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09598" y="2700868"/>
            <a:ext cx="6347715" cy="1826581"/>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09598" y="4527448"/>
            <a:ext cx="6347715"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349584C0-9208-4F53-A5F0-8ECAB56546DC}" type="datetime1">
              <a:rPr lang="en-US" smtClean="0"/>
              <a:t>11/20/2015</a:t>
            </a:fld>
            <a:endParaRPr lang="en-US" dirty="0"/>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BC1D223-3929-4082-897B-9FFDFF5F3447}" type="slidenum">
              <a:rPr lang="en-US" smtClean="0"/>
              <a:t>‹#›</a:t>
            </a:fld>
            <a:endParaRPr lang="en-US"/>
          </a:p>
        </p:txBody>
      </p:sp>
    </p:spTree>
    <p:extLst>
      <p:ext uri="{BB962C8B-B14F-4D97-AF65-F5344CB8AC3E}">
        <p14:creationId xmlns:p14="http://schemas.microsoft.com/office/powerpoint/2010/main" val="3879881437"/>
      </p:ext>
    </p:extLst>
  </p:cSld>
  <p:clrMapOvr>
    <a:masterClrMapping/>
  </p:clrMapOvr>
  <p:hf hdr="0" ftr="0" dt="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609600" y="609600"/>
            <a:ext cx="6347714" cy="1320800"/>
          </a:xfrm>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609600" y="2160589"/>
            <a:ext cx="3088109" cy="3880772"/>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3869204" y="2160590"/>
            <a:ext cx="3088110" cy="388077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349584C0-9208-4F53-A5F0-8ECAB56546DC}" type="datetime1">
              <a:rPr lang="en-US" smtClean="0"/>
              <a:t>11/20/2015</a:t>
            </a:fld>
            <a:endParaRPr lang="en-US" dirty="0"/>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BC1D223-3929-4082-897B-9FFDFF5F3447}" type="slidenum">
              <a:rPr lang="en-US" smtClean="0"/>
              <a:t>‹#›</a:t>
            </a:fld>
            <a:endParaRPr lang="en-US"/>
          </a:p>
        </p:txBody>
      </p:sp>
    </p:spTree>
    <p:extLst>
      <p:ext uri="{BB962C8B-B14F-4D97-AF65-F5344CB8AC3E}">
        <p14:creationId xmlns:p14="http://schemas.microsoft.com/office/powerpoint/2010/main" val="691549576"/>
      </p:ext>
    </p:extLst>
  </p:cSld>
  <p:clrMapOvr>
    <a:masterClrMapping/>
  </p:clrMapOvr>
  <p:hf hdr="0" ftr="0" dt="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09599" y="609600"/>
            <a:ext cx="6347713" cy="1320800"/>
          </a:xfrm>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609599" y="2160983"/>
            <a:ext cx="309067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09599" y="2737246"/>
            <a:ext cx="3090672" cy="3304117"/>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3866640" y="2160983"/>
            <a:ext cx="309067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3866640" y="2737246"/>
            <a:ext cx="3090672" cy="3304117"/>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349584C0-9208-4F53-A5F0-8ECAB56546DC}" type="datetime1">
              <a:rPr lang="en-US" smtClean="0"/>
              <a:t>11/20/2015</a:t>
            </a:fld>
            <a:endParaRPr lang="en-US" dirty="0"/>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DBC1D223-3929-4082-897B-9FFDFF5F3447}" type="slidenum">
              <a:rPr lang="en-US" smtClean="0"/>
              <a:t>‹#›</a:t>
            </a:fld>
            <a:endParaRPr lang="en-US"/>
          </a:p>
        </p:txBody>
      </p:sp>
    </p:spTree>
    <p:extLst>
      <p:ext uri="{BB962C8B-B14F-4D97-AF65-F5344CB8AC3E}">
        <p14:creationId xmlns:p14="http://schemas.microsoft.com/office/powerpoint/2010/main" val="2784707065"/>
      </p:ext>
    </p:extLst>
  </p:cSld>
  <p:clrMapOvr>
    <a:masterClrMapping/>
  </p:clrMapOvr>
  <p:hf hdr="0" ftr="0" dt="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09599" y="609600"/>
            <a:ext cx="6347714" cy="1320800"/>
          </a:xfrm>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349584C0-9208-4F53-A5F0-8ECAB56546DC}" type="datetime1">
              <a:rPr lang="en-US" smtClean="0"/>
              <a:t>11/20/2015</a:t>
            </a:fld>
            <a:endParaRPr lang="en-US" dirty="0"/>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DBC1D223-3929-4082-897B-9FFDFF5F3447}" type="slidenum">
              <a:rPr lang="en-US" smtClean="0"/>
              <a:t>‹#›</a:t>
            </a:fld>
            <a:endParaRPr lang="en-US"/>
          </a:p>
        </p:txBody>
      </p:sp>
    </p:spTree>
    <p:extLst>
      <p:ext uri="{BB962C8B-B14F-4D97-AF65-F5344CB8AC3E}">
        <p14:creationId xmlns:p14="http://schemas.microsoft.com/office/powerpoint/2010/main" val="2874661344"/>
      </p:ext>
    </p:extLst>
  </p:cSld>
  <p:clrMapOvr>
    <a:masterClrMapping/>
  </p:clrMapOvr>
  <p:hf hdr="0" ftr="0" dt="0"/>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49584C0-9208-4F53-A5F0-8ECAB56546DC}" type="datetime1">
              <a:rPr lang="en-US" smtClean="0"/>
              <a:t>11/20/2015</a:t>
            </a:fld>
            <a:endParaRPr lang="en-US" dirty="0"/>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DBC1D223-3929-4082-897B-9FFDFF5F3447}" type="slidenum">
              <a:rPr lang="en-US" smtClean="0"/>
              <a:t>‹#›</a:t>
            </a:fld>
            <a:endParaRPr lang="en-US"/>
          </a:p>
        </p:txBody>
      </p:sp>
    </p:spTree>
    <p:extLst>
      <p:ext uri="{BB962C8B-B14F-4D97-AF65-F5344CB8AC3E}">
        <p14:creationId xmlns:p14="http://schemas.microsoft.com/office/powerpoint/2010/main" val="3327321058"/>
      </p:ext>
    </p:extLst>
  </p:cSld>
  <p:clrMapOvr>
    <a:masterClrMapping/>
  </p:clrMapOvr>
  <p:hf hdr="0" ftr="0" dt="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599" y="1498604"/>
            <a:ext cx="2790182" cy="1278466"/>
          </a:xfrm>
        </p:spPr>
        <p:txBody>
          <a:bodyPr anchor="b">
            <a:normAutofit/>
          </a:bodyPr>
          <a:lstStyle>
            <a:lvl1pPr>
              <a:defRPr sz="2000"/>
            </a:lvl1pPr>
          </a:lstStyle>
          <a:p>
            <a:r>
              <a:rPr lang="en-US" smtClean="0"/>
              <a:t>Click to edit Master title style</a:t>
            </a:r>
            <a:endParaRPr lang="en-US" dirty="0"/>
          </a:p>
        </p:txBody>
      </p:sp>
      <p:sp>
        <p:nvSpPr>
          <p:cNvPr id="3" name="Content Placeholder 2"/>
          <p:cNvSpPr>
            <a:spLocks noGrp="1"/>
          </p:cNvSpPr>
          <p:nvPr>
            <p:ph idx="1"/>
          </p:nvPr>
        </p:nvSpPr>
        <p:spPr>
          <a:xfrm>
            <a:off x="3571275" y="514925"/>
            <a:ext cx="3386037" cy="5526437"/>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609599" y="2777069"/>
            <a:ext cx="2790182" cy="2584449"/>
          </a:xfrm>
        </p:spPr>
        <p:txBody>
          <a:bodyPr>
            <a:normAutofit/>
          </a:bodyPr>
          <a:lstStyle>
            <a:lvl1pPr marL="0" indent="0">
              <a:buNone/>
              <a:defRPr sz="14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349584C0-9208-4F53-A5F0-8ECAB56546DC}" type="datetime1">
              <a:rPr lang="en-US" smtClean="0"/>
              <a:t>11/20/2015</a:t>
            </a:fld>
            <a:endParaRPr lang="en-US" dirty="0"/>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BC1D223-3929-4082-897B-9FFDFF5F3447}" type="slidenum">
              <a:rPr lang="en-US" smtClean="0"/>
              <a:t>‹#›</a:t>
            </a:fld>
            <a:endParaRPr lang="en-US"/>
          </a:p>
        </p:txBody>
      </p:sp>
    </p:spTree>
    <p:extLst>
      <p:ext uri="{BB962C8B-B14F-4D97-AF65-F5344CB8AC3E}">
        <p14:creationId xmlns:p14="http://schemas.microsoft.com/office/powerpoint/2010/main" val="1742409493"/>
      </p:ext>
    </p:extLst>
  </p:cSld>
  <p:clrMapOvr>
    <a:masterClrMapping/>
  </p:clrMapOvr>
  <p:hf hdr="0" ftr="0" dt="0"/>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599" y="4800600"/>
            <a:ext cx="6347714" cy="566738"/>
          </a:xfrm>
        </p:spPr>
        <p:txBody>
          <a:bodyPr anchor="b">
            <a:normAutofit/>
          </a:bodyPr>
          <a:lstStyle>
            <a:lvl1pPr algn="l">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609599" y="609600"/>
            <a:ext cx="6347714"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609599" y="5367338"/>
            <a:ext cx="6347714"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349584C0-9208-4F53-A5F0-8ECAB56546DC}" type="datetime1">
              <a:rPr lang="en-US" smtClean="0"/>
              <a:t>11/20/2015</a:t>
            </a:fld>
            <a:endParaRPr lang="en-US" dirty="0"/>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BC1D223-3929-4082-897B-9FFDFF5F3447}" type="slidenum">
              <a:rPr lang="en-US" smtClean="0"/>
              <a:t>‹#›</a:t>
            </a:fld>
            <a:endParaRPr lang="en-US"/>
          </a:p>
        </p:txBody>
      </p:sp>
    </p:spTree>
    <p:extLst>
      <p:ext uri="{BB962C8B-B14F-4D97-AF65-F5344CB8AC3E}">
        <p14:creationId xmlns:p14="http://schemas.microsoft.com/office/powerpoint/2010/main" val="3269817052"/>
      </p:ext>
    </p:extLst>
  </p:cSld>
  <p:clrMapOvr>
    <a:masterClrMapping/>
  </p:clrMapOvr>
  <p:hf hdr="0" ftr="0" dt="0"/>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0" y="609600"/>
            <a:ext cx="6347714" cy="3403600"/>
          </a:xfrm>
        </p:spPr>
        <p:txBody>
          <a:bodyPr anchor="ctr">
            <a:normAutofit/>
          </a:bodyPr>
          <a:lstStyle>
            <a:lvl1pPr algn="l">
              <a:defRPr sz="44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09600" y="4470400"/>
            <a:ext cx="6347714"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349584C0-9208-4F53-A5F0-8ECAB56546DC}" type="datetime1">
              <a:rPr lang="en-US" smtClean="0"/>
              <a:t>11/20/2015</a:t>
            </a:fld>
            <a:endParaRPr lang="en-US" dirty="0"/>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BC1D223-3929-4082-897B-9FFDFF5F3447}" type="slidenum">
              <a:rPr lang="en-US" smtClean="0"/>
              <a:t>‹#›</a:t>
            </a:fld>
            <a:endParaRPr lang="en-US"/>
          </a:p>
        </p:txBody>
      </p:sp>
    </p:spTree>
    <p:extLst>
      <p:ext uri="{BB962C8B-B14F-4D97-AF65-F5344CB8AC3E}">
        <p14:creationId xmlns:p14="http://schemas.microsoft.com/office/powerpoint/2010/main" val="1059837709"/>
      </p:ext>
    </p:extLst>
  </p:cSld>
  <p:clrMapOvr>
    <a:masterClrMapping/>
  </p:clrMapOvr>
  <p:hf hdr="0" ftr="0" dt="0"/>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774885" y="609600"/>
            <a:ext cx="6072182"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1101074" y="3632200"/>
            <a:ext cx="541980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3" name="Text Placeholder 2"/>
          <p:cNvSpPr>
            <a:spLocks noGrp="1"/>
          </p:cNvSpPr>
          <p:nvPr>
            <p:ph type="body" idx="1"/>
          </p:nvPr>
        </p:nvSpPr>
        <p:spPr>
          <a:xfrm>
            <a:off x="609598" y="4470400"/>
            <a:ext cx="6347715"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349584C0-9208-4F53-A5F0-8ECAB56546DC}" type="datetime1">
              <a:rPr lang="en-US" smtClean="0"/>
              <a:t>11/20/2015</a:t>
            </a:fld>
            <a:endParaRPr lang="en-US" dirty="0"/>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BC1D223-3929-4082-897B-9FFDFF5F3447}" type="slidenum">
              <a:rPr lang="en-US" smtClean="0"/>
              <a:t>‹#›</a:t>
            </a:fld>
            <a:endParaRPr lang="en-US"/>
          </a:p>
        </p:txBody>
      </p:sp>
      <p:sp>
        <p:nvSpPr>
          <p:cNvPr id="24" name="TextBox 23"/>
          <p:cNvSpPr txBox="1"/>
          <p:nvPr/>
        </p:nvSpPr>
        <p:spPr>
          <a:xfrm>
            <a:off x="482711" y="790378"/>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6747699" y="2886556"/>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2605598356"/>
      </p:ext>
    </p:extLst>
  </p:cSld>
  <p:clrMapOvr>
    <a:masterClrMapping/>
  </p:clrMapOvr>
  <p:hf hdr="0" ftr="0" dt="0"/>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09598" y="1931988"/>
            <a:ext cx="6347715" cy="2595460"/>
          </a:xfrm>
        </p:spPr>
        <p:txBody>
          <a:bodyPr anchor="b">
            <a:normAutofit/>
          </a:bodyPr>
          <a:lstStyle>
            <a:lvl1pPr algn="l">
              <a:defRPr sz="44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09598" y="4527448"/>
            <a:ext cx="6347715"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349584C0-9208-4F53-A5F0-8ECAB56546DC}" type="datetime1">
              <a:rPr lang="en-US" smtClean="0"/>
              <a:t>11/20/2015</a:t>
            </a:fld>
            <a:endParaRPr lang="en-US" dirty="0"/>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BC1D223-3929-4082-897B-9FFDFF5F3447}" type="slidenum">
              <a:rPr lang="en-US" smtClean="0"/>
              <a:t>‹#›</a:t>
            </a:fld>
            <a:endParaRPr lang="en-US"/>
          </a:p>
        </p:txBody>
      </p:sp>
    </p:spTree>
    <p:extLst>
      <p:ext uri="{BB962C8B-B14F-4D97-AF65-F5344CB8AC3E}">
        <p14:creationId xmlns:p14="http://schemas.microsoft.com/office/powerpoint/2010/main" val="2485710347"/>
      </p:ext>
    </p:extLst>
  </p:cSld>
  <p:clrMapOvr>
    <a:masterClrMapping/>
  </p:clrMapOvr>
  <p:hf hdr="0" ftr="0" dt="0"/>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774885" y="609600"/>
            <a:ext cx="6072182"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609597" y="4013200"/>
            <a:ext cx="6347716"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3" name="Text Placeholder 2"/>
          <p:cNvSpPr>
            <a:spLocks noGrp="1"/>
          </p:cNvSpPr>
          <p:nvPr>
            <p:ph type="body" idx="1"/>
          </p:nvPr>
        </p:nvSpPr>
        <p:spPr>
          <a:xfrm>
            <a:off x="609598" y="4527448"/>
            <a:ext cx="6347715"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349584C0-9208-4F53-A5F0-8ECAB56546DC}" type="datetime1">
              <a:rPr lang="en-US" smtClean="0"/>
              <a:t>11/20/2015</a:t>
            </a:fld>
            <a:endParaRPr lang="en-US" dirty="0"/>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BC1D223-3929-4082-897B-9FFDFF5F3447}" type="slidenum">
              <a:rPr lang="en-US" smtClean="0"/>
              <a:t>‹#›</a:t>
            </a:fld>
            <a:endParaRPr lang="en-US"/>
          </a:p>
        </p:txBody>
      </p:sp>
      <p:sp>
        <p:nvSpPr>
          <p:cNvPr id="24" name="TextBox 23"/>
          <p:cNvSpPr txBox="1"/>
          <p:nvPr/>
        </p:nvSpPr>
        <p:spPr>
          <a:xfrm>
            <a:off x="482711" y="790378"/>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6747699" y="2886556"/>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1902553301"/>
      </p:ext>
    </p:extLst>
  </p:cSld>
  <p:clrMapOvr>
    <a:masterClrMapping/>
  </p:clrMapOvr>
  <p:hf hdr="0" ftr="0" dt="0"/>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15848" y="609600"/>
            <a:ext cx="6341465"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609597" y="4013200"/>
            <a:ext cx="6347716"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3" name="Text Placeholder 2"/>
          <p:cNvSpPr>
            <a:spLocks noGrp="1"/>
          </p:cNvSpPr>
          <p:nvPr>
            <p:ph type="body" idx="1"/>
          </p:nvPr>
        </p:nvSpPr>
        <p:spPr>
          <a:xfrm>
            <a:off x="609598" y="4527448"/>
            <a:ext cx="6347715"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349584C0-9208-4F53-A5F0-8ECAB56546DC}" type="datetime1">
              <a:rPr lang="en-US" smtClean="0"/>
              <a:t>11/20/2015</a:t>
            </a:fld>
            <a:endParaRPr lang="en-US" dirty="0"/>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BC1D223-3929-4082-897B-9FFDFF5F3447}" type="slidenum">
              <a:rPr lang="en-US" smtClean="0"/>
              <a:t>‹#›</a:t>
            </a:fld>
            <a:endParaRPr lang="en-US"/>
          </a:p>
        </p:txBody>
      </p:sp>
    </p:spTree>
    <p:extLst>
      <p:ext uri="{BB962C8B-B14F-4D97-AF65-F5344CB8AC3E}">
        <p14:creationId xmlns:p14="http://schemas.microsoft.com/office/powerpoint/2010/main" val="1730437949"/>
      </p:ext>
    </p:extLst>
  </p:cSld>
  <p:clrMapOvr>
    <a:masterClrMapping/>
  </p:clrMapOvr>
  <p:hf hdr="0" ftr="0" dt="0"/>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349584C0-9208-4F53-A5F0-8ECAB56546DC}" type="datetime1">
              <a:rPr lang="en-US" smtClean="0"/>
              <a:t>11/20/2015</a:t>
            </a:fld>
            <a:endParaRPr lang="en-US" dirty="0"/>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BC1D223-3929-4082-897B-9FFDFF5F3447}" type="slidenum">
              <a:rPr lang="en-US" smtClean="0"/>
              <a:t>‹#›</a:t>
            </a:fld>
            <a:endParaRPr lang="en-US"/>
          </a:p>
        </p:txBody>
      </p:sp>
    </p:spTree>
    <p:extLst>
      <p:ext uri="{BB962C8B-B14F-4D97-AF65-F5344CB8AC3E}">
        <p14:creationId xmlns:p14="http://schemas.microsoft.com/office/powerpoint/2010/main" val="3998461550"/>
      </p:ext>
    </p:extLst>
  </p:cSld>
  <p:clrMapOvr>
    <a:masterClrMapping/>
  </p:clrMapOvr>
  <p:hf hdr="0" ftr="0" dt="0"/>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5977312" y="609600"/>
            <a:ext cx="978812" cy="5251451"/>
          </a:xfrm>
        </p:spPr>
        <p:txBody>
          <a:bodyPr vert="eaVert" anchor="ct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09599" y="609600"/>
            <a:ext cx="5195026" cy="5251451"/>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349584C0-9208-4F53-A5F0-8ECAB56546DC}" type="datetime1">
              <a:rPr lang="en-US" smtClean="0"/>
              <a:t>11/20/2015</a:t>
            </a:fld>
            <a:endParaRPr lang="en-US" dirty="0"/>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BC1D223-3929-4082-897B-9FFDFF5F3447}" type="slidenum">
              <a:rPr lang="en-US" smtClean="0"/>
              <a:t>‹#›</a:t>
            </a:fld>
            <a:endParaRPr lang="en-US"/>
          </a:p>
        </p:txBody>
      </p:sp>
    </p:spTree>
    <p:extLst>
      <p:ext uri="{BB962C8B-B14F-4D97-AF65-F5344CB8AC3E}">
        <p14:creationId xmlns:p14="http://schemas.microsoft.com/office/powerpoint/2010/main" val="1346549116"/>
      </p:ext>
    </p:extLst>
  </p:cSld>
  <p:clrMapOvr>
    <a:masterClrMapping/>
  </p:clrMapOvr>
  <p:hf hdr="0" ftr="0" dt="0"/>
</p:sldLayout>
</file>

<file path=ppt/slideLayouts/slideLayout17.xml><?xml version="1.0" encoding="utf-8"?>
<p:sldLayout xmlns:a="http://schemas.openxmlformats.org/drawingml/2006/main" xmlns:r="http://schemas.openxmlformats.org/officeDocument/2006/relationships" xmlns:p="http://schemas.openxmlformats.org/presentationml/2006/main">
  <p:cSld name="Custom Layou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9F570C30-CB0B-457C-8884-7A9EFA8D97F0}" type="datetime1">
              <a:rPr lang="en-US" smtClean="0"/>
              <a:t>11/20/2015</a:t>
            </a:fld>
            <a:endParaRPr lang="en-US" dirty="0"/>
          </a:p>
        </p:txBody>
      </p:sp>
    </p:spTree>
    <p:extLst>
      <p:ext uri="{BB962C8B-B14F-4D97-AF65-F5344CB8AC3E}">
        <p14:creationId xmlns:p14="http://schemas.microsoft.com/office/powerpoint/2010/main" val="3516881555"/>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2_Title Only">
    <p:bg>
      <p:bgPr>
        <a:blipFill dpi="0" rotWithShape="1">
          <a:blip r:embed="rId2"/>
          <a:srcRect/>
          <a:stretch>
            <a:fillRect/>
          </a:stretch>
        </a:blipFill>
        <a:effectLst/>
      </p:bgPr>
    </p:bg>
    <p:spTree>
      <p:nvGrpSpPr>
        <p:cNvPr id="1" name=""/>
        <p:cNvGrpSpPr/>
        <p:nvPr/>
      </p:nvGrpSpPr>
      <p:grpSpPr>
        <a:xfrm>
          <a:off x="0" y="0"/>
          <a:ext cx="0" cy="0"/>
          <a:chOff x="0" y="0"/>
          <a:chExt cx="0" cy="0"/>
        </a:xfrm>
      </p:grpSpPr>
      <p:sp>
        <p:nvSpPr>
          <p:cNvPr id="6" name="Date Placeholder 3"/>
          <p:cNvSpPr>
            <a:spLocks noGrp="1"/>
          </p:cNvSpPr>
          <p:nvPr>
            <p:ph type="dt" sz="half" idx="10"/>
          </p:nvPr>
        </p:nvSpPr>
        <p:spPr>
          <a:xfrm>
            <a:off x="457200" y="6356350"/>
            <a:ext cx="2133600" cy="365125"/>
          </a:xfrm>
        </p:spPr>
        <p:txBody>
          <a:bodyPr anchor="b"/>
          <a:lstStyle>
            <a:lvl1pPr algn="l">
              <a:defRPr sz="1100">
                <a:solidFill>
                  <a:schemeClr val="accent6">
                    <a:lumMod val="50000"/>
                  </a:schemeClr>
                </a:solidFill>
              </a:defRPr>
            </a:lvl1pPr>
          </a:lstStyle>
          <a:p>
            <a:fld id="{9870570E-0CE9-4275-9D91-7A42BC102EB3}" type="datetime1">
              <a:rPr lang="en-US" smtClean="0"/>
              <a:pPr/>
              <a:t>11/20/2015</a:t>
            </a:fld>
            <a:endParaRPr lang="en-US" dirty="0"/>
          </a:p>
        </p:txBody>
      </p:sp>
      <p:sp>
        <p:nvSpPr>
          <p:cNvPr id="7" name="Footer Placeholder 4"/>
          <p:cNvSpPr>
            <a:spLocks noGrp="1"/>
          </p:cNvSpPr>
          <p:nvPr>
            <p:ph type="ftr" sz="quarter" idx="11"/>
          </p:nvPr>
        </p:nvSpPr>
        <p:spPr>
          <a:xfrm>
            <a:off x="2593130" y="6356350"/>
            <a:ext cx="2895600" cy="365125"/>
          </a:xfrm>
          <a:prstGeom prst="rect">
            <a:avLst/>
          </a:prstGeom>
        </p:spPr>
        <p:txBody>
          <a:bodyPr anchor="b"/>
          <a:lstStyle>
            <a:lvl1pPr>
              <a:defRPr sz="1100">
                <a:solidFill>
                  <a:schemeClr val="accent6">
                    <a:lumMod val="50000"/>
                  </a:schemeClr>
                </a:solidFill>
              </a:defRPr>
            </a:lvl1pPr>
          </a:lstStyle>
          <a:p>
            <a:endParaRPr lang="en-US" dirty="0"/>
          </a:p>
        </p:txBody>
      </p:sp>
      <p:sp>
        <p:nvSpPr>
          <p:cNvPr id="8" name="Slide Number Placeholder 5"/>
          <p:cNvSpPr>
            <a:spLocks noGrp="1"/>
          </p:cNvSpPr>
          <p:nvPr>
            <p:ph type="sldNum" sz="quarter" idx="12"/>
          </p:nvPr>
        </p:nvSpPr>
        <p:spPr>
          <a:xfrm>
            <a:off x="5491060" y="6356350"/>
            <a:ext cx="1320758" cy="365125"/>
          </a:xfrm>
          <a:prstGeom prst="rect">
            <a:avLst/>
          </a:prstGeom>
        </p:spPr>
        <p:txBody>
          <a:bodyPr anchor="b"/>
          <a:lstStyle>
            <a:lvl1pPr>
              <a:defRPr sz="1100">
                <a:solidFill>
                  <a:schemeClr val="accent6">
                    <a:lumMod val="50000"/>
                  </a:schemeClr>
                </a:solidFill>
              </a:defRPr>
            </a:lvl1pPr>
          </a:lstStyle>
          <a:p>
            <a:fld id="{0FB56013-B943-42BA-886F-6F9D4EB85E9D}" type="slidenum">
              <a:rPr lang="en-US" smtClean="0"/>
              <a:pPr/>
              <a:t>‹#›</a:t>
            </a:fld>
            <a:endParaRPr lang="en-US" dirty="0"/>
          </a:p>
        </p:txBody>
      </p:sp>
      <p:pic>
        <p:nvPicPr>
          <p:cNvPr id="10" name="Picture 9" descr="CalLogoCLR.tif"/>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7467600" y="6416106"/>
            <a:ext cx="1332992" cy="305369"/>
          </a:xfrm>
          <a:prstGeom prst="rect">
            <a:avLst/>
          </a:prstGeom>
        </p:spPr>
      </p:pic>
      <p:sp>
        <p:nvSpPr>
          <p:cNvPr id="12" name="Title 1"/>
          <p:cNvSpPr>
            <a:spLocks noGrp="1"/>
          </p:cNvSpPr>
          <p:nvPr>
            <p:ph type="ctrTitle"/>
          </p:nvPr>
        </p:nvSpPr>
        <p:spPr>
          <a:xfrm>
            <a:off x="466445" y="1843443"/>
            <a:ext cx="7772400" cy="1371600"/>
          </a:xfrm>
        </p:spPr>
        <p:txBody>
          <a:bodyPr anchor="b"/>
          <a:lstStyle>
            <a:lvl1pPr>
              <a:defRPr b="1">
                <a:solidFill>
                  <a:schemeClr val="accent6">
                    <a:lumMod val="50000"/>
                  </a:schemeClr>
                </a:solidFill>
              </a:defRPr>
            </a:lvl1pPr>
          </a:lstStyle>
          <a:p>
            <a:r>
              <a:rPr lang="en-US" dirty="0" smtClean="0"/>
              <a:t>Click to edit Master title style</a:t>
            </a:r>
            <a:endParaRPr lang="en-US" dirty="0"/>
          </a:p>
        </p:txBody>
      </p:sp>
      <p:sp>
        <p:nvSpPr>
          <p:cNvPr id="13" name="Subtitle 2"/>
          <p:cNvSpPr>
            <a:spLocks noGrp="1"/>
          </p:cNvSpPr>
          <p:nvPr>
            <p:ph type="subTitle" idx="1"/>
          </p:nvPr>
        </p:nvSpPr>
        <p:spPr>
          <a:xfrm>
            <a:off x="466445" y="3216589"/>
            <a:ext cx="6400800" cy="2382975"/>
          </a:xfrm>
        </p:spPr>
        <p:txBody>
          <a:bodyPr/>
          <a:lstStyle>
            <a:lvl1pPr marL="0" indent="0" algn="l">
              <a:buNone/>
              <a:defRPr>
                <a:solidFill>
                  <a:schemeClr val="accent6">
                    <a:lumMod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dirty="0" smtClean="0"/>
              <a:t>Click to edit Master subtitle style</a:t>
            </a:r>
            <a:endParaRPr lang="en-US" dirty="0"/>
          </a:p>
        </p:txBody>
      </p:sp>
    </p:spTree>
    <p:extLst>
      <p:ext uri="{BB962C8B-B14F-4D97-AF65-F5344CB8AC3E}">
        <p14:creationId xmlns:p14="http://schemas.microsoft.com/office/powerpoint/2010/main" val="2018285592"/>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userDrawn="1">
  <p:cSld name="4_Title Only">
    <p:bg>
      <p:bgPr>
        <a:blipFill dpi="0" rotWithShape="1">
          <a:blip r:embed="rId2"/>
          <a:srcRect/>
          <a:stretch>
            <a:fillRect/>
          </a:stretch>
        </a:blipFill>
        <a:effectLst/>
      </p:bgPr>
    </p:bg>
    <p:spTree>
      <p:nvGrpSpPr>
        <p:cNvPr id="1" name=""/>
        <p:cNvGrpSpPr/>
        <p:nvPr/>
      </p:nvGrpSpPr>
      <p:grpSpPr>
        <a:xfrm>
          <a:off x="0" y="0"/>
          <a:ext cx="0" cy="0"/>
          <a:chOff x="0" y="0"/>
          <a:chExt cx="0" cy="0"/>
        </a:xfrm>
      </p:grpSpPr>
      <p:sp>
        <p:nvSpPr>
          <p:cNvPr id="6" name="Date Placeholder 3"/>
          <p:cNvSpPr>
            <a:spLocks noGrp="1"/>
          </p:cNvSpPr>
          <p:nvPr>
            <p:ph type="dt" sz="half" idx="10"/>
          </p:nvPr>
        </p:nvSpPr>
        <p:spPr>
          <a:xfrm>
            <a:off x="457200" y="6356350"/>
            <a:ext cx="2133600" cy="365125"/>
          </a:xfrm>
        </p:spPr>
        <p:txBody>
          <a:bodyPr anchor="b"/>
          <a:lstStyle>
            <a:lvl1pPr algn="l">
              <a:defRPr sz="1100">
                <a:solidFill>
                  <a:schemeClr val="accent6">
                    <a:lumMod val="50000"/>
                  </a:schemeClr>
                </a:solidFill>
              </a:defRPr>
            </a:lvl1pPr>
          </a:lstStyle>
          <a:p>
            <a:fld id="{9870570E-0CE9-4275-9D91-7A42BC102EB3}" type="datetime1">
              <a:rPr lang="en-US" smtClean="0"/>
              <a:pPr/>
              <a:t>11/20/2015</a:t>
            </a:fld>
            <a:endParaRPr lang="en-US" dirty="0"/>
          </a:p>
        </p:txBody>
      </p:sp>
      <p:sp>
        <p:nvSpPr>
          <p:cNvPr id="7" name="Footer Placeholder 4"/>
          <p:cNvSpPr>
            <a:spLocks noGrp="1"/>
          </p:cNvSpPr>
          <p:nvPr>
            <p:ph type="ftr" sz="quarter" idx="11"/>
          </p:nvPr>
        </p:nvSpPr>
        <p:spPr>
          <a:xfrm>
            <a:off x="2593130" y="6356350"/>
            <a:ext cx="2895600" cy="365125"/>
          </a:xfrm>
          <a:prstGeom prst="rect">
            <a:avLst/>
          </a:prstGeom>
        </p:spPr>
        <p:txBody>
          <a:bodyPr anchor="b"/>
          <a:lstStyle>
            <a:lvl1pPr>
              <a:defRPr sz="1100">
                <a:solidFill>
                  <a:schemeClr val="accent6">
                    <a:lumMod val="50000"/>
                  </a:schemeClr>
                </a:solidFill>
              </a:defRPr>
            </a:lvl1pPr>
          </a:lstStyle>
          <a:p>
            <a:endParaRPr lang="en-US" dirty="0"/>
          </a:p>
        </p:txBody>
      </p:sp>
      <p:sp>
        <p:nvSpPr>
          <p:cNvPr id="8" name="Slide Number Placeholder 5"/>
          <p:cNvSpPr>
            <a:spLocks noGrp="1"/>
          </p:cNvSpPr>
          <p:nvPr>
            <p:ph type="sldNum" sz="quarter" idx="12"/>
          </p:nvPr>
        </p:nvSpPr>
        <p:spPr>
          <a:xfrm>
            <a:off x="5491060" y="6356350"/>
            <a:ext cx="1320758" cy="365125"/>
          </a:xfrm>
          <a:prstGeom prst="rect">
            <a:avLst/>
          </a:prstGeom>
        </p:spPr>
        <p:txBody>
          <a:bodyPr anchor="b"/>
          <a:lstStyle>
            <a:lvl1pPr>
              <a:defRPr sz="1100">
                <a:solidFill>
                  <a:schemeClr val="accent6">
                    <a:lumMod val="50000"/>
                  </a:schemeClr>
                </a:solidFill>
              </a:defRPr>
            </a:lvl1pPr>
          </a:lstStyle>
          <a:p>
            <a:fld id="{0FB56013-B943-42BA-886F-6F9D4EB85E9D}" type="slidenum">
              <a:rPr lang="en-US" smtClean="0"/>
              <a:pPr/>
              <a:t>‹#›</a:t>
            </a:fld>
            <a:endParaRPr lang="en-US" dirty="0"/>
          </a:p>
        </p:txBody>
      </p:sp>
      <p:pic>
        <p:nvPicPr>
          <p:cNvPr id="10" name="Picture 9" descr="CalLogoCLR.tif"/>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7467600" y="6416106"/>
            <a:ext cx="1332992" cy="305369"/>
          </a:xfrm>
          <a:prstGeom prst="rect">
            <a:avLst/>
          </a:prstGeom>
        </p:spPr>
      </p:pic>
      <p:sp>
        <p:nvSpPr>
          <p:cNvPr id="12" name="Title 1"/>
          <p:cNvSpPr>
            <a:spLocks noGrp="1"/>
          </p:cNvSpPr>
          <p:nvPr>
            <p:ph type="ctrTitle"/>
          </p:nvPr>
        </p:nvSpPr>
        <p:spPr>
          <a:xfrm>
            <a:off x="466445" y="1843443"/>
            <a:ext cx="7772400" cy="1371600"/>
          </a:xfrm>
        </p:spPr>
        <p:txBody>
          <a:bodyPr anchor="b"/>
          <a:lstStyle>
            <a:lvl1pPr>
              <a:defRPr b="1">
                <a:solidFill>
                  <a:schemeClr val="accent6">
                    <a:lumMod val="50000"/>
                  </a:schemeClr>
                </a:solidFill>
              </a:defRPr>
            </a:lvl1pPr>
          </a:lstStyle>
          <a:p>
            <a:r>
              <a:rPr lang="en-US" smtClean="0"/>
              <a:t>Click to edit Master title style</a:t>
            </a:r>
            <a:endParaRPr lang="en-US" dirty="0"/>
          </a:p>
        </p:txBody>
      </p:sp>
      <p:sp>
        <p:nvSpPr>
          <p:cNvPr id="5" name="Text Placeholder 4"/>
          <p:cNvSpPr>
            <a:spLocks noGrp="1"/>
          </p:cNvSpPr>
          <p:nvPr>
            <p:ph type="body" sz="quarter" idx="13"/>
          </p:nvPr>
        </p:nvSpPr>
        <p:spPr>
          <a:xfrm>
            <a:off x="466725" y="3214688"/>
            <a:ext cx="7772400" cy="3027362"/>
          </a:xfrm>
        </p:spPr>
        <p:txBody>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Tree>
    <p:extLst>
      <p:ext uri="{BB962C8B-B14F-4D97-AF65-F5344CB8AC3E}">
        <p14:creationId xmlns:p14="http://schemas.microsoft.com/office/powerpoint/2010/main" val="757975384"/>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userDrawn="1">
  <p:cSld name="1_Title Only">
    <p:bg>
      <p:bgPr>
        <a:blipFill dpi="0" rotWithShape="1">
          <a:blip r:embed="rId2"/>
          <a:srcRect/>
          <a:stretch>
            <a:fillRect/>
          </a:stretch>
        </a:blipFill>
        <a:effectLst/>
      </p:bgPr>
    </p:bg>
    <p:spTree>
      <p:nvGrpSpPr>
        <p:cNvPr id="1" name=""/>
        <p:cNvGrpSpPr/>
        <p:nvPr/>
      </p:nvGrpSpPr>
      <p:grpSpPr>
        <a:xfrm>
          <a:off x="0" y="0"/>
          <a:ext cx="0" cy="0"/>
          <a:chOff x="0" y="0"/>
          <a:chExt cx="0" cy="0"/>
        </a:xfrm>
      </p:grpSpPr>
      <p:sp>
        <p:nvSpPr>
          <p:cNvPr id="6" name="Date Placeholder 3"/>
          <p:cNvSpPr>
            <a:spLocks noGrp="1"/>
          </p:cNvSpPr>
          <p:nvPr>
            <p:ph type="dt" sz="half" idx="10"/>
          </p:nvPr>
        </p:nvSpPr>
        <p:spPr>
          <a:xfrm>
            <a:off x="457200" y="6356350"/>
            <a:ext cx="2133600" cy="365125"/>
          </a:xfrm>
        </p:spPr>
        <p:txBody>
          <a:bodyPr anchor="b"/>
          <a:lstStyle>
            <a:lvl1pPr algn="l">
              <a:defRPr sz="1100">
                <a:solidFill>
                  <a:schemeClr val="accent6">
                    <a:lumMod val="50000"/>
                  </a:schemeClr>
                </a:solidFill>
              </a:defRPr>
            </a:lvl1pPr>
          </a:lstStyle>
          <a:p>
            <a:fld id="{78AEB524-5062-44A5-9354-06DA08C66418}" type="datetime1">
              <a:rPr lang="en-US" smtClean="0"/>
              <a:t>11/20/2015</a:t>
            </a:fld>
            <a:endParaRPr lang="en-US" dirty="0"/>
          </a:p>
        </p:txBody>
      </p:sp>
      <p:sp>
        <p:nvSpPr>
          <p:cNvPr id="7" name="Footer Placeholder 4"/>
          <p:cNvSpPr>
            <a:spLocks noGrp="1"/>
          </p:cNvSpPr>
          <p:nvPr>
            <p:ph type="ftr" sz="quarter" idx="11"/>
          </p:nvPr>
        </p:nvSpPr>
        <p:spPr>
          <a:xfrm>
            <a:off x="2593130" y="6356350"/>
            <a:ext cx="2895600" cy="365125"/>
          </a:xfrm>
          <a:prstGeom prst="rect">
            <a:avLst/>
          </a:prstGeom>
        </p:spPr>
        <p:txBody>
          <a:bodyPr anchor="b"/>
          <a:lstStyle>
            <a:lvl1pPr>
              <a:defRPr sz="1100">
                <a:solidFill>
                  <a:schemeClr val="accent6">
                    <a:lumMod val="50000"/>
                  </a:schemeClr>
                </a:solidFill>
              </a:defRPr>
            </a:lvl1pPr>
          </a:lstStyle>
          <a:p>
            <a:endParaRPr lang="en-US" dirty="0"/>
          </a:p>
        </p:txBody>
      </p:sp>
      <p:sp>
        <p:nvSpPr>
          <p:cNvPr id="8" name="Slide Number Placeholder 5"/>
          <p:cNvSpPr>
            <a:spLocks noGrp="1"/>
          </p:cNvSpPr>
          <p:nvPr>
            <p:ph type="sldNum" sz="quarter" idx="12"/>
          </p:nvPr>
        </p:nvSpPr>
        <p:spPr>
          <a:xfrm>
            <a:off x="5491060" y="6356350"/>
            <a:ext cx="1320758" cy="365125"/>
          </a:xfrm>
          <a:prstGeom prst="rect">
            <a:avLst/>
          </a:prstGeom>
        </p:spPr>
        <p:txBody>
          <a:bodyPr anchor="b"/>
          <a:lstStyle>
            <a:lvl1pPr>
              <a:defRPr sz="1100">
                <a:solidFill>
                  <a:schemeClr val="accent6">
                    <a:lumMod val="50000"/>
                  </a:schemeClr>
                </a:solidFill>
              </a:defRPr>
            </a:lvl1pPr>
          </a:lstStyle>
          <a:p>
            <a:fld id="{0FB56013-B943-42BA-886F-6F9D4EB85E9D}" type="slidenum">
              <a:rPr lang="en-US" smtClean="0"/>
              <a:pPr/>
              <a:t>‹#›</a:t>
            </a:fld>
            <a:endParaRPr lang="en-US" dirty="0"/>
          </a:p>
        </p:txBody>
      </p:sp>
      <p:pic>
        <p:nvPicPr>
          <p:cNvPr id="10" name="Picture 9" descr="CalLogoCLR.tif"/>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7467600" y="6416106"/>
            <a:ext cx="1332992" cy="305369"/>
          </a:xfrm>
          <a:prstGeom prst="rect">
            <a:avLst/>
          </a:prstGeom>
        </p:spPr>
      </p:pic>
      <p:sp>
        <p:nvSpPr>
          <p:cNvPr id="12" name="Title 1"/>
          <p:cNvSpPr>
            <a:spLocks noGrp="1"/>
          </p:cNvSpPr>
          <p:nvPr>
            <p:ph type="ctrTitle"/>
          </p:nvPr>
        </p:nvSpPr>
        <p:spPr>
          <a:xfrm>
            <a:off x="466445" y="1843443"/>
            <a:ext cx="7772400" cy="1371600"/>
          </a:xfrm>
        </p:spPr>
        <p:txBody>
          <a:bodyPr anchor="b"/>
          <a:lstStyle>
            <a:lvl1pPr>
              <a:defRPr b="1">
                <a:solidFill>
                  <a:schemeClr val="accent6">
                    <a:lumMod val="50000"/>
                  </a:schemeClr>
                </a:solidFill>
              </a:defRPr>
            </a:lvl1pPr>
          </a:lstStyle>
          <a:p>
            <a:r>
              <a:rPr lang="en-US" smtClean="0"/>
              <a:t>Click to edit Master title style</a:t>
            </a:r>
            <a:endParaRPr lang="en-US" dirty="0"/>
          </a:p>
        </p:txBody>
      </p:sp>
      <p:sp>
        <p:nvSpPr>
          <p:cNvPr id="13" name="Subtitle 2"/>
          <p:cNvSpPr>
            <a:spLocks noGrp="1"/>
          </p:cNvSpPr>
          <p:nvPr>
            <p:ph type="subTitle" idx="1"/>
          </p:nvPr>
        </p:nvSpPr>
        <p:spPr>
          <a:xfrm>
            <a:off x="466445" y="3216589"/>
            <a:ext cx="6400800" cy="2382975"/>
          </a:xfrm>
        </p:spPr>
        <p:txBody>
          <a:bodyPr/>
          <a:lstStyle>
            <a:lvl1pPr marL="0" indent="0" algn="l">
              <a:buNone/>
              <a:defRPr>
                <a:solidFill>
                  <a:schemeClr val="accent6">
                    <a:lumMod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Tree>
    <p:extLst>
      <p:ext uri="{BB962C8B-B14F-4D97-AF65-F5344CB8AC3E}">
        <p14:creationId xmlns:p14="http://schemas.microsoft.com/office/powerpoint/2010/main" val="343263285"/>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userDrawn="1">
  <p:cSld name="3_Title Only">
    <p:bg>
      <p:bgPr>
        <a:blipFill dpi="0" rotWithShape="1">
          <a:blip r:embed="rId2"/>
          <a:srcRect/>
          <a:stretch>
            <a:fillRect/>
          </a:stretch>
        </a:blipFill>
        <a:effectLst/>
      </p:bgPr>
    </p:bg>
    <p:spTree>
      <p:nvGrpSpPr>
        <p:cNvPr id="1" name=""/>
        <p:cNvGrpSpPr/>
        <p:nvPr/>
      </p:nvGrpSpPr>
      <p:grpSpPr>
        <a:xfrm>
          <a:off x="0" y="0"/>
          <a:ext cx="0" cy="0"/>
          <a:chOff x="0" y="0"/>
          <a:chExt cx="0" cy="0"/>
        </a:xfrm>
      </p:grpSpPr>
      <p:sp>
        <p:nvSpPr>
          <p:cNvPr id="6" name="Date Placeholder 3"/>
          <p:cNvSpPr>
            <a:spLocks noGrp="1"/>
          </p:cNvSpPr>
          <p:nvPr>
            <p:ph type="dt" sz="half" idx="10"/>
          </p:nvPr>
        </p:nvSpPr>
        <p:spPr>
          <a:xfrm>
            <a:off x="457200" y="6356350"/>
            <a:ext cx="2133600" cy="365125"/>
          </a:xfrm>
        </p:spPr>
        <p:txBody>
          <a:bodyPr anchor="b"/>
          <a:lstStyle>
            <a:lvl1pPr algn="l">
              <a:defRPr sz="1100">
                <a:solidFill>
                  <a:schemeClr val="accent6">
                    <a:lumMod val="50000"/>
                  </a:schemeClr>
                </a:solidFill>
              </a:defRPr>
            </a:lvl1pPr>
          </a:lstStyle>
          <a:p>
            <a:fld id="{78AEB524-5062-44A5-9354-06DA08C66418}" type="datetime1">
              <a:rPr lang="en-US" smtClean="0"/>
              <a:t>11/20/2015</a:t>
            </a:fld>
            <a:endParaRPr lang="en-US" dirty="0"/>
          </a:p>
        </p:txBody>
      </p:sp>
      <p:sp>
        <p:nvSpPr>
          <p:cNvPr id="7" name="Footer Placeholder 4"/>
          <p:cNvSpPr>
            <a:spLocks noGrp="1"/>
          </p:cNvSpPr>
          <p:nvPr>
            <p:ph type="ftr" sz="quarter" idx="11"/>
          </p:nvPr>
        </p:nvSpPr>
        <p:spPr>
          <a:xfrm>
            <a:off x="2593130" y="6356350"/>
            <a:ext cx="2895600" cy="365125"/>
          </a:xfrm>
          <a:prstGeom prst="rect">
            <a:avLst/>
          </a:prstGeom>
        </p:spPr>
        <p:txBody>
          <a:bodyPr anchor="b"/>
          <a:lstStyle>
            <a:lvl1pPr>
              <a:defRPr sz="1100">
                <a:solidFill>
                  <a:schemeClr val="accent6">
                    <a:lumMod val="50000"/>
                  </a:schemeClr>
                </a:solidFill>
              </a:defRPr>
            </a:lvl1pPr>
          </a:lstStyle>
          <a:p>
            <a:endParaRPr lang="en-US" dirty="0"/>
          </a:p>
        </p:txBody>
      </p:sp>
      <p:sp>
        <p:nvSpPr>
          <p:cNvPr id="8" name="Slide Number Placeholder 5"/>
          <p:cNvSpPr>
            <a:spLocks noGrp="1"/>
          </p:cNvSpPr>
          <p:nvPr>
            <p:ph type="sldNum" sz="quarter" idx="12"/>
          </p:nvPr>
        </p:nvSpPr>
        <p:spPr>
          <a:xfrm>
            <a:off x="5491060" y="6356350"/>
            <a:ext cx="1320758" cy="365125"/>
          </a:xfrm>
          <a:prstGeom prst="rect">
            <a:avLst/>
          </a:prstGeom>
        </p:spPr>
        <p:txBody>
          <a:bodyPr anchor="b"/>
          <a:lstStyle>
            <a:lvl1pPr>
              <a:defRPr sz="1100">
                <a:solidFill>
                  <a:schemeClr val="accent6">
                    <a:lumMod val="50000"/>
                  </a:schemeClr>
                </a:solidFill>
              </a:defRPr>
            </a:lvl1pPr>
          </a:lstStyle>
          <a:p>
            <a:fld id="{0FB56013-B943-42BA-886F-6F9D4EB85E9D}" type="slidenum">
              <a:rPr lang="en-US" smtClean="0"/>
              <a:pPr/>
              <a:t>‹#›</a:t>
            </a:fld>
            <a:endParaRPr lang="en-US" dirty="0"/>
          </a:p>
        </p:txBody>
      </p:sp>
      <p:pic>
        <p:nvPicPr>
          <p:cNvPr id="10" name="Picture 9" descr="CalLogoCLR.tif"/>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7467600" y="6416106"/>
            <a:ext cx="1332992" cy="305369"/>
          </a:xfrm>
          <a:prstGeom prst="rect">
            <a:avLst/>
          </a:prstGeom>
        </p:spPr>
      </p:pic>
      <p:sp>
        <p:nvSpPr>
          <p:cNvPr id="12" name="Title 1"/>
          <p:cNvSpPr>
            <a:spLocks noGrp="1"/>
          </p:cNvSpPr>
          <p:nvPr>
            <p:ph type="ctrTitle"/>
          </p:nvPr>
        </p:nvSpPr>
        <p:spPr>
          <a:xfrm>
            <a:off x="466445" y="1843443"/>
            <a:ext cx="7772400" cy="1371600"/>
          </a:xfrm>
        </p:spPr>
        <p:txBody>
          <a:bodyPr anchor="b"/>
          <a:lstStyle>
            <a:lvl1pPr>
              <a:defRPr b="1">
                <a:solidFill>
                  <a:schemeClr val="accent6">
                    <a:lumMod val="50000"/>
                  </a:schemeClr>
                </a:solidFill>
              </a:defRPr>
            </a:lvl1pPr>
          </a:lstStyle>
          <a:p>
            <a:r>
              <a:rPr lang="en-US" smtClean="0"/>
              <a:t>Click to edit Master title style</a:t>
            </a:r>
            <a:endParaRPr lang="en-US" dirty="0"/>
          </a:p>
        </p:txBody>
      </p:sp>
      <p:sp>
        <p:nvSpPr>
          <p:cNvPr id="13" name="Subtitle 2"/>
          <p:cNvSpPr>
            <a:spLocks noGrp="1"/>
          </p:cNvSpPr>
          <p:nvPr>
            <p:ph type="subTitle" idx="1"/>
          </p:nvPr>
        </p:nvSpPr>
        <p:spPr>
          <a:xfrm>
            <a:off x="466445" y="3216589"/>
            <a:ext cx="6400800" cy="2382975"/>
          </a:xfrm>
        </p:spPr>
        <p:txBody>
          <a:bodyPr/>
          <a:lstStyle>
            <a:lvl1pPr marL="0" indent="0" algn="l">
              <a:buNone/>
              <a:defRPr>
                <a:solidFill>
                  <a:schemeClr val="accent6">
                    <a:lumMod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Tree>
    <p:extLst>
      <p:ext uri="{BB962C8B-B14F-4D97-AF65-F5344CB8AC3E}">
        <p14:creationId xmlns:p14="http://schemas.microsoft.com/office/powerpoint/2010/main" val="1850494945"/>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userDrawn="1">
  <p:cSld name="10_Title Only">
    <p:bg>
      <p:bgPr>
        <a:blipFill dpi="0" rotWithShape="1">
          <a:blip r:embed="rId2"/>
          <a:srcRect/>
          <a:stretch>
            <a:fillRect/>
          </a:stretch>
        </a:blipFill>
        <a:effectLst/>
      </p:bgPr>
    </p:bg>
    <p:spTree>
      <p:nvGrpSpPr>
        <p:cNvPr id="1" name=""/>
        <p:cNvGrpSpPr/>
        <p:nvPr/>
      </p:nvGrpSpPr>
      <p:grpSpPr>
        <a:xfrm>
          <a:off x="0" y="0"/>
          <a:ext cx="0" cy="0"/>
          <a:chOff x="0" y="0"/>
          <a:chExt cx="0" cy="0"/>
        </a:xfrm>
      </p:grpSpPr>
      <p:sp>
        <p:nvSpPr>
          <p:cNvPr id="6" name="Date Placeholder 3"/>
          <p:cNvSpPr>
            <a:spLocks noGrp="1"/>
          </p:cNvSpPr>
          <p:nvPr>
            <p:ph type="dt" sz="half" idx="10"/>
          </p:nvPr>
        </p:nvSpPr>
        <p:spPr>
          <a:xfrm>
            <a:off x="457200" y="6356350"/>
            <a:ext cx="2133600" cy="365125"/>
          </a:xfrm>
        </p:spPr>
        <p:txBody>
          <a:bodyPr anchor="b"/>
          <a:lstStyle>
            <a:lvl1pPr algn="l">
              <a:defRPr sz="1100">
                <a:solidFill>
                  <a:schemeClr val="accent6">
                    <a:lumMod val="50000"/>
                  </a:schemeClr>
                </a:solidFill>
              </a:defRPr>
            </a:lvl1pPr>
          </a:lstStyle>
          <a:p>
            <a:fld id="{78AEB524-5062-44A5-9354-06DA08C66418}" type="datetime1">
              <a:rPr lang="en-US" smtClean="0"/>
              <a:t>11/20/2015</a:t>
            </a:fld>
            <a:endParaRPr lang="en-US" dirty="0"/>
          </a:p>
        </p:txBody>
      </p:sp>
      <p:sp>
        <p:nvSpPr>
          <p:cNvPr id="7" name="Footer Placeholder 4"/>
          <p:cNvSpPr>
            <a:spLocks noGrp="1"/>
          </p:cNvSpPr>
          <p:nvPr>
            <p:ph type="ftr" sz="quarter" idx="11"/>
          </p:nvPr>
        </p:nvSpPr>
        <p:spPr>
          <a:xfrm>
            <a:off x="2593130" y="6356350"/>
            <a:ext cx="2895600" cy="365125"/>
          </a:xfrm>
          <a:prstGeom prst="rect">
            <a:avLst/>
          </a:prstGeom>
        </p:spPr>
        <p:txBody>
          <a:bodyPr anchor="b"/>
          <a:lstStyle>
            <a:lvl1pPr>
              <a:defRPr sz="1100">
                <a:solidFill>
                  <a:schemeClr val="accent6">
                    <a:lumMod val="50000"/>
                  </a:schemeClr>
                </a:solidFill>
              </a:defRPr>
            </a:lvl1pPr>
          </a:lstStyle>
          <a:p>
            <a:endParaRPr lang="en-US" dirty="0"/>
          </a:p>
        </p:txBody>
      </p:sp>
      <p:sp>
        <p:nvSpPr>
          <p:cNvPr id="8" name="Slide Number Placeholder 5"/>
          <p:cNvSpPr>
            <a:spLocks noGrp="1"/>
          </p:cNvSpPr>
          <p:nvPr>
            <p:ph type="sldNum" sz="quarter" idx="12"/>
          </p:nvPr>
        </p:nvSpPr>
        <p:spPr>
          <a:xfrm>
            <a:off x="5491060" y="6356350"/>
            <a:ext cx="1320758" cy="365125"/>
          </a:xfrm>
          <a:prstGeom prst="rect">
            <a:avLst/>
          </a:prstGeom>
        </p:spPr>
        <p:txBody>
          <a:bodyPr anchor="b"/>
          <a:lstStyle>
            <a:lvl1pPr>
              <a:defRPr sz="1100">
                <a:solidFill>
                  <a:schemeClr val="accent6">
                    <a:lumMod val="50000"/>
                  </a:schemeClr>
                </a:solidFill>
              </a:defRPr>
            </a:lvl1pPr>
          </a:lstStyle>
          <a:p>
            <a:fld id="{0FB56013-B943-42BA-886F-6F9D4EB85E9D}" type="slidenum">
              <a:rPr lang="en-US" smtClean="0"/>
              <a:pPr/>
              <a:t>‹#›</a:t>
            </a:fld>
            <a:endParaRPr lang="en-US" dirty="0"/>
          </a:p>
        </p:txBody>
      </p:sp>
      <p:pic>
        <p:nvPicPr>
          <p:cNvPr id="10" name="Picture 9" descr="CalLogoCLR.tif"/>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7467600" y="6416106"/>
            <a:ext cx="1332992" cy="305369"/>
          </a:xfrm>
          <a:prstGeom prst="rect">
            <a:avLst/>
          </a:prstGeom>
        </p:spPr>
      </p:pic>
      <p:sp>
        <p:nvSpPr>
          <p:cNvPr id="12" name="Title 1"/>
          <p:cNvSpPr>
            <a:spLocks noGrp="1"/>
          </p:cNvSpPr>
          <p:nvPr>
            <p:ph type="ctrTitle"/>
          </p:nvPr>
        </p:nvSpPr>
        <p:spPr>
          <a:xfrm>
            <a:off x="466445" y="1843443"/>
            <a:ext cx="7772400" cy="1371600"/>
          </a:xfrm>
        </p:spPr>
        <p:txBody>
          <a:bodyPr anchor="b"/>
          <a:lstStyle>
            <a:lvl1pPr>
              <a:defRPr b="1">
                <a:solidFill>
                  <a:schemeClr val="accent6">
                    <a:lumMod val="50000"/>
                  </a:schemeClr>
                </a:solidFill>
              </a:defRPr>
            </a:lvl1pPr>
          </a:lstStyle>
          <a:p>
            <a:r>
              <a:rPr lang="en-US" smtClean="0"/>
              <a:t>Click to edit Master title style</a:t>
            </a:r>
            <a:endParaRPr lang="en-US" dirty="0"/>
          </a:p>
        </p:txBody>
      </p:sp>
      <p:sp>
        <p:nvSpPr>
          <p:cNvPr id="13" name="Subtitle 2"/>
          <p:cNvSpPr>
            <a:spLocks noGrp="1"/>
          </p:cNvSpPr>
          <p:nvPr>
            <p:ph type="subTitle" idx="1"/>
          </p:nvPr>
        </p:nvSpPr>
        <p:spPr>
          <a:xfrm>
            <a:off x="466445" y="3216589"/>
            <a:ext cx="6400800" cy="2382975"/>
          </a:xfrm>
        </p:spPr>
        <p:txBody>
          <a:bodyPr/>
          <a:lstStyle>
            <a:lvl1pPr marL="0" indent="0" algn="l">
              <a:buNone/>
              <a:defRPr>
                <a:solidFill>
                  <a:schemeClr val="accent6">
                    <a:lumMod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Tree>
    <p:extLst>
      <p:ext uri="{BB962C8B-B14F-4D97-AF65-F5344CB8AC3E}">
        <p14:creationId xmlns:p14="http://schemas.microsoft.com/office/powerpoint/2010/main" val="2003461181"/>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userDrawn="1">
  <p:cSld name="11_Title Only">
    <p:bg>
      <p:bgPr>
        <a:blipFill dpi="0" rotWithShape="1">
          <a:blip r:embed="rId2"/>
          <a:srcRect/>
          <a:stretch>
            <a:fillRect/>
          </a:stretch>
        </a:blipFill>
        <a:effectLst/>
      </p:bgPr>
    </p:bg>
    <p:spTree>
      <p:nvGrpSpPr>
        <p:cNvPr id="1" name=""/>
        <p:cNvGrpSpPr/>
        <p:nvPr/>
      </p:nvGrpSpPr>
      <p:grpSpPr>
        <a:xfrm>
          <a:off x="0" y="0"/>
          <a:ext cx="0" cy="0"/>
          <a:chOff x="0" y="0"/>
          <a:chExt cx="0" cy="0"/>
        </a:xfrm>
      </p:grpSpPr>
      <p:sp>
        <p:nvSpPr>
          <p:cNvPr id="6" name="Date Placeholder 3"/>
          <p:cNvSpPr>
            <a:spLocks noGrp="1"/>
          </p:cNvSpPr>
          <p:nvPr>
            <p:ph type="dt" sz="half" idx="10"/>
          </p:nvPr>
        </p:nvSpPr>
        <p:spPr>
          <a:xfrm>
            <a:off x="457200" y="6356350"/>
            <a:ext cx="2133600" cy="365125"/>
          </a:xfrm>
        </p:spPr>
        <p:txBody>
          <a:bodyPr anchor="b"/>
          <a:lstStyle>
            <a:lvl1pPr algn="l">
              <a:defRPr sz="1100">
                <a:solidFill>
                  <a:schemeClr val="accent6">
                    <a:lumMod val="50000"/>
                  </a:schemeClr>
                </a:solidFill>
              </a:defRPr>
            </a:lvl1pPr>
          </a:lstStyle>
          <a:p>
            <a:fld id="{78AEB524-5062-44A5-9354-06DA08C66418}" type="datetime1">
              <a:rPr lang="en-US" smtClean="0"/>
              <a:t>11/20/2015</a:t>
            </a:fld>
            <a:endParaRPr lang="en-US" dirty="0"/>
          </a:p>
        </p:txBody>
      </p:sp>
      <p:sp>
        <p:nvSpPr>
          <p:cNvPr id="7" name="Footer Placeholder 4"/>
          <p:cNvSpPr>
            <a:spLocks noGrp="1"/>
          </p:cNvSpPr>
          <p:nvPr>
            <p:ph type="ftr" sz="quarter" idx="11"/>
          </p:nvPr>
        </p:nvSpPr>
        <p:spPr>
          <a:xfrm>
            <a:off x="2593130" y="6356350"/>
            <a:ext cx="2895600" cy="365125"/>
          </a:xfrm>
          <a:prstGeom prst="rect">
            <a:avLst/>
          </a:prstGeom>
        </p:spPr>
        <p:txBody>
          <a:bodyPr anchor="b"/>
          <a:lstStyle>
            <a:lvl1pPr>
              <a:defRPr sz="1100">
                <a:solidFill>
                  <a:schemeClr val="accent6">
                    <a:lumMod val="50000"/>
                  </a:schemeClr>
                </a:solidFill>
              </a:defRPr>
            </a:lvl1pPr>
          </a:lstStyle>
          <a:p>
            <a:endParaRPr lang="en-US" dirty="0"/>
          </a:p>
        </p:txBody>
      </p:sp>
      <p:sp>
        <p:nvSpPr>
          <p:cNvPr id="8" name="Slide Number Placeholder 5"/>
          <p:cNvSpPr>
            <a:spLocks noGrp="1"/>
          </p:cNvSpPr>
          <p:nvPr>
            <p:ph type="sldNum" sz="quarter" idx="12"/>
          </p:nvPr>
        </p:nvSpPr>
        <p:spPr>
          <a:xfrm>
            <a:off x="5491060" y="6356350"/>
            <a:ext cx="1320758" cy="365125"/>
          </a:xfrm>
          <a:prstGeom prst="rect">
            <a:avLst/>
          </a:prstGeom>
        </p:spPr>
        <p:txBody>
          <a:bodyPr anchor="b"/>
          <a:lstStyle>
            <a:lvl1pPr>
              <a:defRPr sz="1100">
                <a:solidFill>
                  <a:schemeClr val="accent6">
                    <a:lumMod val="50000"/>
                  </a:schemeClr>
                </a:solidFill>
              </a:defRPr>
            </a:lvl1pPr>
          </a:lstStyle>
          <a:p>
            <a:fld id="{0FB56013-B943-42BA-886F-6F9D4EB85E9D}" type="slidenum">
              <a:rPr lang="en-US" smtClean="0"/>
              <a:pPr/>
              <a:t>‹#›</a:t>
            </a:fld>
            <a:endParaRPr lang="en-US" dirty="0"/>
          </a:p>
        </p:txBody>
      </p:sp>
      <p:pic>
        <p:nvPicPr>
          <p:cNvPr id="10" name="Picture 9" descr="CalLogoCLR.tif"/>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7467600" y="6416106"/>
            <a:ext cx="1332992" cy="305369"/>
          </a:xfrm>
          <a:prstGeom prst="rect">
            <a:avLst/>
          </a:prstGeom>
        </p:spPr>
      </p:pic>
      <p:sp>
        <p:nvSpPr>
          <p:cNvPr id="12" name="Title 1"/>
          <p:cNvSpPr>
            <a:spLocks noGrp="1"/>
          </p:cNvSpPr>
          <p:nvPr>
            <p:ph type="ctrTitle"/>
          </p:nvPr>
        </p:nvSpPr>
        <p:spPr>
          <a:xfrm>
            <a:off x="466445" y="1843443"/>
            <a:ext cx="7772400" cy="1371600"/>
          </a:xfrm>
        </p:spPr>
        <p:txBody>
          <a:bodyPr anchor="b"/>
          <a:lstStyle>
            <a:lvl1pPr>
              <a:defRPr b="1">
                <a:solidFill>
                  <a:schemeClr val="accent6">
                    <a:lumMod val="50000"/>
                  </a:schemeClr>
                </a:solidFill>
              </a:defRPr>
            </a:lvl1pPr>
          </a:lstStyle>
          <a:p>
            <a:r>
              <a:rPr lang="en-US" smtClean="0"/>
              <a:t>Click to edit Master title style</a:t>
            </a:r>
            <a:endParaRPr lang="en-US" dirty="0"/>
          </a:p>
        </p:txBody>
      </p:sp>
      <p:sp>
        <p:nvSpPr>
          <p:cNvPr id="13" name="Subtitle 2"/>
          <p:cNvSpPr>
            <a:spLocks noGrp="1"/>
          </p:cNvSpPr>
          <p:nvPr>
            <p:ph type="subTitle" idx="1"/>
          </p:nvPr>
        </p:nvSpPr>
        <p:spPr>
          <a:xfrm>
            <a:off x="466445" y="3216589"/>
            <a:ext cx="6400800" cy="2382975"/>
          </a:xfrm>
        </p:spPr>
        <p:txBody>
          <a:bodyPr/>
          <a:lstStyle>
            <a:lvl1pPr marL="0" indent="0" algn="l">
              <a:buNone/>
              <a:defRPr>
                <a:solidFill>
                  <a:schemeClr val="accent6">
                    <a:lumMod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Tree>
    <p:extLst>
      <p:ext uri="{BB962C8B-B14F-4D97-AF65-F5344CB8AC3E}">
        <p14:creationId xmlns:p14="http://schemas.microsoft.com/office/powerpoint/2010/main" val="449580244"/>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userDrawn="1">
  <p:cSld name="12_Title Only">
    <p:bg>
      <p:bgPr>
        <a:blipFill dpi="0" rotWithShape="1">
          <a:blip r:embed="rId2"/>
          <a:srcRect/>
          <a:stretch>
            <a:fillRect/>
          </a:stretch>
        </a:blipFill>
        <a:effectLst/>
      </p:bgPr>
    </p:bg>
    <p:spTree>
      <p:nvGrpSpPr>
        <p:cNvPr id="1" name=""/>
        <p:cNvGrpSpPr/>
        <p:nvPr/>
      </p:nvGrpSpPr>
      <p:grpSpPr>
        <a:xfrm>
          <a:off x="0" y="0"/>
          <a:ext cx="0" cy="0"/>
          <a:chOff x="0" y="0"/>
          <a:chExt cx="0" cy="0"/>
        </a:xfrm>
      </p:grpSpPr>
      <p:sp>
        <p:nvSpPr>
          <p:cNvPr id="6" name="Date Placeholder 3"/>
          <p:cNvSpPr>
            <a:spLocks noGrp="1"/>
          </p:cNvSpPr>
          <p:nvPr>
            <p:ph type="dt" sz="half" idx="10"/>
          </p:nvPr>
        </p:nvSpPr>
        <p:spPr>
          <a:xfrm>
            <a:off x="457200" y="6356350"/>
            <a:ext cx="2133600" cy="365125"/>
          </a:xfrm>
        </p:spPr>
        <p:txBody>
          <a:bodyPr anchor="b"/>
          <a:lstStyle>
            <a:lvl1pPr algn="l">
              <a:defRPr sz="1100">
                <a:solidFill>
                  <a:schemeClr val="accent6">
                    <a:lumMod val="50000"/>
                  </a:schemeClr>
                </a:solidFill>
              </a:defRPr>
            </a:lvl1pPr>
          </a:lstStyle>
          <a:p>
            <a:fld id="{78AEB524-5062-44A5-9354-06DA08C66418}" type="datetime1">
              <a:rPr lang="en-US" smtClean="0"/>
              <a:t>11/20/2015</a:t>
            </a:fld>
            <a:endParaRPr lang="en-US" dirty="0"/>
          </a:p>
        </p:txBody>
      </p:sp>
      <p:sp>
        <p:nvSpPr>
          <p:cNvPr id="7" name="Footer Placeholder 4"/>
          <p:cNvSpPr>
            <a:spLocks noGrp="1"/>
          </p:cNvSpPr>
          <p:nvPr>
            <p:ph type="ftr" sz="quarter" idx="11"/>
          </p:nvPr>
        </p:nvSpPr>
        <p:spPr>
          <a:xfrm>
            <a:off x="2593130" y="6356350"/>
            <a:ext cx="2895600" cy="365125"/>
          </a:xfrm>
          <a:prstGeom prst="rect">
            <a:avLst/>
          </a:prstGeom>
        </p:spPr>
        <p:txBody>
          <a:bodyPr anchor="b"/>
          <a:lstStyle>
            <a:lvl1pPr>
              <a:defRPr sz="1100">
                <a:solidFill>
                  <a:schemeClr val="accent6">
                    <a:lumMod val="50000"/>
                  </a:schemeClr>
                </a:solidFill>
              </a:defRPr>
            </a:lvl1pPr>
          </a:lstStyle>
          <a:p>
            <a:endParaRPr lang="en-US" dirty="0"/>
          </a:p>
        </p:txBody>
      </p:sp>
      <p:sp>
        <p:nvSpPr>
          <p:cNvPr id="8" name="Slide Number Placeholder 5"/>
          <p:cNvSpPr>
            <a:spLocks noGrp="1"/>
          </p:cNvSpPr>
          <p:nvPr>
            <p:ph type="sldNum" sz="quarter" idx="12"/>
          </p:nvPr>
        </p:nvSpPr>
        <p:spPr>
          <a:xfrm>
            <a:off x="5491060" y="6356350"/>
            <a:ext cx="1320758" cy="365125"/>
          </a:xfrm>
          <a:prstGeom prst="rect">
            <a:avLst/>
          </a:prstGeom>
        </p:spPr>
        <p:txBody>
          <a:bodyPr anchor="b"/>
          <a:lstStyle>
            <a:lvl1pPr>
              <a:defRPr sz="1100">
                <a:solidFill>
                  <a:schemeClr val="accent6">
                    <a:lumMod val="50000"/>
                  </a:schemeClr>
                </a:solidFill>
              </a:defRPr>
            </a:lvl1pPr>
          </a:lstStyle>
          <a:p>
            <a:fld id="{0FB56013-B943-42BA-886F-6F9D4EB85E9D}" type="slidenum">
              <a:rPr lang="en-US" smtClean="0"/>
              <a:pPr/>
              <a:t>‹#›</a:t>
            </a:fld>
            <a:endParaRPr lang="en-US" dirty="0"/>
          </a:p>
        </p:txBody>
      </p:sp>
      <p:pic>
        <p:nvPicPr>
          <p:cNvPr id="10" name="Picture 9" descr="CalLogoCLR.tif"/>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7467600" y="6416106"/>
            <a:ext cx="1332992" cy="305369"/>
          </a:xfrm>
          <a:prstGeom prst="rect">
            <a:avLst/>
          </a:prstGeom>
        </p:spPr>
      </p:pic>
      <p:sp>
        <p:nvSpPr>
          <p:cNvPr id="12" name="Title 1"/>
          <p:cNvSpPr>
            <a:spLocks noGrp="1"/>
          </p:cNvSpPr>
          <p:nvPr>
            <p:ph type="ctrTitle"/>
          </p:nvPr>
        </p:nvSpPr>
        <p:spPr>
          <a:xfrm>
            <a:off x="466445" y="1843443"/>
            <a:ext cx="7772400" cy="1371600"/>
          </a:xfrm>
        </p:spPr>
        <p:txBody>
          <a:bodyPr anchor="b"/>
          <a:lstStyle>
            <a:lvl1pPr>
              <a:defRPr b="1">
                <a:solidFill>
                  <a:schemeClr val="accent6">
                    <a:lumMod val="50000"/>
                  </a:schemeClr>
                </a:solidFill>
              </a:defRPr>
            </a:lvl1pPr>
          </a:lstStyle>
          <a:p>
            <a:r>
              <a:rPr lang="en-US" smtClean="0"/>
              <a:t>Click to edit Master title style</a:t>
            </a:r>
            <a:endParaRPr lang="en-US" dirty="0"/>
          </a:p>
        </p:txBody>
      </p:sp>
      <p:sp>
        <p:nvSpPr>
          <p:cNvPr id="13" name="Subtitle 2"/>
          <p:cNvSpPr>
            <a:spLocks noGrp="1"/>
          </p:cNvSpPr>
          <p:nvPr>
            <p:ph type="subTitle" idx="1"/>
          </p:nvPr>
        </p:nvSpPr>
        <p:spPr>
          <a:xfrm>
            <a:off x="466445" y="3216589"/>
            <a:ext cx="6400800" cy="2382975"/>
          </a:xfrm>
        </p:spPr>
        <p:txBody>
          <a:bodyPr/>
          <a:lstStyle>
            <a:lvl1pPr marL="0" indent="0" algn="l">
              <a:buNone/>
              <a:defRPr>
                <a:solidFill>
                  <a:schemeClr val="accent6">
                    <a:lumMod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Tree>
    <p:extLst>
      <p:ext uri="{BB962C8B-B14F-4D97-AF65-F5344CB8AC3E}">
        <p14:creationId xmlns:p14="http://schemas.microsoft.com/office/powerpoint/2010/main" val="340157973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17" name="Group 16"/>
          <p:cNvGrpSpPr/>
          <p:nvPr/>
        </p:nvGrpSpPr>
        <p:grpSpPr>
          <a:xfrm>
            <a:off x="-8467" y="-8468"/>
            <a:ext cx="9169805" cy="6874935"/>
            <a:chOff x="-8467" y="-8468"/>
            <a:chExt cx="9169805" cy="6874935"/>
          </a:xfrm>
        </p:grpSpPr>
        <p:sp>
          <p:nvSpPr>
            <p:cNvPr id="7" name="Freeform 6"/>
            <p:cNvSpPr/>
            <p:nvPr/>
          </p:nvSpPr>
          <p:spPr>
            <a:xfrm>
              <a:off x="-8467" y="4013200"/>
              <a:ext cx="457200" cy="2853267"/>
            </a:xfrm>
            <a:custGeom>
              <a:avLst/>
              <a:gdLst/>
              <a:ahLst/>
              <a:cxnLst/>
              <a:rect l="l" t="t" r="r" b="b"/>
              <a:pathLst>
                <a:path w="457200" h="2853267">
                  <a:moveTo>
                    <a:pt x="0" y="0"/>
                  </a:moveTo>
                  <a:lnTo>
                    <a:pt x="457200" y="2853267"/>
                  </a:lnTo>
                  <a:lnTo>
                    <a:pt x="0" y="2844800"/>
                  </a:lnTo>
                  <a:cubicBezTo>
                    <a:pt x="2822" y="1905000"/>
                    <a:pt x="5645" y="965200"/>
                    <a:pt x="0" y="0"/>
                  </a:cubicBezTo>
                  <a:close/>
                </a:path>
              </a:pathLst>
            </a:cu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cxnSp>
          <p:nvCxnSpPr>
            <p:cNvPr id="8" name="Straight Connector 7"/>
            <p:cNvCxnSpPr/>
            <p:nvPr/>
          </p:nvCxnSpPr>
          <p:spPr>
            <a:xfrm flipV="1">
              <a:off x="5130830" y="4175605"/>
              <a:ext cx="4022475" cy="2682396"/>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cxnSp>
          <p:nvCxnSpPr>
            <p:cNvPr id="9" name="Straight Connector 8"/>
            <p:cNvCxnSpPr/>
            <p:nvPr/>
          </p:nvCxnSpPr>
          <p:spPr>
            <a:xfrm>
              <a:off x="7042707"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sp>
          <p:nvSpPr>
            <p:cNvPr id="10" name="Freeform 9"/>
            <p:cNvSpPr/>
            <p:nvPr/>
          </p:nvSpPr>
          <p:spPr>
            <a:xfrm>
              <a:off x="6891896" y="1"/>
              <a:ext cx="2269442" cy="6866466"/>
            </a:xfrm>
            <a:custGeom>
              <a:avLst/>
              <a:gdLst/>
              <a:ahLst/>
              <a:cxnLst/>
              <a:rect l="l" t="t" r="r" b="b"/>
              <a:pathLst>
                <a:path w="2269442" h="6866466">
                  <a:moveTo>
                    <a:pt x="2023534" y="0"/>
                  </a:moveTo>
                  <a:lnTo>
                    <a:pt x="0" y="6858000"/>
                  </a:lnTo>
                  <a:lnTo>
                    <a:pt x="2269067" y="6866466"/>
                  </a:lnTo>
                  <a:cubicBezTo>
                    <a:pt x="2271889" y="4580466"/>
                    <a:pt x="2257778" y="2294466"/>
                    <a:pt x="2260600" y="8466"/>
                  </a:cubicBezTo>
                  <a:lnTo>
                    <a:pt x="2023534"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1" name="Freeform 10"/>
            <p:cNvSpPr/>
            <p:nvPr/>
          </p:nvSpPr>
          <p:spPr>
            <a:xfrm>
              <a:off x="7205158" y="-8467"/>
              <a:ext cx="1948147" cy="6866467"/>
            </a:xfrm>
            <a:custGeom>
              <a:avLst/>
              <a:gdLst/>
              <a:ahLst/>
              <a:cxnLst/>
              <a:rect l="l" t="t" r="r" b="b"/>
              <a:pathLst>
                <a:path w="1948147" h="6866467">
                  <a:moveTo>
                    <a:pt x="0" y="0"/>
                  </a:moveTo>
                  <a:lnTo>
                    <a:pt x="1202267" y="6866467"/>
                  </a:lnTo>
                  <a:lnTo>
                    <a:pt x="1947333" y="6866467"/>
                  </a:lnTo>
                  <a:cubicBezTo>
                    <a:pt x="1944511" y="4577645"/>
                    <a:pt x="1950155" y="2288822"/>
                    <a:pt x="1947333" y="0"/>
                  </a:cubicBez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2" name="Freeform 11"/>
            <p:cNvSpPr/>
            <p:nvPr/>
          </p:nvSpPr>
          <p:spPr>
            <a:xfrm>
              <a:off x="6637896" y="3920066"/>
              <a:ext cx="2513565" cy="2937933"/>
            </a:xfrm>
            <a:custGeom>
              <a:avLst/>
              <a:gdLst/>
              <a:ahLst/>
              <a:cxnLst/>
              <a:rect l="l" t="t" r="r" b="b"/>
              <a:pathLst>
                <a:path w="3259667" h="3810000">
                  <a:moveTo>
                    <a:pt x="0" y="3810000"/>
                  </a:moveTo>
                  <a:lnTo>
                    <a:pt x="3251200" y="0"/>
                  </a:lnTo>
                  <a:cubicBezTo>
                    <a:pt x="3254022" y="1270000"/>
                    <a:pt x="3256845" y="2540000"/>
                    <a:pt x="3259667" y="3810000"/>
                  </a:cubicBezTo>
                  <a:lnTo>
                    <a:pt x="0" y="3810000"/>
                  </a:lnTo>
                  <a:close/>
                </a:path>
              </a:pathLst>
            </a:cu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13" name="Freeform 12"/>
            <p:cNvSpPr/>
            <p:nvPr/>
          </p:nvSpPr>
          <p:spPr>
            <a:xfrm>
              <a:off x="7010429" y="-8467"/>
              <a:ext cx="2142876" cy="6866467"/>
            </a:xfrm>
            <a:custGeom>
              <a:avLst/>
              <a:gdLst/>
              <a:ahLst/>
              <a:cxnLst/>
              <a:rect l="l" t="t" r="r" b="b"/>
              <a:pathLst>
                <a:path w="2853267" h="6866467">
                  <a:moveTo>
                    <a:pt x="0" y="0"/>
                  </a:moveTo>
                  <a:lnTo>
                    <a:pt x="2472267" y="6866467"/>
                  </a:lnTo>
                  <a:lnTo>
                    <a:pt x="2853267" y="6858000"/>
                  </a:lnTo>
                  <a:lnTo>
                    <a:pt x="2853267" y="0"/>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4" name="Freeform 13"/>
            <p:cNvSpPr/>
            <p:nvPr/>
          </p:nvSpPr>
          <p:spPr>
            <a:xfrm>
              <a:off x="8295776" y="-8467"/>
              <a:ext cx="857530" cy="6866467"/>
            </a:xfrm>
            <a:custGeom>
              <a:avLst/>
              <a:gdLst/>
              <a:ahLst/>
              <a:cxnLst/>
              <a:rect l="l" t="t" r="r" b="b"/>
              <a:pathLst>
                <a:path w="1286933" h="6866467">
                  <a:moveTo>
                    <a:pt x="1016000" y="0"/>
                  </a:moveTo>
                  <a:lnTo>
                    <a:pt x="0" y="6866467"/>
                  </a:lnTo>
                  <a:lnTo>
                    <a:pt x="1286933" y="6866467"/>
                  </a:lnTo>
                  <a:cubicBezTo>
                    <a:pt x="1284111" y="4577645"/>
                    <a:pt x="1281288" y="2288822"/>
                    <a:pt x="1278466" y="0"/>
                  </a:cubicBezTo>
                  <a:lnTo>
                    <a:pt x="1016000"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5" name="Freeform 14"/>
            <p:cNvSpPr/>
            <p:nvPr/>
          </p:nvSpPr>
          <p:spPr>
            <a:xfrm>
              <a:off x="8077231" y="-8468"/>
              <a:ext cx="1066770" cy="6866467"/>
            </a:xfrm>
            <a:custGeom>
              <a:avLst/>
              <a:gdLst/>
              <a:ahLst/>
              <a:cxnLst/>
              <a:rect l="l" t="t" r="r" b="b"/>
              <a:pathLst>
                <a:path w="1270244" h="6866467">
                  <a:moveTo>
                    <a:pt x="0" y="0"/>
                  </a:moveTo>
                  <a:lnTo>
                    <a:pt x="1117600" y="6866467"/>
                  </a:lnTo>
                  <a:lnTo>
                    <a:pt x="1270000" y="6866467"/>
                  </a:lnTo>
                  <a:cubicBezTo>
                    <a:pt x="1272822" y="4574822"/>
                    <a:pt x="1250245" y="2291645"/>
                    <a:pt x="1253067" y="0"/>
                  </a:cubicBez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16" name="Freeform 15"/>
            <p:cNvSpPr/>
            <p:nvPr/>
          </p:nvSpPr>
          <p:spPr>
            <a:xfrm>
              <a:off x="8060297" y="4893733"/>
              <a:ext cx="1094086" cy="1964267"/>
            </a:xfrm>
            <a:custGeom>
              <a:avLst/>
              <a:gdLst/>
              <a:ahLst/>
              <a:cxnLst/>
              <a:rect l="l" t="t" r="r" b="b"/>
              <a:pathLst>
                <a:path w="1820333" h="3268133">
                  <a:moveTo>
                    <a:pt x="0" y="3268133"/>
                  </a:moveTo>
                  <a:lnTo>
                    <a:pt x="1811866" y="0"/>
                  </a:lnTo>
                  <a:cubicBezTo>
                    <a:pt x="1814688" y="1086555"/>
                    <a:pt x="1817511" y="2173111"/>
                    <a:pt x="1820333" y="3259666"/>
                  </a:cubicBezTo>
                  <a:lnTo>
                    <a:pt x="0" y="3268133"/>
                  </a:lnTo>
                  <a:close/>
                </a:path>
              </a:pathLst>
            </a:cu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09599" y="609600"/>
            <a:ext cx="6347713" cy="1320800"/>
          </a:xfrm>
          <a:prstGeom prst="rect">
            <a:avLst/>
          </a:prstGeom>
        </p:spPr>
        <p:txBody>
          <a:bodyPr vert="horz" lIns="91440" tIns="45720" rIns="91440" bIns="45720" rtlCol="0" anchor="t">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609599" y="2160590"/>
            <a:ext cx="6347714" cy="388077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5405258" y="6041363"/>
            <a:ext cx="684132"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349584C0-9208-4F53-A5F0-8ECAB56546DC}" type="datetime1">
              <a:rPr lang="en-US" smtClean="0"/>
              <a:t>11/20/2015</a:t>
            </a:fld>
            <a:endParaRPr lang="en-US" dirty="0"/>
          </a:p>
        </p:txBody>
      </p:sp>
      <p:sp>
        <p:nvSpPr>
          <p:cNvPr id="5" name="Footer Placeholder 4"/>
          <p:cNvSpPr>
            <a:spLocks noGrp="1"/>
          </p:cNvSpPr>
          <p:nvPr>
            <p:ph type="ftr" sz="quarter" idx="3"/>
          </p:nvPr>
        </p:nvSpPr>
        <p:spPr>
          <a:xfrm>
            <a:off x="609599" y="6041363"/>
            <a:ext cx="4622973"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444676" y="6041363"/>
            <a:ext cx="512638" cy="365125"/>
          </a:xfrm>
          <a:prstGeom prst="rect">
            <a:avLst/>
          </a:prstGeom>
        </p:spPr>
        <p:txBody>
          <a:bodyPr vert="horz" lIns="91440" tIns="45720" rIns="91440" bIns="45720" rtlCol="0" anchor="ctr"/>
          <a:lstStyle>
            <a:lvl1pPr algn="r">
              <a:defRPr sz="900">
                <a:solidFill>
                  <a:schemeClr val="accent1"/>
                </a:solidFill>
              </a:defRPr>
            </a:lvl1pPr>
          </a:lstStyle>
          <a:p>
            <a:fld id="{DBC1D223-3929-4082-897B-9FFDFF5F3447}" type="slidenum">
              <a:rPr lang="en-US" smtClean="0"/>
              <a:t>‹#›</a:t>
            </a:fld>
            <a:endParaRPr lang="en-US"/>
          </a:p>
        </p:txBody>
      </p:sp>
    </p:spTree>
    <p:extLst>
      <p:ext uri="{BB962C8B-B14F-4D97-AF65-F5344CB8AC3E}">
        <p14:creationId xmlns:p14="http://schemas.microsoft.com/office/powerpoint/2010/main" val="2065377862"/>
      </p:ext>
    </p:extLst>
  </p:cSld>
  <p:clrMap bg1="lt1" tx1="dk1" bg2="lt2" tx2="dk2" accent1="accent1" accent2="accent2" accent3="accent3" accent4="accent4" accent5="accent5" accent6="accent6" hlink="hlink" folHlink="folHlink"/>
  <p:sldLayoutIdLst>
    <p:sldLayoutId id="2147483759" r:id="rId1"/>
    <p:sldLayoutId id="2147483760" r:id="rId2"/>
    <p:sldLayoutId id="2147483761" r:id="rId3"/>
    <p:sldLayoutId id="2147483762" r:id="rId4"/>
    <p:sldLayoutId id="2147483763" r:id="rId5"/>
    <p:sldLayoutId id="2147483764" r:id="rId6"/>
    <p:sldLayoutId id="2147483765" r:id="rId7"/>
    <p:sldLayoutId id="2147483766" r:id="rId8"/>
    <p:sldLayoutId id="2147483767" r:id="rId9"/>
    <p:sldLayoutId id="2147483768" r:id="rId10"/>
    <p:sldLayoutId id="2147483769" r:id="rId11"/>
    <p:sldLayoutId id="2147483770" r:id="rId12"/>
    <p:sldLayoutId id="2147483771" r:id="rId13"/>
    <p:sldLayoutId id="2147483772" r:id="rId14"/>
    <p:sldLayoutId id="2147483773" r:id="rId15"/>
    <p:sldLayoutId id="2147483774" r:id="rId16"/>
    <p:sldLayoutId id="2147483775" r:id="rId17"/>
    <p:sldLayoutId id="2147483776" r:id="rId18"/>
    <p:sldLayoutId id="2147483779" r:id="rId19"/>
    <p:sldLayoutId id="2147483785" r:id="rId20"/>
    <p:sldLayoutId id="2147483786" r:id="rId21"/>
    <p:sldLayoutId id="2147483788" r:id="rId22"/>
    <p:sldLayoutId id="2147483789" r:id="rId23"/>
    <p:sldLayoutId id="2147483790" r:id="rId24"/>
  </p:sldLayoutIdLst>
  <p:hf hdr="0" ftr="0" dt="0"/>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7.xml"/></Relationships>
</file>

<file path=ppt/slides/_rels/slide2.xml.rels><?xml version="1.0" encoding="UTF-8" standalone="yes"?>
<Relationships xmlns="http://schemas.openxmlformats.org/package/2006/relationships"><Relationship Id="rId3" Type="http://schemas.openxmlformats.org/officeDocument/2006/relationships/image" Target="../media/image4.emf"/><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chart" Target="../charts/chart2.xml"/><Relationship Id="rId2" Type="http://schemas.openxmlformats.org/officeDocument/2006/relationships/notesSlide" Target="../notesSlides/notesSlide4.xml"/><Relationship Id="rId1" Type="http://schemas.openxmlformats.org/officeDocument/2006/relationships/slideLayout" Target="../slideLayouts/slideLayout18.xml"/><Relationship Id="rId4" Type="http://schemas.openxmlformats.org/officeDocument/2006/relationships/chart" Target="../charts/chart3.xml"/></Relationships>
</file>

<file path=ppt/slides/_rels/slide5.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hyperlink" Target="http://www.calrecycle.ca.gov/Publications/Documents/1538/20151538.pdf" TargetMode="External"/><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7.WMF"/><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hyperlink" Target="http://www.calrecycle.ca.gov/Actions/Documents/77/20152015/1320/AB%201826%20EAR%20reporting.pdf" TargetMode="External"/><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hyperlink" Target="http://www.calrecycle.ca.gov/Climate/GrantsLoans/" TargetMode="External"/><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hyperlink" Target="mailto:Karla.Miller@CalRecycle.ca.gov" TargetMode="External"/><Relationship Id="rId2" Type="http://schemas.openxmlformats.org/officeDocument/2006/relationships/notesSlide" Target="../notesSlides/notesSlide15.xml"/><Relationship Id="rId1" Type="http://schemas.openxmlformats.org/officeDocument/2006/relationships/slideLayout" Target="../slideLayouts/slideLayout10.xml"/><Relationship Id="rId4" Type="http://schemas.openxmlformats.org/officeDocument/2006/relationships/image" Target="../media/image8.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665017" y="702645"/>
            <a:ext cx="7115695" cy="5153626"/>
          </a:xfrm>
        </p:spPr>
        <p:txBody>
          <a:bodyPr>
            <a:normAutofit fontScale="90000"/>
          </a:bodyPr>
          <a:lstStyle/>
          <a:p>
            <a:pPr algn="ctr"/>
            <a:r>
              <a:rPr lang="en-US" sz="4400" dirty="0"/>
              <a:t/>
            </a:r>
            <a:br>
              <a:rPr lang="en-US" sz="4400" dirty="0"/>
            </a:br>
            <a:r>
              <a:rPr lang="en-US" sz="2200" b="1" dirty="0"/>
              <a:t/>
            </a:r>
            <a:br>
              <a:rPr lang="en-US" sz="2200" b="1" dirty="0"/>
            </a:br>
            <a:r>
              <a:rPr lang="en-US" sz="4000" b="1" dirty="0" smtClean="0"/>
              <a:t>California’s Direction:</a:t>
            </a:r>
            <a:br>
              <a:rPr lang="en-US" sz="4000" b="1" dirty="0" smtClean="0"/>
            </a:br>
            <a:r>
              <a:rPr lang="en-US" sz="4000" b="1" dirty="0" smtClean="0"/>
              <a:t>75% Source Reduction, Recycling and Composting Goal</a:t>
            </a:r>
            <a:br>
              <a:rPr lang="en-US" sz="4000" b="1" dirty="0" smtClean="0"/>
            </a:br>
            <a:r>
              <a:rPr lang="en-US" sz="4000" b="1" dirty="0" smtClean="0"/>
              <a:t/>
            </a:r>
            <a:br>
              <a:rPr lang="en-US" sz="4000" b="1" dirty="0" smtClean="0"/>
            </a:br>
            <a:r>
              <a:rPr lang="en-US" sz="2400" b="1" dirty="0" smtClean="0"/>
              <a:t/>
            </a:r>
            <a:br>
              <a:rPr lang="en-US" sz="2400" b="1" dirty="0" smtClean="0"/>
            </a:br>
            <a:r>
              <a:rPr lang="en-US" sz="2200" dirty="0" smtClean="0"/>
              <a:t/>
            </a:r>
            <a:br>
              <a:rPr lang="en-US" sz="2200" dirty="0" smtClean="0"/>
            </a:br>
            <a:r>
              <a:rPr lang="en-US" sz="2200" b="1" dirty="0" smtClean="0"/>
              <a:t> </a:t>
            </a:r>
            <a:r>
              <a:rPr lang="en-US" dirty="0"/>
              <a:t/>
            </a:r>
            <a:br>
              <a:rPr lang="en-US" dirty="0"/>
            </a:br>
            <a:endParaRPr lang="en-US" dirty="0"/>
          </a:p>
        </p:txBody>
      </p:sp>
      <p:sp>
        <p:nvSpPr>
          <p:cNvPr id="2" name="Rectangle 1"/>
          <p:cNvSpPr/>
          <p:nvPr/>
        </p:nvSpPr>
        <p:spPr>
          <a:xfrm>
            <a:off x="2673125" y="4836068"/>
            <a:ext cx="2606867" cy="646331"/>
          </a:xfrm>
          <a:prstGeom prst="rect">
            <a:avLst/>
          </a:prstGeom>
        </p:spPr>
        <p:txBody>
          <a:bodyPr wrap="square">
            <a:spAutoFit/>
          </a:bodyPr>
          <a:lstStyle/>
          <a:p>
            <a:pPr algn="ctr"/>
            <a:r>
              <a:rPr lang="en-US" b="1" dirty="0" smtClean="0"/>
              <a:t>UVWMA Board Meeting</a:t>
            </a:r>
          </a:p>
          <a:p>
            <a:r>
              <a:rPr lang="en-US" b="1" dirty="0" smtClean="0"/>
              <a:t>November 16, 2015</a:t>
            </a:r>
            <a:endParaRPr lang="en-US" dirty="0"/>
          </a:p>
        </p:txBody>
      </p:sp>
    </p:spTree>
    <p:extLst>
      <p:ext uri="{BB962C8B-B14F-4D97-AF65-F5344CB8AC3E}">
        <p14:creationId xmlns:p14="http://schemas.microsoft.com/office/powerpoint/2010/main" val="392821324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1450" y="489408"/>
            <a:ext cx="7886700" cy="766664"/>
          </a:xfrm>
        </p:spPr>
        <p:txBody>
          <a:bodyPr>
            <a:normAutofit/>
          </a:bodyPr>
          <a:lstStyle/>
          <a:p>
            <a:pPr algn="ctr"/>
            <a:r>
              <a:rPr lang="en-US" sz="4000" b="1" dirty="0" smtClean="0"/>
              <a:t>Policy Drivers</a:t>
            </a:r>
            <a:endParaRPr lang="en-US" sz="4000" b="1" dirty="0"/>
          </a:p>
        </p:txBody>
      </p:sp>
      <p:sp>
        <p:nvSpPr>
          <p:cNvPr id="3" name="Content Placeholder 2"/>
          <p:cNvSpPr>
            <a:spLocks noGrp="1"/>
          </p:cNvSpPr>
          <p:nvPr>
            <p:ph idx="1"/>
          </p:nvPr>
        </p:nvSpPr>
        <p:spPr>
          <a:xfrm>
            <a:off x="171451" y="1725219"/>
            <a:ext cx="7886700" cy="3246535"/>
          </a:xfrm>
        </p:spPr>
        <p:txBody>
          <a:bodyPr>
            <a:normAutofit/>
          </a:bodyPr>
          <a:lstStyle/>
          <a:p>
            <a:pPr marL="280988" lvl="1" indent="0">
              <a:buNone/>
            </a:pPr>
            <a:r>
              <a:rPr lang="en-US" sz="2800" dirty="0" smtClean="0"/>
              <a:t>AB 939 - </a:t>
            </a:r>
            <a:r>
              <a:rPr lang="en-US" sz="2400" dirty="0" smtClean="0">
                <a:solidFill>
                  <a:schemeClr val="tx1"/>
                </a:solidFill>
              </a:rPr>
              <a:t>50% diversion requirement for jurisdictions</a:t>
            </a:r>
          </a:p>
          <a:p>
            <a:pPr marL="280988" lvl="1" indent="0">
              <a:buNone/>
            </a:pPr>
            <a:r>
              <a:rPr lang="en-US" sz="2800" dirty="0" smtClean="0">
                <a:solidFill>
                  <a:schemeClr val="tx1"/>
                </a:solidFill>
              </a:rPr>
              <a:t>AB 341 - </a:t>
            </a:r>
            <a:r>
              <a:rPr lang="en-US" sz="2400" dirty="0" smtClean="0">
                <a:solidFill>
                  <a:schemeClr val="tx1"/>
                </a:solidFill>
              </a:rPr>
              <a:t>75% reduction, statewide goal by 2020</a:t>
            </a:r>
          </a:p>
          <a:p>
            <a:pPr marL="809625" lvl="3" indent="-352425"/>
            <a:r>
              <a:rPr lang="en-US" sz="2200" dirty="0" smtClean="0">
                <a:solidFill>
                  <a:schemeClr val="tx1"/>
                </a:solidFill>
              </a:rPr>
              <a:t>Does not include transformation or disposal-related activities</a:t>
            </a:r>
          </a:p>
          <a:p>
            <a:pPr marL="280988" lvl="1" indent="0">
              <a:buNone/>
            </a:pPr>
            <a:r>
              <a:rPr lang="en-US" sz="2800" dirty="0" smtClean="0"/>
              <a:t>AB 32 - </a:t>
            </a:r>
            <a:r>
              <a:rPr lang="en-US" sz="2400" dirty="0" smtClean="0"/>
              <a:t>Reduce GHGs to &lt; 1990 levels</a:t>
            </a:r>
          </a:p>
          <a:p>
            <a:pPr marL="809625" lvl="2" indent="-352425"/>
            <a:r>
              <a:rPr lang="en-US" sz="2200" dirty="0" smtClean="0"/>
              <a:t>ARB Scoping </a:t>
            </a:r>
            <a:r>
              <a:rPr lang="en-US" sz="2200" dirty="0"/>
              <a:t>Plan – Waste Sector </a:t>
            </a:r>
          </a:p>
          <a:p>
            <a:pPr marL="457200" lvl="1" indent="0">
              <a:buNone/>
            </a:pPr>
            <a:endParaRPr lang="en-US" sz="2800" dirty="0" smtClean="0"/>
          </a:p>
        </p:txBody>
      </p:sp>
      <p:sp>
        <p:nvSpPr>
          <p:cNvPr id="4" name="Slide Number Placeholder 3"/>
          <p:cNvSpPr>
            <a:spLocks noGrp="1"/>
          </p:cNvSpPr>
          <p:nvPr>
            <p:ph type="sldNum" sz="quarter" idx="12"/>
          </p:nvPr>
        </p:nvSpPr>
        <p:spPr>
          <a:xfrm>
            <a:off x="6552831" y="6056881"/>
            <a:ext cx="512638" cy="365125"/>
          </a:xfrm>
        </p:spPr>
        <p:txBody>
          <a:bodyPr/>
          <a:lstStyle/>
          <a:p>
            <a:r>
              <a:rPr lang="en-US" dirty="0">
                <a:solidFill>
                  <a:schemeClr val="tx1"/>
                </a:solidFill>
              </a:rPr>
              <a:t>2</a:t>
            </a:r>
          </a:p>
        </p:txBody>
      </p:sp>
      <p:pic>
        <p:nvPicPr>
          <p:cNvPr id="5" name="Picture 4"/>
          <p:cNvPicPr>
            <a:picLocks noChangeAspect="1"/>
          </p:cNvPicPr>
          <p:nvPr/>
        </p:nvPicPr>
        <p:blipFill>
          <a:blip r:embed="rId3"/>
          <a:stretch>
            <a:fillRect/>
          </a:stretch>
        </p:blipFill>
        <p:spPr>
          <a:xfrm>
            <a:off x="608725" y="4913824"/>
            <a:ext cx="1919321" cy="1944176"/>
          </a:xfrm>
          <a:prstGeom prst="rect">
            <a:avLst/>
          </a:prstGeom>
        </p:spPr>
      </p:pic>
    </p:spTree>
    <p:extLst>
      <p:ext uri="{BB962C8B-B14F-4D97-AF65-F5344CB8AC3E}">
        <p14:creationId xmlns:p14="http://schemas.microsoft.com/office/powerpoint/2010/main" val="3116290485"/>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a:xfrm>
            <a:off x="6454509" y="6131184"/>
            <a:ext cx="512638" cy="365125"/>
          </a:xfrm>
        </p:spPr>
        <p:txBody>
          <a:bodyPr/>
          <a:lstStyle/>
          <a:p>
            <a:r>
              <a:rPr lang="en-US" dirty="0" smtClean="0">
                <a:solidFill>
                  <a:schemeClr val="tx1"/>
                </a:solidFill>
              </a:rPr>
              <a:t>3</a:t>
            </a:r>
            <a:endParaRPr lang="en-US" dirty="0">
              <a:solidFill>
                <a:schemeClr val="tx1"/>
              </a:solidFill>
            </a:endParaRPr>
          </a:p>
        </p:txBody>
      </p:sp>
      <p:sp>
        <p:nvSpPr>
          <p:cNvPr id="5" name="Title 1"/>
          <p:cNvSpPr txBox="1">
            <a:spLocks/>
          </p:cNvSpPr>
          <p:nvPr/>
        </p:nvSpPr>
        <p:spPr>
          <a:xfrm>
            <a:off x="211157" y="873975"/>
            <a:ext cx="7772400" cy="820450"/>
          </a:xfrm>
          <a:prstGeom prst="rect">
            <a:avLst/>
          </a:prstGeom>
        </p:spPr>
        <p:txBody>
          <a:bodyPr vert="horz" lIns="91440" tIns="45720" rIns="91440" bIns="45720" rtlCol="0" anchor="t">
            <a:normAutofit/>
          </a:bodyPr>
          <a:lst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ctr"/>
            <a:r>
              <a:rPr lang="en-US" sz="4000" b="1" dirty="0" smtClean="0"/>
              <a:t>Where Are We Now?</a:t>
            </a:r>
            <a:endParaRPr lang="en-US" sz="4000" b="1" dirty="0"/>
          </a:p>
        </p:txBody>
      </p:sp>
      <p:graphicFrame>
        <p:nvGraphicFramePr>
          <p:cNvPr id="6" name="Chart 5"/>
          <p:cNvGraphicFramePr/>
          <p:nvPr>
            <p:extLst>
              <p:ext uri="{D42A27DB-BD31-4B8C-83A1-F6EECF244321}">
                <p14:modId xmlns:p14="http://schemas.microsoft.com/office/powerpoint/2010/main" val="1723101702"/>
              </p:ext>
            </p:extLst>
          </p:nvPr>
        </p:nvGraphicFramePr>
        <p:xfrm>
          <a:off x="-243585" y="1787736"/>
          <a:ext cx="8681884" cy="4417152"/>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3305544452"/>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7929" y="990600"/>
            <a:ext cx="7772400" cy="1694930"/>
          </a:xfrm>
        </p:spPr>
        <p:txBody>
          <a:bodyPr>
            <a:noAutofit/>
          </a:bodyPr>
          <a:lstStyle/>
          <a:p>
            <a:pPr algn="l"/>
            <a:r>
              <a:rPr lang="en-US" dirty="0" smtClean="0">
                <a:solidFill>
                  <a:schemeClr val="accent1"/>
                </a:solidFill>
              </a:rPr>
              <a:t>Projected 2020 </a:t>
            </a:r>
            <a:br>
              <a:rPr lang="en-US" dirty="0" smtClean="0">
                <a:solidFill>
                  <a:schemeClr val="accent1"/>
                </a:solidFill>
              </a:rPr>
            </a:br>
            <a:r>
              <a:rPr lang="en-US" dirty="0" smtClean="0">
                <a:solidFill>
                  <a:schemeClr val="accent1"/>
                </a:solidFill>
              </a:rPr>
              <a:t>tonnages to reach </a:t>
            </a:r>
            <a:br>
              <a:rPr lang="en-US" dirty="0" smtClean="0">
                <a:solidFill>
                  <a:schemeClr val="accent1"/>
                </a:solidFill>
              </a:rPr>
            </a:br>
            <a:r>
              <a:rPr lang="en-US" dirty="0" smtClean="0">
                <a:solidFill>
                  <a:schemeClr val="accent1"/>
                </a:solidFill>
              </a:rPr>
              <a:t>75% recycling</a:t>
            </a:r>
            <a:endParaRPr lang="en-US" dirty="0">
              <a:solidFill>
                <a:schemeClr val="accent1"/>
              </a:solidFill>
            </a:endParaRPr>
          </a:p>
        </p:txBody>
      </p:sp>
      <p:graphicFrame>
        <p:nvGraphicFramePr>
          <p:cNvPr id="4" name="Chart 3"/>
          <p:cNvGraphicFramePr/>
          <p:nvPr>
            <p:extLst>
              <p:ext uri="{D42A27DB-BD31-4B8C-83A1-F6EECF244321}">
                <p14:modId xmlns:p14="http://schemas.microsoft.com/office/powerpoint/2010/main" val="1390445129"/>
              </p:ext>
            </p:extLst>
          </p:nvPr>
        </p:nvGraphicFramePr>
        <p:xfrm>
          <a:off x="304800" y="2100726"/>
          <a:ext cx="9143999" cy="4803890"/>
        </p:xfrm>
        <a:graphic>
          <a:graphicData uri="http://schemas.openxmlformats.org/drawingml/2006/chart">
            <c:chart xmlns:c="http://schemas.openxmlformats.org/drawingml/2006/chart" xmlns:r="http://schemas.openxmlformats.org/officeDocument/2006/relationships" r:id="rId3"/>
          </a:graphicData>
        </a:graphic>
      </p:graphicFrame>
      <p:sp>
        <p:nvSpPr>
          <p:cNvPr id="5" name="Slide Number Placeholder 4"/>
          <p:cNvSpPr>
            <a:spLocks noGrp="1"/>
          </p:cNvSpPr>
          <p:nvPr>
            <p:ph type="sldNum" sz="quarter" idx="12"/>
          </p:nvPr>
        </p:nvSpPr>
        <p:spPr/>
        <p:txBody>
          <a:bodyPr/>
          <a:lstStyle/>
          <a:p>
            <a:fld id="{0FB56013-B943-42BA-886F-6F9D4EB85E9D}" type="slidenum">
              <a:rPr lang="en-US" smtClean="0"/>
              <a:pPr/>
              <a:t>4</a:t>
            </a:fld>
            <a:endParaRPr lang="en-US" dirty="0"/>
          </a:p>
        </p:txBody>
      </p:sp>
      <p:graphicFrame>
        <p:nvGraphicFramePr>
          <p:cNvPr id="7" name="Chart 6"/>
          <p:cNvGraphicFramePr/>
          <p:nvPr>
            <p:extLst>
              <p:ext uri="{D42A27DB-BD31-4B8C-83A1-F6EECF244321}">
                <p14:modId xmlns:p14="http://schemas.microsoft.com/office/powerpoint/2010/main" val="4083298451"/>
              </p:ext>
            </p:extLst>
          </p:nvPr>
        </p:nvGraphicFramePr>
        <p:xfrm>
          <a:off x="720970" y="2054110"/>
          <a:ext cx="9143999" cy="4803890"/>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136460769"/>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28295" y="324617"/>
            <a:ext cx="7468686" cy="1193406"/>
          </a:xfrm>
        </p:spPr>
        <p:txBody>
          <a:bodyPr>
            <a:normAutofit/>
          </a:bodyPr>
          <a:lstStyle/>
          <a:p>
            <a:pPr algn="ctr"/>
            <a:r>
              <a:rPr lang="en-US" sz="4000" b="1" dirty="0" smtClean="0"/>
              <a:t>How to Reach 75% Goal</a:t>
            </a:r>
            <a:endParaRPr lang="en-US" sz="4000" b="1" dirty="0"/>
          </a:p>
        </p:txBody>
      </p:sp>
      <p:sp>
        <p:nvSpPr>
          <p:cNvPr id="3" name="Content Placeholder 2"/>
          <p:cNvSpPr>
            <a:spLocks noGrp="1"/>
          </p:cNvSpPr>
          <p:nvPr>
            <p:ph idx="1"/>
          </p:nvPr>
        </p:nvSpPr>
        <p:spPr>
          <a:xfrm>
            <a:off x="609599" y="1364276"/>
            <a:ext cx="7187382" cy="1995766"/>
          </a:xfrm>
        </p:spPr>
        <p:txBody>
          <a:bodyPr>
            <a:noAutofit/>
          </a:bodyPr>
          <a:lstStyle/>
          <a:p>
            <a:pPr>
              <a:lnSpc>
                <a:spcPct val="200000"/>
              </a:lnSpc>
              <a:buFont typeface="Wingdings 3" panose="05040102010807070707" pitchFamily="18" charset="2"/>
              <a:buChar char=""/>
            </a:pPr>
            <a:r>
              <a:rPr lang="en-US" sz="2400" dirty="0">
                <a:solidFill>
                  <a:schemeClr val="tx1"/>
                </a:solidFill>
              </a:rPr>
              <a:t>Moving &gt; 20 million tons/year out of </a:t>
            </a:r>
            <a:r>
              <a:rPr lang="en-US" sz="2400" dirty="0" smtClean="0">
                <a:solidFill>
                  <a:schemeClr val="tx1"/>
                </a:solidFill>
              </a:rPr>
              <a:t>landfills</a:t>
            </a:r>
          </a:p>
          <a:p>
            <a:pPr>
              <a:lnSpc>
                <a:spcPct val="200000"/>
              </a:lnSpc>
              <a:buFont typeface="Wingdings 3" panose="05040102010807070707" pitchFamily="18" charset="2"/>
              <a:buChar char=""/>
            </a:pPr>
            <a:r>
              <a:rPr lang="en-US" sz="2400" dirty="0" smtClean="0">
                <a:solidFill>
                  <a:schemeClr val="tx1"/>
                </a:solidFill>
              </a:rPr>
              <a:t>1/3 of current waste stream is organic</a:t>
            </a:r>
          </a:p>
          <a:p>
            <a:pPr>
              <a:lnSpc>
                <a:spcPct val="200000"/>
              </a:lnSpc>
              <a:buFont typeface="Wingdings 3" panose="05040102010807070707" pitchFamily="18" charset="2"/>
              <a:buChar char=""/>
            </a:pPr>
            <a:r>
              <a:rPr lang="en-US" sz="2400" dirty="0" smtClean="0">
                <a:solidFill>
                  <a:schemeClr val="tx1"/>
                </a:solidFill>
                <a:sym typeface="Wingdings" panose="05000000000000000000" pitchFamily="2" charset="2"/>
              </a:rPr>
              <a:t>Need more infrastructure, new or expanded</a:t>
            </a:r>
            <a:endParaRPr lang="en-US" sz="2400" dirty="0">
              <a:solidFill>
                <a:schemeClr val="tx1"/>
              </a:solidFill>
              <a:sym typeface="Wingdings" panose="05000000000000000000" pitchFamily="2" charset="2"/>
            </a:endParaRPr>
          </a:p>
        </p:txBody>
      </p:sp>
      <p:sp>
        <p:nvSpPr>
          <p:cNvPr id="4" name="Slide Number Placeholder 3"/>
          <p:cNvSpPr>
            <a:spLocks noGrp="1"/>
          </p:cNvSpPr>
          <p:nvPr>
            <p:ph type="sldNum" sz="quarter" idx="12"/>
          </p:nvPr>
        </p:nvSpPr>
        <p:spPr/>
        <p:txBody>
          <a:bodyPr/>
          <a:lstStyle/>
          <a:p>
            <a:fld id="{0FB56013-B943-42BA-886F-6F9D4EB85E9D}" type="slidenum">
              <a:rPr lang="en-US" smtClean="0">
                <a:solidFill>
                  <a:schemeClr val="tx1"/>
                </a:solidFill>
              </a:rPr>
              <a:pPr/>
              <a:t>5</a:t>
            </a:fld>
            <a:endParaRPr lang="en-US" dirty="0">
              <a:solidFill>
                <a:schemeClr val="tx1"/>
              </a:solidFill>
            </a:endParaRPr>
          </a:p>
        </p:txBody>
      </p:sp>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549777" y="4215917"/>
            <a:ext cx="2666834" cy="2606830"/>
          </a:xfrm>
          <a:prstGeom prst="rect">
            <a:avLst/>
          </a:prstGeom>
        </p:spPr>
      </p:pic>
    </p:spTree>
    <p:extLst>
      <p:ext uri="{BB962C8B-B14F-4D97-AF65-F5344CB8AC3E}">
        <p14:creationId xmlns:p14="http://schemas.microsoft.com/office/powerpoint/2010/main" val="783698349"/>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p:cNvSpPr>
            <a:spLocks noGrp="1"/>
          </p:cNvSpPr>
          <p:nvPr>
            <p:ph type="title"/>
          </p:nvPr>
        </p:nvSpPr>
        <p:spPr>
          <a:xfrm>
            <a:off x="609599" y="683394"/>
            <a:ext cx="6347713" cy="1247006"/>
          </a:xfrm>
        </p:spPr>
        <p:txBody>
          <a:bodyPr/>
          <a:lstStyle/>
          <a:p>
            <a:pPr algn="ctr"/>
            <a:r>
              <a:rPr lang="en-US" dirty="0" smtClean="0"/>
              <a:t>AB 341 Interim Report</a:t>
            </a:r>
            <a:endParaRPr lang="en-US" dirty="0"/>
          </a:p>
        </p:txBody>
      </p:sp>
      <p:sp>
        <p:nvSpPr>
          <p:cNvPr id="3" name="Content Placeholder 2"/>
          <p:cNvSpPr>
            <a:spLocks noGrp="1"/>
          </p:cNvSpPr>
          <p:nvPr>
            <p:ph idx="1"/>
          </p:nvPr>
        </p:nvSpPr>
        <p:spPr>
          <a:xfrm>
            <a:off x="609599" y="1930400"/>
            <a:ext cx="6926982" cy="4110963"/>
          </a:xfrm>
        </p:spPr>
        <p:txBody>
          <a:bodyPr>
            <a:normAutofit/>
          </a:bodyPr>
          <a:lstStyle/>
          <a:p>
            <a:r>
              <a:rPr lang="en-US" sz="2400" dirty="0" smtClean="0"/>
              <a:t>Move organics out of landfills</a:t>
            </a:r>
          </a:p>
          <a:p>
            <a:r>
              <a:rPr lang="en-US" sz="2400" dirty="0" smtClean="0"/>
              <a:t>Beverage Container Recycling Program reform</a:t>
            </a:r>
          </a:p>
          <a:p>
            <a:r>
              <a:rPr lang="en-US" sz="2400" dirty="0" smtClean="0"/>
              <a:t>Expand recycling manufacturing infrastructure</a:t>
            </a:r>
          </a:p>
          <a:p>
            <a:r>
              <a:rPr lang="en-US" sz="2400" dirty="0" smtClean="0"/>
              <a:t>New models for state and local funding</a:t>
            </a:r>
          </a:p>
          <a:p>
            <a:r>
              <a:rPr lang="en-US" sz="2400" dirty="0" smtClean="0"/>
              <a:t>Extended Producer Responsibility</a:t>
            </a:r>
          </a:p>
          <a:p>
            <a:r>
              <a:rPr lang="en-US" sz="2400" dirty="0" smtClean="0"/>
              <a:t>Increase state procurement</a:t>
            </a:r>
          </a:p>
          <a:p>
            <a:pPr lvl="1"/>
            <a:r>
              <a:rPr lang="en-US" sz="2200" dirty="0" smtClean="0"/>
              <a:t>Report </a:t>
            </a:r>
            <a:r>
              <a:rPr lang="en-US" sz="2200" dirty="0"/>
              <a:t>is published: </a:t>
            </a:r>
            <a:r>
              <a:rPr lang="en-US" sz="2200" dirty="0">
                <a:hlinkClick r:id="rId3"/>
              </a:rPr>
              <a:t>http://</a:t>
            </a:r>
            <a:r>
              <a:rPr lang="en-US" sz="2200" dirty="0" smtClean="0">
                <a:hlinkClick r:id="rId3"/>
              </a:rPr>
              <a:t>www.calrecycle.ca.gov/Publications/Documents/1538/20151538.pdf</a:t>
            </a:r>
            <a:r>
              <a:rPr lang="en-US" sz="2200" dirty="0" smtClean="0"/>
              <a:t> </a:t>
            </a:r>
            <a:endParaRPr lang="en-US" sz="2200" dirty="0"/>
          </a:p>
        </p:txBody>
      </p:sp>
      <p:sp>
        <p:nvSpPr>
          <p:cNvPr id="4" name="Slide Number Placeholder 3"/>
          <p:cNvSpPr>
            <a:spLocks noGrp="1"/>
          </p:cNvSpPr>
          <p:nvPr>
            <p:ph type="sldNum" sz="quarter" idx="12"/>
          </p:nvPr>
        </p:nvSpPr>
        <p:spPr/>
        <p:txBody>
          <a:bodyPr/>
          <a:lstStyle/>
          <a:p>
            <a:fld id="{0FB56013-B943-42BA-886F-6F9D4EB85E9D}" type="slidenum">
              <a:rPr lang="en-US" smtClean="0"/>
              <a:pPr/>
              <a:t>6</a:t>
            </a:fld>
            <a:endParaRPr lang="en-US" dirty="0"/>
          </a:p>
        </p:txBody>
      </p:sp>
    </p:spTree>
    <p:extLst>
      <p:ext uri="{BB962C8B-B14F-4D97-AF65-F5344CB8AC3E}">
        <p14:creationId xmlns:p14="http://schemas.microsoft.com/office/powerpoint/2010/main" val="420740042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3202" y="544397"/>
            <a:ext cx="6804537" cy="837398"/>
          </a:xfrm>
        </p:spPr>
        <p:txBody>
          <a:bodyPr>
            <a:normAutofit/>
          </a:bodyPr>
          <a:lstStyle/>
          <a:p>
            <a:pPr algn="ctr"/>
            <a:r>
              <a:rPr lang="en-US" sz="4000" b="1" dirty="0" smtClean="0"/>
              <a:t>Why Organics?</a:t>
            </a:r>
            <a:endParaRPr lang="en-US" sz="4000" b="1" dirty="0"/>
          </a:p>
        </p:txBody>
      </p:sp>
      <p:sp>
        <p:nvSpPr>
          <p:cNvPr id="3" name="Content Placeholder 2"/>
          <p:cNvSpPr>
            <a:spLocks noGrp="1"/>
          </p:cNvSpPr>
          <p:nvPr>
            <p:ph idx="1"/>
          </p:nvPr>
        </p:nvSpPr>
        <p:spPr>
          <a:xfrm>
            <a:off x="241417" y="1721256"/>
            <a:ext cx="7202181" cy="3077532"/>
          </a:xfrm>
        </p:spPr>
        <p:txBody>
          <a:bodyPr/>
          <a:lstStyle/>
          <a:p>
            <a:pPr marL="800100" lvl="1" indent="-457200"/>
            <a:r>
              <a:rPr lang="en-US" sz="2400" dirty="0"/>
              <a:t>~</a:t>
            </a:r>
            <a:r>
              <a:rPr lang="en-US" sz="2400" dirty="0" smtClean="0"/>
              <a:t>30% of total disposal is compostable/digestible</a:t>
            </a:r>
          </a:p>
          <a:p>
            <a:pPr marL="800100" lvl="1" indent="-457200"/>
            <a:r>
              <a:rPr lang="en-US" sz="2400" dirty="0" smtClean="0"/>
              <a:t>No way to achieve 75% goal without it</a:t>
            </a:r>
          </a:p>
          <a:p>
            <a:pPr marL="800100" lvl="1" indent="-457200"/>
            <a:r>
              <a:rPr lang="en-US" sz="2400" dirty="0" smtClean="0"/>
              <a:t>Scoping Plan identifies organics as key component to help meet GHG goals</a:t>
            </a:r>
          </a:p>
        </p:txBody>
      </p:sp>
      <p:sp>
        <p:nvSpPr>
          <p:cNvPr id="4" name="Slide Number Placeholder 3"/>
          <p:cNvSpPr>
            <a:spLocks noGrp="1"/>
          </p:cNvSpPr>
          <p:nvPr>
            <p:ph type="sldNum" sz="quarter" idx="12"/>
          </p:nvPr>
        </p:nvSpPr>
        <p:spPr/>
        <p:txBody>
          <a:bodyPr/>
          <a:lstStyle/>
          <a:p>
            <a:fld id="{0FB56013-B943-42BA-886F-6F9D4EB85E9D}" type="slidenum">
              <a:rPr lang="en-US" smtClean="0">
                <a:solidFill>
                  <a:schemeClr val="tx1"/>
                </a:solidFill>
              </a:rPr>
              <a:pPr/>
              <a:t>7</a:t>
            </a:fld>
            <a:endParaRPr lang="en-US" dirty="0">
              <a:solidFill>
                <a:schemeClr val="tx1"/>
              </a:solidFill>
            </a:endParaRPr>
          </a:p>
        </p:txBody>
      </p:sp>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728082" y="4128425"/>
            <a:ext cx="2228850" cy="2278063"/>
          </a:xfrm>
          <a:prstGeom prst="rect">
            <a:avLst/>
          </a:prstGeom>
        </p:spPr>
      </p:pic>
    </p:spTree>
    <p:extLst>
      <p:ext uri="{BB962C8B-B14F-4D97-AF65-F5344CB8AC3E}">
        <p14:creationId xmlns:p14="http://schemas.microsoft.com/office/powerpoint/2010/main" val="2643113790"/>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90183" y="211810"/>
            <a:ext cx="5149251" cy="858310"/>
          </a:xfrm>
        </p:spPr>
        <p:txBody>
          <a:bodyPr>
            <a:normAutofit/>
          </a:bodyPr>
          <a:lstStyle/>
          <a:p>
            <a:r>
              <a:rPr lang="en-US" sz="4000" dirty="0" smtClean="0"/>
              <a:t>   Recent Legislation</a:t>
            </a:r>
            <a:endParaRPr lang="en-US" sz="4000" b="1" dirty="0"/>
          </a:p>
        </p:txBody>
      </p:sp>
      <p:sp>
        <p:nvSpPr>
          <p:cNvPr id="3" name="Content Placeholder 2"/>
          <p:cNvSpPr>
            <a:spLocks noGrp="1"/>
          </p:cNvSpPr>
          <p:nvPr>
            <p:ph idx="1"/>
          </p:nvPr>
        </p:nvSpPr>
        <p:spPr>
          <a:xfrm>
            <a:off x="448574" y="1070120"/>
            <a:ext cx="7073660" cy="4554303"/>
          </a:xfrm>
        </p:spPr>
        <p:txBody>
          <a:bodyPr>
            <a:normAutofit fontScale="32500" lnSpcReduction="20000"/>
          </a:bodyPr>
          <a:lstStyle/>
          <a:p>
            <a:pPr>
              <a:lnSpc>
                <a:spcPct val="120000"/>
              </a:lnSpc>
              <a:buFont typeface="Wingdings" panose="05000000000000000000" pitchFamily="2" charset="2"/>
              <a:buChar char="v"/>
            </a:pPr>
            <a:r>
              <a:rPr lang="en-US" sz="6200" dirty="0" smtClean="0"/>
              <a:t>AB 1826 – mandatory commercial organics recycling</a:t>
            </a:r>
          </a:p>
          <a:p>
            <a:pPr>
              <a:lnSpc>
                <a:spcPct val="120000"/>
              </a:lnSpc>
              <a:buFont typeface="Wingdings" panose="05000000000000000000" pitchFamily="2" charset="2"/>
              <a:buChar char="v"/>
            </a:pPr>
            <a:r>
              <a:rPr lang="en-US" sz="6200" dirty="0" smtClean="0"/>
              <a:t>AB 1594 – organics can no longer be considered diversion when applied as ADC</a:t>
            </a:r>
          </a:p>
          <a:p>
            <a:pPr>
              <a:lnSpc>
                <a:spcPct val="120000"/>
              </a:lnSpc>
              <a:buFont typeface="Wingdings" panose="05000000000000000000" pitchFamily="2" charset="2"/>
              <a:buChar char="v"/>
            </a:pPr>
            <a:r>
              <a:rPr lang="en-US" sz="6200" dirty="0" smtClean="0"/>
              <a:t>AB 876 – reporting of </a:t>
            </a:r>
            <a:r>
              <a:rPr lang="en-US" sz="6200" dirty="0" err="1" smtClean="0"/>
              <a:t>forcasted</a:t>
            </a:r>
            <a:r>
              <a:rPr lang="en-US" sz="6200" dirty="0" smtClean="0"/>
              <a:t> organics generation</a:t>
            </a:r>
          </a:p>
          <a:p>
            <a:pPr>
              <a:lnSpc>
                <a:spcPct val="120000"/>
              </a:lnSpc>
              <a:buFont typeface="Wingdings" panose="05000000000000000000" pitchFamily="2" charset="2"/>
              <a:buChar char="v"/>
            </a:pPr>
            <a:r>
              <a:rPr lang="en-US" sz="6200" dirty="0" smtClean="0"/>
              <a:t>AB 1045 – </a:t>
            </a:r>
            <a:r>
              <a:rPr lang="en-US" sz="6200" dirty="0" err="1" smtClean="0"/>
              <a:t>CalEPA</a:t>
            </a:r>
            <a:r>
              <a:rPr lang="en-US" sz="6200" dirty="0" smtClean="0"/>
              <a:t> and other agencies to develop policy that coordinates permitting and regulation of composting facilities</a:t>
            </a:r>
          </a:p>
          <a:p>
            <a:pPr>
              <a:lnSpc>
                <a:spcPct val="120000"/>
              </a:lnSpc>
              <a:buFont typeface="Wingdings" panose="05000000000000000000" pitchFamily="2" charset="2"/>
              <a:buChar char="v"/>
            </a:pPr>
            <a:r>
              <a:rPr lang="en-US" sz="6200" dirty="0" smtClean="0"/>
              <a:t>AB 901 – requires recycling and composting facilities to report directly to </a:t>
            </a:r>
            <a:r>
              <a:rPr lang="en-US" sz="6200" dirty="0" err="1" smtClean="0"/>
              <a:t>CalRecycle</a:t>
            </a:r>
            <a:endParaRPr lang="en-US" sz="6200" dirty="0" smtClean="0"/>
          </a:p>
          <a:p>
            <a:pPr marL="0" indent="0">
              <a:buNone/>
            </a:pPr>
            <a:endParaRPr lang="en-US" sz="2400" dirty="0" smtClean="0"/>
          </a:p>
          <a:p>
            <a:pPr marL="0" indent="0">
              <a:buNone/>
            </a:pPr>
            <a:r>
              <a:rPr lang="en-US" sz="2400" dirty="0"/>
              <a:t>	</a:t>
            </a:r>
            <a:r>
              <a:rPr lang="en-US" sz="2400" dirty="0" smtClean="0"/>
              <a:t>					</a:t>
            </a:r>
            <a:endParaRPr lang="en-US" sz="2400" dirty="0"/>
          </a:p>
          <a:p>
            <a:endParaRPr lang="en-US" dirty="0" smtClean="0"/>
          </a:p>
          <a:p>
            <a:endParaRPr lang="en-US" dirty="0"/>
          </a:p>
        </p:txBody>
      </p:sp>
      <p:pic>
        <p:nvPicPr>
          <p:cNvPr id="11" name="Picture 10"/>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48572" y="4677878"/>
            <a:ext cx="1858035" cy="1905802"/>
          </a:xfrm>
          <a:prstGeom prst="rect">
            <a:avLst/>
          </a:prstGeom>
        </p:spPr>
      </p:pic>
    </p:spTree>
    <p:extLst>
      <p:ext uri="{BB962C8B-B14F-4D97-AF65-F5344CB8AC3E}">
        <p14:creationId xmlns:p14="http://schemas.microsoft.com/office/powerpoint/2010/main" val="83479348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82389" y="417766"/>
            <a:ext cx="6674924" cy="1228616"/>
          </a:xfrm>
        </p:spPr>
        <p:txBody>
          <a:bodyPr>
            <a:noAutofit/>
          </a:bodyPr>
          <a:lstStyle/>
          <a:p>
            <a:pPr algn="ctr"/>
            <a:r>
              <a:rPr lang="en-US" b="1" dirty="0" smtClean="0"/>
              <a:t>AB 1826</a:t>
            </a:r>
            <a:br>
              <a:rPr lang="en-US" b="1" dirty="0" smtClean="0"/>
            </a:br>
            <a:r>
              <a:rPr lang="en-US" sz="3200" b="1" dirty="0" smtClean="0"/>
              <a:t>Business Requirements</a:t>
            </a:r>
            <a:endParaRPr lang="en-US" sz="3200" b="1" dirty="0"/>
          </a:p>
        </p:txBody>
      </p:sp>
      <p:sp>
        <p:nvSpPr>
          <p:cNvPr id="3" name="Content Placeholder 2"/>
          <p:cNvSpPr>
            <a:spLocks noGrp="1"/>
          </p:cNvSpPr>
          <p:nvPr>
            <p:ph idx="1"/>
          </p:nvPr>
        </p:nvSpPr>
        <p:spPr>
          <a:xfrm>
            <a:off x="701039" y="2171185"/>
            <a:ext cx="6792228" cy="4366567"/>
          </a:xfrm>
        </p:spPr>
        <p:txBody>
          <a:bodyPr>
            <a:normAutofit/>
          </a:bodyPr>
          <a:lstStyle/>
          <a:p>
            <a:r>
              <a:rPr lang="en-US" sz="2400" dirty="0" smtClean="0"/>
              <a:t>April 1, 2016 - Businesses generating 8 CY organics/week required to have organic waste recycling</a:t>
            </a:r>
          </a:p>
          <a:p>
            <a:pPr lvl="1">
              <a:buFont typeface="Wingdings" pitchFamily="2" charset="2"/>
              <a:buChar char="§"/>
            </a:pPr>
            <a:r>
              <a:rPr lang="en-US" sz="2400" dirty="0" smtClean="0"/>
              <a:t>Jan 1, 2017 – 4 CY/week of organics</a:t>
            </a:r>
          </a:p>
          <a:p>
            <a:pPr lvl="1">
              <a:buFont typeface="Wingdings" pitchFamily="2" charset="2"/>
              <a:buChar char="§"/>
            </a:pPr>
            <a:r>
              <a:rPr lang="en-US" sz="2400" dirty="0" smtClean="0"/>
              <a:t>Jan 1, 2019 – 4 CY/week of solid waste</a:t>
            </a:r>
          </a:p>
          <a:p>
            <a:pPr lvl="1">
              <a:buFont typeface="Wingdings" pitchFamily="2" charset="2"/>
              <a:buChar char="§"/>
            </a:pPr>
            <a:r>
              <a:rPr lang="en-US" sz="2400" dirty="0" smtClean="0"/>
              <a:t>2020 trigger: CalRecycle can reduce to 2 CY of waste if statewide organics disposal not cut in ½</a:t>
            </a:r>
          </a:p>
          <a:p>
            <a:pPr lvl="2">
              <a:buFont typeface="Arial" pitchFamily="34" charset="0"/>
              <a:buChar char="•"/>
            </a:pPr>
            <a:r>
              <a:rPr lang="en-US" sz="2000" dirty="0" smtClean="0"/>
              <a:t>Multifamily complexes not required to divert food waste, only </a:t>
            </a:r>
            <a:r>
              <a:rPr lang="en-US" sz="2000" dirty="0" err="1" smtClean="0"/>
              <a:t>greenwaste</a:t>
            </a:r>
            <a:endParaRPr lang="en-US" sz="2000" dirty="0" smtClean="0"/>
          </a:p>
          <a:p>
            <a:endParaRPr lang="en-US" dirty="0"/>
          </a:p>
        </p:txBody>
      </p:sp>
      <p:sp>
        <p:nvSpPr>
          <p:cNvPr id="4" name="Slide Number Placeholder 3"/>
          <p:cNvSpPr>
            <a:spLocks noGrp="1"/>
          </p:cNvSpPr>
          <p:nvPr>
            <p:ph type="sldNum" sz="quarter" idx="12"/>
          </p:nvPr>
        </p:nvSpPr>
        <p:spPr/>
        <p:txBody>
          <a:bodyPr/>
          <a:lstStyle/>
          <a:p>
            <a:fld id="{0FB56013-B943-42BA-886F-6F9D4EB85E9D}" type="slidenum">
              <a:rPr lang="en-US" smtClean="0"/>
              <a:pPr/>
              <a:t>9</a:t>
            </a:fld>
            <a:endParaRPr lang="en-US" dirty="0"/>
          </a:p>
        </p:txBody>
      </p:sp>
    </p:spTree>
    <p:extLst>
      <p:ext uri="{BB962C8B-B14F-4D97-AF65-F5344CB8AC3E}">
        <p14:creationId xmlns:p14="http://schemas.microsoft.com/office/powerpoint/2010/main" val="1193376446"/>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42202" y="394448"/>
            <a:ext cx="6315112" cy="1180699"/>
          </a:xfrm>
        </p:spPr>
        <p:txBody>
          <a:bodyPr>
            <a:noAutofit/>
          </a:bodyPr>
          <a:lstStyle/>
          <a:p>
            <a:pPr algn="ctr"/>
            <a:r>
              <a:rPr lang="en-US" b="1" dirty="0" smtClean="0"/>
              <a:t>AB 1826</a:t>
            </a:r>
            <a:r>
              <a:rPr lang="en-US" sz="4000" b="1" dirty="0" smtClean="0"/>
              <a:t/>
            </a:r>
            <a:br>
              <a:rPr lang="en-US" sz="4000" b="1" dirty="0" smtClean="0"/>
            </a:br>
            <a:r>
              <a:rPr lang="en-US" sz="2800" b="1" dirty="0" smtClean="0"/>
              <a:t>Local Government Requirements</a:t>
            </a:r>
            <a:endParaRPr lang="en-US" sz="2800" b="1" dirty="0"/>
          </a:p>
        </p:txBody>
      </p:sp>
      <p:sp>
        <p:nvSpPr>
          <p:cNvPr id="3" name="Content Placeholder 2"/>
          <p:cNvSpPr>
            <a:spLocks noGrp="1"/>
          </p:cNvSpPr>
          <p:nvPr>
            <p:ph idx="1"/>
          </p:nvPr>
        </p:nvSpPr>
        <p:spPr>
          <a:xfrm>
            <a:off x="609599" y="1978556"/>
            <a:ext cx="6792228" cy="4511453"/>
          </a:xfrm>
        </p:spPr>
        <p:txBody>
          <a:bodyPr>
            <a:normAutofit fontScale="92500" lnSpcReduction="10000"/>
          </a:bodyPr>
          <a:lstStyle/>
          <a:p>
            <a:r>
              <a:rPr lang="en-US" sz="2200" b="1" u="sng" dirty="0" smtClean="0"/>
              <a:t>Jan 2016 </a:t>
            </a:r>
            <a:r>
              <a:rPr lang="en-US" sz="2200" dirty="0" smtClean="0"/>
              <a:t>– Implement program: </a:t>
            </a:r>
          </a:p>
          <a:p>
            <a:pPr lvl="1">
              <a:buFont typeface="Wingdings" pitchFamily="2" charset="2"/>
              <a:buChar char="§"/>
            </a:pPr>
            <a:r>
              <a:rPr lang="en-US" sz="2000" dirty="0" smtClean="0"/>
              <a:t>Organics recycling program</a:t>
            </a:r>
          </a:p>
          <a:p>
            <a:pPr lvl="2">
              <a:buFont typeface="Arial" pitchFamily="34" charset="0"/>
              <a:buChar char="•"/>
            </a:pPr>
            <a:r>
              <a:rPr lang="en-US" sz="1800" dirty="0" smtClean="0"/>
              <a:t>May include mandatory recycling via policy or ordinance, franchise agreement or contract, or requiring material to go through MRF</a:t>
            </a:r>
          </a:p>
          <a:p>
            <a:pPr lvl="1">
              <a:buFont typeface="Wingdings" pitchFamily="2" charset="2"/>
              <a:buChar char="§"/>
            </a:pPr>
            <a:r>
              <a:rPr lang="en-US" sz="2000" dirty="0" smtClean="0"/>
              <a:t>Outreach, education, monitoring</a:t>
            </a:r>
          </a:p>
          <a:p>
            <a:pPr lvl="1">
              <a:buFont typeface="Wingdings" pitchFamily="2" charset="2"/>
              <a:buChar char="§"/>
            </a:pPr>
            <a:r>
              <a:rPr lang="en-US" sz="2000" dirty="0" smtClean="0"/>
              <a:t>Identify barriers and plan to address</a:t>
            </a:r>
          </a:p>
          <a:p>
            <a:r>
              <a:rPr lang="en-US" sz="2000" b="1" u="sng" dirty="0"/>
              <a:t>Aug </a:t>
            </a:r>
            <a:r>
              <a:rPr lang="en-US" sz="2000" b="1" u="sng" dirty="0" smtClean="0"/>
              <a:t>2017</a:t>
            </a:r>
            <a:r>
              <a:rPr lang="en-US" sz="2000" b="1" dirty="0" smtClean="0"/>
              <a:t> - </a:t>
            </a:r>
            <a:r>
              <a:rPr lang="en-US" dirty="0" smtClean="0"/>
              <a:t>Begin </a:t>
            </a:r>
            <a:r>
              <a:rPr lang="en-US" dirty="0"/>
              <a:t>reporting in </a:t>
            </a:r>
            <a:r>
              <a:rPr lang="en-US" dirty="0" smtClean="0"/>
              <a:t>annual </a:t>
            </a:r>
            <a:r>
              <a:rPr lang="en-US" dirty="0"/>
              <a:t>r</a:t>
            </a:r>
            <a:r>
              <a:rPr lang="en-US" dirty="0" smtClean="0"/>
              <a:t>eports </a:t>
            </a:r>
            <a:r>
              <a:rPr lang="en-US" dirty="0"/>
              <a:t>on </a:t>
            </a:r>
            <a:r>
              <a:rPr lang="en-US" dirty="0" smtClean="0"/>
              <a:t>Education/Outreach/Monitoring/Plans/Barriers</a:t>
            </a:r>
          </a:p>
          <a:p>
            <a:pPr marL="347663" indent="0">
              <a:buNone/>
            </a:pPr>
            <a:r>
              <a:rPr lang="en-US" sz="1700" u="sng" dirty="0" smtClean="0">
                <a:hlinkClick r:id="rId3"/>
              </a:rPr>
              <a:t>Draft Electronic Annual Report Questions</a:t>
            </a:r>
            <a:endParaRPr lang="en-US" sz="1700" u="sng" dirty="0" smtClean="0"/>
          </a:p>
          <a:p>
            <a:r>
              <a:rPr lang="en-US" sz="2000" b="1" u="sng" dirty="0" smtClean="0"/>
              <a:t>Fall 2020</a:t>
            </a:r>
            <a:r>
              <a:rPr lang="en-US" dirty="0"/>
              <a:t> </a:t>
            </a:r>
            <a:r>
              <a:rPr lang="en-US" dirty="0" smtClean="0"/>
              <a:t>– CalRecycle will conduct a formal </a:t>
            </a:r>
            <a:r>
              <a:rPr lang="en-US" dirty="0"/>
              <a:t>r</a:t>
            </a:r>
            <a:r>
              <a:rPr lang="en-US" dirty="0" smtClean="0"/>
              <a:t>eview </a:t>
            </a:r>
            <a:r>
              <a:rPr lang="en-US" dirty="0"/>
              <a:t>to determine </a:t>
            </a:r>
            <a:r>
              <a:rPr lang="en-US" dirty="0" smtClean="0"/>
              <a:t>compliance</a:t>
            </a:r>
          </a:p>
          <a:p>
            <a:pPr lvl="1">
              <a:buFont typeface="Wingdings" panose="05000000000000000000" pitchFamily="2" charset="2"/>
              <a:buChar char="§"/>
            </a:pPr>
            <a:r>
              <a:rPr lang="en-US" dirty="0"/>
              <a:t>CalRecycle can conduct a review earlier if there doesn’t appear to be adequate progress.</a:t>
            </a:r>
          </a:p>
        </p:txBody>
      </p:sp>
      <p:sp>
        <p:nvSpPr>
          <p:cNvPr id="4" name="Slide Number Placeholder 3"/>
          <p:cNvSpPr>
            <a:spLocks noGrp="1"/>
          </p:cNvSpPr>
          <p:nvPr>
            <p:ph type="sldNum" sz="quarter" idx="12"/>
          </p:nvPr>
        </p:nvSpPr>
        <p:spPr/>
        <p:txBody>
          <a:bodyPr/>
          <a:lstStyle/>
          <a:p>
            <a:fld id="{0FB56013-B943-42BA-886F-6F9D4EB85E9D}" type="slidenum">
              <a:rPr lang="en-US" smtClean="0"/>
              <a:pPr/>
              <a:t>10</a:t>
            </a:fld>
            <a:endParaRPr lang="en-US" dirty="0"/>
          </a:p>
        </p:txBody>
      </p:sp>
    </p:spTree>
    <p:extLst>
      <p:ext uri="{BB962C8B-B14F-4D97-AF65-F5344CB8AC3E}">
        <p14:creationId xmlns:p14="http://schemas.microsoft.com/office/powerpoint/2010/main" val="2967204733"/>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9599" y="609600"/>
            <a:ext cx="6347713" cy="920817"/>
          </a:xfrm>
        </p:spPr>
        <p:txBody>
          <a:bodyPr>
            <a:normAutofit/>
          </a:bodyPr>
          <a:lstStyle/>
          <a:p>
            <a:pPr algn="ctr"/>
            <a:r>
              <a:rPr lang="en-US" sz="4000" dirty="0" smtClean="0"/>
              <a:t>AB 1594</a:t>
            </a:r>
            <a:endParaRPr lang="en-US" sz="4000" dirty="0"/>
          </a:p>
        </p:txBody>
      </p:sp>
      <p:sp>
        <p:nvSpPr>
          <p:cNvPr id="3" name="Content Placeholder 2"/>
          <p:cNvSpPr>
            <a:spLocks noGrp="1"/>
          </p:cNvSpPr>
          <p:nvPr>
            <p:ph idx="1"/>
          </p:nvPr>
        </p:nvSpPr>
        <p:spPr>
          <a:xfrm>
            <a:off x="609599" y="1655546"/>
            <a:ext cx="6899032" cy="4516654"/>
          </a:xfrm>
        </p:spPr>
        <p:txBody>
          <a:bodyPr>
            <a:noAutofit/>
          </a:bodyPr>
          <a:lstStyle/>
          <a:p>
            <a:r>
              <a:rPr lang="en-US" sz="2200" dirty="0" smtClean="0"/>
              <a:t>2020:  Green </a:t>
            </a:r>
            <a:r>
              <a:rPr lang="en-US" sz="2200" dirty="0"/>
              <a:t>material </a:t>
            </a:r>
            <a:r>
              <a:rPr lang="en-US" sz="2200" dirty="0" smtClean="0"/>
              <a:t>ADC ≠ recycling</a:t>
            </a:r>
          </a:p>
          <a:p>
            <a:pPr lvl="1">
              <a:buFont typeface="Wingdings" pitchFamily="2" charset="2"/>
              <a:buChar char="§"/>
            </a:pPr>
            <a:r>
              <a:rPr lang="en-US" sz="2000" dirty="0" smtClean="0"/>
              <a:t>Will be considered disposal</a:t>
            </a:r>
          </a:p>
          <a:p>
            <a:r>
              <a:rPr lang="en-US" sz="2200" dirty="0" smtClean="0"/>
              <a:t>August 1, 2018</a:t>
            </a:r>
            <a:r>
              <a:rPr lang="en-US" sz="2200" dirty="0"/>
              <a:t>:  In </a:t>
            </a:r>
            <a:r>
              <a:rPr lang="en-US" sz="2200" dirty="0" smtClean="0"/>
              <a:t>Annual Report, </a:t>
            </a:r>
            <a:r>
              <a:rPr lang="en-US" sz="2200" dirty="0"/>
              <a:t>each jurisdiction to provide info on plans to divert this </a:t>
            </a:r>
            <a:r>
              <a:rPr lang="en-US" sz="2200" dirty="0" smtClean="0"/>
              <a:t>material</a:t>
            </a:r>
          </a:p>
          <a:p>
            <a:r>
              <a:rPr lang="en-US" sz="2200" dirty="0"/>
              <a:t>August 1, 2021: If jurisdiction fails to meet 50% as result, then </a:t>
            </a:r>
            <a:r>
              <a:rPr lang="en-US" sz="2200" dirty="0" smtClean="0"/>
              <a:t>must address </a:t>
            </a:r>
            <a:r>
              <a:rPr lang="en-US" sz="2200" dirty="0"/>
              <a:t>barriers to recycling green </a:t>
            </a:r>
            <a:r>
              <a:rPr lang="en-US" sz="2200" dirty="0" smtClean="0"/>
              <a:t>material in Annual Report</a:t>
            </a:r>
          </a:p>
          <a:p>
            <a:r>
              <a:rPr lang="en-US" sz="2200" dirty="0"/>
              <a:t>CalRecycle required to update Legislature on status of IWMA fund</a:t>
            </a:r>
            <a:endParaRPr lang="en-US" sz="2200" dirty="0" smtClean="0"/>
          </a:p>
        </p:txBody>
      </p:sp>
      <p:sp>
        <p:nvSpPr>
          <p:cNvPr id="4" name="Slide Number Placeholder 3"/>
          <p:cNvSpPr>
            <a:spLocks noGrp="1"/>
          </p:cNvSpPr>
          <p:nvPr>
            <p:ph type="sldNum" sz="quarter" idx="12"/>
          </p:nvPr>
        </p:nvSpPr>
        <p:spPr/>
        <p:txBody>
          <a:bodyPr/>
          <a:lstStyle/>
          <a:p>
            <a:fld id="{0FB56013-B943-42BA-886F-6F9D4EB85E9D}" type="slidenum">
              <a:rPr lang="en-US" smtClean="0"/>
              <a:pPr/>
              <a:t>11</a:t>
            </a:fld>
            <a:endParaRPr lang="en-US" dirty="0"/>
          </a:p>
        </p:txBody>
      </p:sp>
    </p:spTree>
    <p:extLst>
      <p:ext uri="{BB962C8B-B14F-4D97-AF65-F5344CB8AC3E}">
        <p14:creationId xmlns:p14="http://schemas.microsoft.com/office/powerpoint/2010/main" val="1648971638"/>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9599" y="609600"/>
            <a:ext cx="6347713" cy="920817"/>
          </a:xfrm>
        </p:spPr>
        <p:txBody>
          <a:bodyPr>
            <a:normAutofit/>
          </a:bodyPr>
          <a:lstStyle/>
          <a:p>
            <a:pPr algn="ctr"/>
            <a:r>
              <a:rPr lang="en-US" sz="4000" dirty="0" smtClean="0"/>
              <a:t>AB 876</a:t>
            </a:r>
            <a:endParaRPr lang="en-US" sz="4000" dirty="0"/>
          </a:p>
        </p:txBody>
      </p:sp>
      <p:sp>
        <p:nvSpPr>
          <p:cNvPr id="3" name="Content Placeholder 2"/>
          <p:cNvSpPr>
            <a:spLocks noGrp="1"/>
          </p:cNvSpPr>
          <p:nvPr>
            <p:ph idx="1"/>
          </p:nvPr>
        </p:nvSpPr>
        <p:spPr>
          <a:xfrm>
            <a:off x="609599" y="1655546"/>
            <a:ext cx="6899032" cy="4516654"/>
          </a:xfrm>
        </p:spPr>
        <p:txBody>
          <a:bodyPr>
            <a:noAutofit/>
          </a:bodyPr>
          <a:lstStyle/>
          <a:p>
            <a:pPr marL="0" indent="0">
              <a:buNone/>
            </a:pPr>
            <a:r>
              <a:rPr lang="en-US" sz="2200" dirty="0" smtClean="0"/>
              <a:t>Each county or regional agency is required to include organics capacity information in the annual report, including:</a:t>
            </a:r>
          </a:p>
          <a:p>
            <a:endParaRPr lang="en-US" sz="2200" dirty="0"/>
          </a:p>
          <a:p>
            <a:r>
              <a:rPr lang="en-US" sz="2200" dirty="0" smtClean="0"/>
              <a:t>Estimate of the amount of organic waste to be generated in the county or region over 15-year period.</a:t>
            </a:r>
          </a:p>
          <a:p>
            <a:r>
              <a:rPr lang="en-US" sz="2200" dirty="0" smtClean="0"/>
              <a:t>Estimate of additional organic waste recycling facility capacity  needed to process estimated organics</a:t>
            </a:r>
          </a:p>
          <a:p>
            <a:r>
              <a:rPr lang="en-US" sz="2200" dirty="0" smtClean="0"/>
              <a:t>Areas identified as locations for new or expanded organic waste recycling facilities</a:t>
            </a:r>
          </a:p>
        </p:txBody>
      </p:sp>
      <p:sp>
        <p:nvSpPr>
          <p:cNvPr id="4" name="Slide Number Placeholder 3"/>
          <p:cNvSpPr>
            <a:spLocks noGrp="1"/>
          </p:cNvSpPr>
          <p:nvPr>
            <p:ph type="sldNum" sz="quarter" idx="12"/>
          </p:nvPr>
        </p:nvSpPr>
        <p:spPr/>
        <p:txBody>
          <a:bodyPr/>
          <a:lstStyle/>
          <a:p>
            <a:fld id="{0FB56013-B943-42BA-886F-6F9D4EB85E9D}" type="slidenum">
              <a:rPr lang="en-US" smtClean="0"/>
              <a:pPr/>
              <a:t>12</a:t>
            </a:fld>
            <a:endParaRPr lang="en-US" dirty="0"/>
          </a:p>
        </p:txBody>
      </p:sp>
    </p:spTree>
    <p:extLst>
      <p:ext uri="{BB962C8B-B14F-4D97-AF65-F5344CB8AC3E}">
        <p14:creationId xmlns:p14="http://schemas.microsoft.com/office/powerpoint/2010/main" val="3323554687"/>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9599" y="609600"/>
            <a:ext cx="6347713" cy="920817"/>
          </a:xfrm>
        </p:spPr>
        <p:txBody>
          <a:bodyPr>
            <a:normAutofit/>
          </a:bodyPr>
          <a:lstStyle/>
          <a:p>
            <a:pPr algn="ctr"/>
            <a:r>
              <a:rPr lang="en-US" sz="4000" dirty="0" smtClean="0"/>
              <a:t>AB 1045</a:t>
            </a:r>
            <a:endParaRPr lang="en-US" sz="4000" dirty="0"/>
          </a:p>
        </p:txBody>
      </p:sp>
      <p:sp>
        <p:nvSpPr>
          <p:cNvPr id="3" name="Content Placeholder 2"/>
          <p:cNvSpPr>
            <a:spLocks noGrp="1"/>
          </p:cNvSpPr>
          <p:nvPr>
            <p:ph idx="1"/>
          </p:nvPr>
        </p:nvSpPr>
        <p:spPr>
          <a:xfrm>
            <a:off x="609598" y="1655546"/>
            <a:ext cx="7039709" cy="2177900"/>
          </a:xfrm>
        </p:spPr>
        <p:txBody>
          <a:bodyPr>
            <a:noAutofit/>
          </a:bodyPr>
          <a:lstStyle/>
          <a:p>
            <a:pPr marL="0" indent="0">
              <a:buNone/>
            </a:pPr>
            <a:r>
              <a:rPr lang="en-US" sz="2400" dirty="0" smtClean="0"/>
              <a:t>Requires </a:t>
            </a:r>
            <a:r>
              <a:rPr lang="en-US" sz="2400" dirty="0" err="1" smtClean="0"/>
              <a:t>CalEPA</a:t>
            </a:r>
            <a:r>
              <a:rPr lang="en-US" sz="2400" dirty="0" smtClean="0"/>
              <a:t>, to work with other agencies including CalRecycle, to develop and implement policies that promote the development of coordinated permitting and regulation of composting facilities</a:t>
            </a:r>
          </a:p>
          <a:p>
            <a:pPr marL="0" indent="0">
              <a:buNone/>
            </a:pPr>
            <a:endParaRPr lang="en-US" sz="2400" dirty="0"/>
          </a:p>
          <a:p>
            <a:pPr marL="0" indent="0">
              <a:buNone/>
            </a:pPr>
            <a:endParaRPr lang="en-US" sz="2400" dirty="0"/>
          </a:p>
          <a:p>
            <a:pPr marL="0" indent="0">
              <a:buNone/>
            </a:pPr>
            <a:r>
              <a:rPr lang="en-US" sz="2400" dirty="0"/>
              <a:t>Requires recycling and composting facilities to report directly to CalRecycle</a:t>
            </a:r>
          </a:p>
          <a:p>
            <a:pPr marL="0" indent="0">
              <a:buNone/>
            </a:pPr>
            <a:endParaRPr lang="en-US" sz="2200" dirty="0" smtClean="0"/>
          </a:p>
          <a:p>
            <a:endParaRPr lang="en-US" sz="2200" dirty="0"/>
          </a:p>
        </p:txBody>
      </p:sp>
      <p:sp>
        <p:nvSpPr>
          <p:cNvPr id="4" name="Slide Number Placeholder 3"/>
          <p:cNvSpPr>
            <a:spLocks noGrp="1"/>
          </p:cNvSpPr>
          <p:nvPr>
            <p:ph type="sldNum" sz="quarter" idx="12"/>
          </p:nvPr>
        </p:nvSpPr>
        <p:spPr/>
        <p:txBody>
          <a:bodyPr/>
          <a:lstStyle/>
          <a:p>
            <a:fld id="{0FB56013-B943-42BA-886F-6F9D4EB85E9D}" type="slidenum">
              <a:rPr lang="en-US" smtClean="0"/>
              <a:pPr/>
              <a:t>13</a:t>
            </a:fld>
            <a:endParaRPr lang="en-US" dirty="0"/>
          </a:p>
        </p:txBody>
      </p:sp>
      <p:sp>
        <p:nvSpPr>
          <p:cNvPr id="6" name="Title 1"/>
          <p:cNvSpPr txBox="1">
            <a:spLocks/>
          </p:cNvSpPr>
          <p:nvPr/>
        </p:nvSpPr>
        <p:spPr>
          <a:xfrm>
            <a:off x="720636" y="3833446"/>
            <a:ext cx="6347713" cy="920817"/>
          </a:xfrm>
          <a:prstGeom prst="rect">
            <a:avLst/>
          </a:prstGeom>
        </p:spPr>
        <p:txBody>
          <a:bodyPr vert="horz" lIns="91440" tIns="45720" rIns="91440" bIns="45720" rtlCol="0" anchor="t">
            <a:normAutofit/>
          </a:bodyPr>
          <a:lst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ctr"/>
            <a:r>
              <a:rPr lang="en-US" sz="4000" dirty="0" smtClean="0"/>
              <a:t>AB 901</a:t>
            </a:r>
            <a:endParaRPr lang="en-US" sz="4000" dirty="0"/>
          </a:p>
        </p:txBody>
      </p:sp>
    </p:spTree>
    <p:extLst>
      <p:ext uri="{BB962C8B-B14F-4D97-AF65-F5344CB8AC3E}">
        <p14:creationId xmlns:p14="http://schemas.microsoft.com/office/powerpoint/2010/main" val="944424970"/>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51312" y="138024"/>
            <a:ext cx="6063555" cy="1553910"/>
          </a:xfrm>
        </p:spPr>
        <p:txBody>
          <a:bodyPr>
            <a:noAutofit/>
          </a:bodyPr>
          <a:lstStyle/>
          <a:p>
            <a:pPr algn="ctr"/>
            <a:r>
              <a:rPr lang="en-US" b="1" dirty="0" smtClean="0"/>
              <a:t>CalRecycle </a:t>
            </a:r>
            <a:br>
              <a:rPr lang="en-US" b="1" dirty="0" smtClean="0"/>
            </a:br>
            <a:r>
              <a:rPr lang="en-US" b="1" dirty="0" smtClean="0"/>
              <a:t>Greenhouse Gas Reduction Funding Programs</a:t>
            </a:r>
            <a:endParaRPr lang="en-US" b="1" dirty="0"/>
          </a:p>
        </p:txBody>
      </p:sp>
      <p:sp>
        <p:nvSpPr>
          <p:cNvPr id="3" name="Content Placeholder 2"/>
          <p:cNvSpPr>
            <a:spLocks noGrp="1"/>
          </p:cNvSpPr>
          <p:nvPr>
            <p:ph idx="1"/>
          </p:nvPr>
        </p:nvSpPr>
        <p:spPr>
          <a:xfrm>
            <a:off x="628650" y="2347718"/>
            <a:ext cx="6647221" cy="4326037"/>
          </a:xfrm>
        </p:spPr>
        <p:txBody>
          <a:bodyPr>
            <a:normAutofit fontScale="92500" lnSpcReduction="10000"/>
          </a:bodyPr>
          <a:lstStyle/>
          <a:p>
            <a:pPr marL="0" indent="0">
              <a:buNone/>
            </a:pPr>
            <a:r>
              <a:rPr lang="en-US" sz="2600" dirty="0" smtClean="0"/>
              <a:t>2 Grant Programs</a:t>
            </a:r>
          </a:p>
          <a:p>
            <a:pPr marL="1085850" lvl="1" indent="-342900"/>
            <a:r>
              <a:rPr lang="en-US" sz="2200" dirty="0" smtClean="0"/>
              <a:t>Organic materials</a:t>
            </a:r>
          </a:p>
          <a:p>
            <a:pPr marL="1085850" lvl="1" indent="-342900"/>
            <a:r>
              <a:rPr lang="en-US" sz="2200" dirty="0" smtClean="0"/>
              <a:t>Fiber, Plastic, and Glass </a:t>
            </a:r>
            <a:endParaRPr lang="en-US" sz="2200" dirty="0"/>
          </a:p>
          <a:p>
            <a:pPr marL="1085850" lvl="1" indent="-342900"/>
            <a:r>
              <a:rPr lang="en-US" sz="2200" dirty="0" smtClean="0"/>
              <a:t>Statewide, competitive</a:t>
            </a:r>
            <a:endParaRPr lang="en-US" sz="2400" dirty="0"/>
          </a:p>
          <a:p>
            <a:pPr marL="0" indent="0">
              <a:buNone/>
            </a:pPr>
            <a:r>
              <a:rPr lang="en-US" sz="2600" dirty="0" smtClean="0"/>
              <a:t>1 Loan Program</a:t>
            </a:r>
          </a:p>
          <a:p>
            <a:pPr marL="1143000" lvl="3" indent="-457200">
              <a:spcBef>
                <a:spcPts val="750"/>
              </a:spcBef>
            </a:pPr>
            <a:r>
              <a:rPr lang="en-US" sz="2200" dirty="0" smtClean="0"/>
              <a:t>Organics &amp; Fiber, Plastic, and Glass</a:t>
            </a:r>
          </a:p>
          <a:p>
            <a:pPr marL="1143000" lvl="3" indent="-457200">
              <a:spcBef>
                <a:spcPts val="750"/>
              </a:spcBef>
            </a:pPr>
            <a:r>
              <a:rPr lang="en-US" sz="2200" dirty="0" smtClean="0"/>
              <a:t>Statewide, competitive</a:t>
            </a:r>
          </a:p>
          <a:p>
            <a:pPr lvl="0">
              <a:buClr>
                <a:srgbClr val="90C226"/>
              </a:buClr>
              <a:buFont typeface="Wingdings 3" panose="05040102010807070707" pitchFamily="18" charset="2"/>
              <a:buChar char="u"/>
            </a:pPr>
            <a:r>
              <a:rPr lang="en-US" sz="2600" dirty="0" smtClean="0">
                <a:solidFill>
                  <a:prstClr val="black">
                    <a:lumMod val="75000"/>
                    <a:lumOff val="25000"/>
                  </a:prstClr>
                </a:solidFill>
              </a:rPr>
              <a:t>$</a:t>
            </a:r>
            <a:r>
              <a:rPr lang="en-US" sz="2600" dirty="0">
                <a:solidFill>
                  <a:prstClr val="black">
                    <a:lumMod val="75000"/>
                    <a:lumOff val="25000"/>
                  </a:prstClr>
                </a:solidFill>
              </a:rPr>
              <a:t>25 million in FY 2014-15</a:t>
            </a:r>
          </a:p>
          <a:p>
            <a:pPr lvl="0">
              <a:buClr>
                <a:srgbClr val="90C226"/>
              </a:buClr>
              <a:buFont typeface="Wingdings 3" panose="05040102010807070707" pitchFamily="18" charset="2"/>
              <a:buChar char="u"/>
            </a:pPr>
            <a:r>
              <a:rPr lang="en-US" sz="2600" dirty="0" smtClean="0">
                <a:solidFill>
                  <a:prstClr val="black">
                    <a:lumMod val="75000"/>
                    <a:lumOff val="25000"/>
                  </a:prstClr>
                </a:solidFill>
              </a:rPr>
              <a:t>$60 </a:t>
            </a:r>
            <a:r>
              <a:rPr lang="en-US" sz="2600" dirty="0">
                <a:solidFill>
                  <a:prstClr val="black">
                    <a:lumMod val="75000"/>
                    <a:lumOff val="25000"/>
                  </a:prstClr>
                </a:solidFill>
              </a:rPr>
              <a:t>million in FY 2015-16</a:t>
            </a:r>
          </a:p>
          <a:p>
            <a:pPr marL="0" lvl="0" indent="0">
              <a:buClr>
                <a:srgbClr val="90C226"/>
              </a:buClr>
              <a:buNone/>
            </a:pPr>
            <a:r>
              <a:rPr lang="en-US" sz="2400" dirty="0">
                <a:solidFill>
                  <a:prstClr val="black">
                    <a:lumMod val="75000"/>
                    <a:lumOff val="25000"/>
                  </a:prstClr>
                </a:solidFill>
                <a:hlinkClick r:id="rId3"/>
              </a:rPr>
              <a:t>www.calrecycle.ca.gov/Climate/GrantsLoans/</a:t>
            </a:r>
            <a:r>
              <a:rPr lang="en-US" sz="2400" dirty="0">
                <a:solidFill>
                  <a:prstClr val="black">
                    <a:lumMod val="75000"/>
                    <a:lumOff val="25000"/>
                  </a:prstClr>
                </a:solidFill>
              </a:rPr>
              <a:t> </a:t>
            </a:r>
          </a:p>
          <a:p>
            <a:pPr marL="685800" lvl="2" indent="-457200">
              <a:spcBef>
                <a:spcPts val="750"/>
              </a:spcBef>
            </a:pPr>
            <a:endParaRPr lang="en-US" sz="2400" dirty="0"/>
          </a:p>
          <a:p>
            <a:pPr marL="457200" indent="-457200">
              <a:buFont typeface="Arial" panose="020B0604020202020204" pitchFamily="34" charset="0"/>
              <a:buChar char="•"/>
            </a:pPr>
            <a:endParaRPr lang="en-US" sz="2400" dirty="0" smtClean="0"/>
          </a:p>
        </p:txBody>
      </p:sp>
      <p:sp>
        <p:nvSpPr>
          <p:cNvPr id="4" name="Slide Number Placeholder 3"/>
          <p:cNvSpPr>
            <a:spLocks noGrp="1"/>
          </p:cNvSpPr>
          <p:nvPr>
            <p:ph type="sldNum" sz="quarter" idx="12"/>
          </p:nvPr>
        </p:nvSpPr>
        <p:spPr/>
        <p:txBody>
          <a:bodyPr/>
          <a:lstStyle/>
          <a:p>
            <a:fld id="{0FB56013-B943-42BA-886F-6F9D4EB85E9D}" type="slidenum">
              <a:rPr lang="en-US" smtClean="0">
                <a:solidFill>
                  <a:schemeClr val="tx1"/>
                </a:solidFill>
              </a:rPr>
              <a:pPr/>
              <a:t>14</a:t>
            </a:fld>
            <a:endParaRPr lang="en-US" dirty="0">
              <a:solidFill>
                <a:schemeClr val="tx1"/>
              </a:solidFill>
            </a:endParaRPr>
          </a:p>
        </p:txBody>
      </p:sp>
    </p:spTree>
    <p:extLst>
      <p:ext uri="{BB962C8B-B14F-4D97-AF65-F5344CB8AC3E}">
        <p14:creationId xmlns:p14="http://schemas.microsoft.com/office/powerpoint/2010/main" val="1275400956"/>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ubtitle 3"/>
          <p:cNvSpPr>
            <a:spLocks noGrp="1"/>
          </p:cNvSpPr>
          <p:nvPr>
            <p:ph type="body" idx="1"/>
          </p:nvPr>
        </p:nvSpPr>
        <p:spPr>
          <a:xfrm>
            <a:off x="735106" y="4069976"/>
            <a:ext cx="6347714" cy="2653553"/>
          </a:xfrm>
          <a:prstGeom prst="rect">
            <a:avLst/>
          </a:prstGeom>
        </p:spPr>
        <p:txBody>
          <a:bodyPr>
            <a:noAutofit/>
          </a:bodyPr>
          <a:lstStyle/>
          <a:p>
            <a:pPr algn="ctr"/>
            <a:r>
              <a:rPr lang="en-US" sz="2800" dirty="0"/>
              <a:t>CONTACT INFORMATION</a:t>
            </a:r>
          </a:p>
          <a:p>
            <a:r>
              <a:rPr lang="en-US" sz="2800" dirty="0" smtClean="0"/>
              <a:t>Karla </a:t>
            </a:r>
            <a:r>
              <a:rPr lang="en-US" sz="2800" dirty="0"/>
              <a:t>Miller</a:t>
            </a:r>
          </a:p>
          <a:p>
            <a:r>
              <a:rPr lang="en-US" sz="2800" dirty="0">
                <a:hlinkClick r:id="rId3"/>
              </a:rPr>
              <a:t>Karla.Miller@CalRecycle.ca.gov</a:t>
            </a:r>
            <a:r>
              <a:rPr lang="en-US" sz="2800" dirty="0"/>
              <a:t> </a:t>
            </a:r>
          </a:p>
          <a:p>
            <a:r>
              <a:rPr lang="en-US" sz="2800" dirty="0" smtClean="0"/>
              <a:t>916-327-8804</a:t>
            </a:r>
            <a:endParaRPr lang="en-US" sz="2800" dirty="0"/>
          </a:p>
        </p:txBody>
      </p:sp>
      <p:pic>
        <p:nvPicPr>
          <p:cNvPr id="2" name="Picture 1"/>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350274" y="0"/>
            <a:ext cx="4691937" cy="4165241"/>
          </a:xfrm>
          <a:prstGeom prst="rect">
            <a:avLst/>
          </a:prstGeom>
        </p:spPr>
      </p:pic>
    </p:spTree>
    <p:extLst>
      <p:ext uri="{BB962C8B-B14F-4D97-AF65-F5344CB8AC3E}">
        <p14:creationId xmlns:p14="http://schemas.microsoft.com/office/powerpoint/2010/main" val="4224101891"/>
      </p:ext>
    </p:extLst>
  </p:cSld>
  <p:clrMapOvr>
    <a:masterClrMapping/>
  </p:clrMapOvr>
  <p:timing>
    <p:tnLst>
      <p:par>
        <p:cTn id="1" dur="indefinite" restart="never" nodeType="tmRoot"/>
      </p:par>
    </p:tnLst>
  </p:timing>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xmlns="" name="Facet" id="{C0C680CD-088A-49FC-A102-D699147F32B2}" vid="{CFBC31BA-B70F-4F30-BCAA-4F3011E16C4D}"/>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Override1.xml><?xml version="1.0" encoding="utf-8"?>
<a:themeOverride xmlns:a="http://schemas.openxmlformats.org/drawingml/2006/main">
  <a:clrScheme name="Custom 1">
    <a:dk1>
      <a:srgbClr val="921F07"/>
    </a:dk1>
    <a:lt1>
      <a:sysClr val="window" lastClr="FFFFFF"/>
    </a:lt1>
    <a:dk2>
      <a:srgbClr val="333333"/>
    </a:dk2>
    <a:lt2>
      <a:srgbClr val="E5E5D3"/>
    </a:lt2>
    <a:accent1>
      <a:srgbClr val="993232"/>
    </a:accent1>
    <a:accent2>
      <a:srgbClr val="9B6C34"/>
    </a:accent2>
    <a:accent3>
      <a:srgbClr val="736C5D"/>
    </a:accent3>
    <a:accent4>
      <a:srgbClr val="C9972B"/>
    </a:accent4>
    <a:accent5>
      <a:srgbClr val="C95F2B"/>
    </a:accent5>
    <a:accent6>
      <a:srgbClr val="8F7A05"/>
    </a:accent6>
    <a:hlink>
      <a:srgbClr val="933926"/>
    </a:hlink>
    <a:folHlink>
      <a:srgbClr val="916019"/>
    </a:folHlink>
  </a:clrScheme>
  <a:fontScheme name="Office">
    <a:majorFont>
      <a:latin typeface="Cambria"/>
      <a:ea typeface=""/>
      <a:cs typeface=""/>
      <a:font script="Jpan" typeface="ＭＳ 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明朝"/>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2.xml><?xml version="1.0" encoding="utf-8"?>
<a:themeOverride xmlns:a="http://schemas.openxmlformats.org/drawingml/2006/main">
  <a:clrScheme name="Custom 1">
    <a:dk1>
      <a:srgbClr val="921F07"/>
    </a:dk1>
    <a:lt1>
      <a:sysClr val="window" lastClr="FFFFFF"/>
    </a:lt1>
    <a:dk2>
      <a:srgbClr val="333333"/>
    </a:dk2>
    <a:lt2>
      <a:srgbClr val="E5E5D3"/>
    </a:lt2>
    <a:accent1>
      <a:srgbClr val="993232"/>
    </a:accent1>
    <a:accent2>
      <a:srgbClr val="9B6C34"/>
    </a:accent2>
    <a:accent3>
      <a:srgbClr val="736C5D"/>
    </a:accent3>
    <a:accent4>
      <a:srgbClr val="C9972B"/>
    </a:accent4>
    <a:accent5>
      <a:srgbClr val="C95F2B"/>
    </a:accent5>
    <a:accent6>
      <a:srgbClr val="8F7A05"/>
    </a:accent6>
    <a:hlink>
      <a:srgbClr val="933926"/>
    </a:hlink>
    <a:folHlink>
      <a:srgbClr val="916019"/>
    </a:folHlink>
  </a:clrScheme>
  <a:fontScheme name="Office">
    <a:majorFont>
      <a:latin typeface="Cambria"/>
      <a:ea typeface=""/>
      <a:cs typeface=""/>
      <a:font script="Jpan" typeface="ＭＳ 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明朝"/>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2014AE3A9657AD43A941567FAD34EDD0" ma:contentTypeVersion="26" ma:contentTypeDescription="Create a new document." ma:contentTypeScope="" ma:versionID="c0fd36a0650b4b3c29d2fd9e899c50cd">
  <xsd:schema xmlns:xsd="http://www.w3.org/2001/XMLSchema" xmlns:xs="http://www.w3.org/2001/XMLSchema" xmlns:p="http://schemas.microsoft.com/office/2006/metadata/properties" xmlns:ns2="df3efad1-31c4-47cc-8abf-d464d66f0bc7" targetNamespace="http://schemas.microsoft.com/office/2006/metadata/properties" ma:root="true" ma:fieldsID="adffd3faf3ee87e42ed72ba42f57b139" ns2:_="">
    <xsd:import namespace="df3efad1-31c4-47cc-8abf-d464d66f0bc7"/>
    <xsd:element name="properties">
      <xsd:complexType>
        <xsd:sequence>
          <xsd:element name="documentManagement">
            <xsd:complexType>
              <xsd:all>
                <xsd:element ref="ns2:LAMD_x0020_Project_x0020_Category"/>
                <xsd:element ref="ns2:Project_x0020_Name"/>
                <xsd:element ref="ns2:Main_x0020_Category"/>
                <xsd:element ref="ns2:Additional_x0020_Info" minOccurs="0"/>
                <xsd:element ref="ns2:Year"/>
                <xsd:element ref="ns2:LAMD_x0020_Contact"/>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f3efad1-31c4-47cc-8abf-d464d66f0bc7" elementFormDefault="qualified">
    <xsd:import namespace="http://schemas.microsoft.com/office/2006/documentManagement/types"/>
    <xsd:import namespace="http://schemas.microsoft.com/office/infopath/2007/PartnerControls"/>
    <xsd:element name="LAMD_x0020_Project_x0020_Category" ma:index="8" ma:displayName="LAMD Project Category" ma:default="Pick One!" ma:description="High Level Categories for Projects related to LAMD.&#10;" ma:format="Dropdown" ma:internalName="LAMD_x0020_Project_x0020_Category">
      <xsd:simpleType>
        <xsd:restriction base="dms:Choice">
          <xsd:enumeration value="Pick One!"/>
          <xsd:enumeration value="75% Initiative/Climate Change"/>
          <xsd:enumeration value="Anaerobic Digestion/Conversion Technology"/>
          <xsd:enumeration value="ASTSWMO"/>
          <xsd:enumeration value="Beverage Containers"/>
          <xsd:enumeration value="Bill Analysis"/>
          <xsd:enumeration value="Business Assistance"/>
          <xsd:enumeration value="C&amp;D"/>
          <xsd:enumeration value="Celebrations"/>
          <xsd:enumeration value="CRC"/>
          <xsd:enumeration value="CRRA LATC"/>
          <xsd:enumeration value="Disaster Red Team"/>
          <xsd:enumeration value="HHW/OIL"/>
          <xsd:enumeration value="Hospital Diversion"/>
          <xsd:enumeration value="Jurisdiction Analysis and Review"/>
          <xsd:enumeration value="Jurisdiction Planning\Planning Docs"/>
          <xsd:enumeration value="LAMD Information Management"/>
          <xsd:enumeration value="LAMD General Administrative"/>
          <xsd:enumeration value="Large Venues and Events"/>
          <xsd:enumeration value="Organics"/>
          <xsd:enumeration value="Plastics"/>
          <xsd:enumeration value="RCP/Recycle Store"/>
          <xsd:enumeration value="Regional Targets"/>
          <xsd:enumeration value="RMDZ"/>
          <xsd:enumeration value="School District Diversion"/>
          <xsd:enumeration value="State Agency"/>
          <xsd:enumeration value="Tires -TOMA/Green Roads"/>
          <xsd:enumeration value="Zero Waste"/>
          <xsd:enumeration value="CalRecycle (non-LAMD) Projects"/>
        </xsd:restriction>
      </xsd:simpleType>
    </xsd:element>
    <xsd:element name="Project_x0020_Name" ma:index="9" ma:displayName="Project Name" ma:default="Pick One!" ma:description="Please enter the Specific Project Name. New Project? Please input here for LAMD IT to review: http://home.calrecycle.net/MMLAD/LAMD/Lists/LAMD%20IT%20Requests/AllItems.aspx" ma:format="Dropdown" ma:internalName="Project_x0020_Name">
      <xsd:simpleType>
        <xsd:restriction base="dms:Choice">
          <xsd:enumeration value="Pick One!"/>
          <xsd:enumeration value="Commercial Climate Calculators"/>
          <xsd:enumeration value="Mandatory Commercial Recycling (MCR)"/>
          <xsd:enumeration value="Mandatory Organics  Recycling (MORe)"/>
          <xsd:enumeration value="Local Infrastructure Siting, Funding, and Streamlining"/>
          <xsd:enumeration value="Assn of State &amp; Territorial Solid Waste Officials"/>
          <xsd:enumeration value="Beverage Containers"/>
          <xsd:enumeration value="Bill Analysis"/>
          <xsd:enumeration value="General Business Assistance"/>
          <xsd:enumeration value="Reuse Assistance"/>
          <xsd:enumeration value="C&amp;D Diversion Tools"/>
          <xsd:enumeration value="Celebrations"/>
          <xsd:enumeration value="Comprehensive Recycling Communities (CRC)"/>
          <xsd:enumeration value="CRRA LATC"/>
          <xsd:enumeration value="Disaster Red Team"/>
          <xsd:enumeration value="HHW/OIL Household Hazardous Waste Information Exchange (HHWIE)"/>
          <xsd:enumeration value="HHW/OIL Facilities  Assistance/Promotion"/>
          <xsd:enumeration value="General Technical Assistance"/>
          <xsd:enumeration value="HHW/OIL Annual Conference"/>
          <xsd:enumeration value="HHW/OIL Boating Clean &amp; Green"/>
          <xsd:enumeration value="HHW/OIL Marinas and Recreational Boating Workgroup"/>
          <xsd:enumeration value="Hospital Healthcare Waste Reduction/Recycling"/>
          <xsd:enumeration value="Hospital Blue Wrap"/>
          <xsd:enumeration value="Jurisdiction Review Cycle (2yr/4yr)"/>
          <xsd:enumeration value="Electronic Annual Report (EAR)"/>
          <xsd:enumeration value="General Assistance and Outreach"/>
          <xsd:enumeration value="Contacts Management, Jurisdictions"/>
          <xsd:enumeration value="JPCU/LAMD Compliance Coordination"/>
          <xsd:enumeration value="DRS- Disposal Reporting System"/>
          <xsd:enumeration value="5 Year CIWMP/RAIWMP Review"/>
          <xsd:enumeration value="Newly Incorporated Cities"/>
          <xsd:enumeration value="Planning Doc Amendments"/>
          <xsd:enumeration value="Regional Agency"/>
          <xsd:enumeration value="LAMD Information Management"/>
          <xsd:enumeration value="LAMD General Administrative"/>
          <xsd:enumeration value="Large Venues and Events"/>
          <xsd:enumeration value="Anaerobic  Digestion and Conversion Technology  Assistance"/>
          <xsd:enumeration value="Organics Technical Assistance"/>
          <xsd:enumeration value="Ocean Protection Council (OPC), Marine Debris"/>
          <xsd:enumeration value="Plastics Recycling Infrastructure Assistance"/>
          <xsd:enumeration value="Polystyrene #6"/>
          <xsd:enumeration value="Recycled Content Product (RCP) Directory"/>
          <xsd:enumeration value="RecycleStore Project"/>
          <xsd:enumeration value="Rural Counties’ Environmental Services Joint Powers Authority"/>
          <xsd:enumeration value="South Market Assessment Action Plan"/>
          <xsd:enumeration value="RMDZ ZAR Prep and Review"/>
          <xsd:enumeration value="RMDZ Designation"/>
          <xsd:enumeration value="RMDZ Redesignations"/>
          <xsd:enumeration value="RMDZ Technical Assistance"/>
          <xsd:enumeration value="Management of CSUS SP Conferences Contract"/>
          <xsd:enumeration value="RMDZ IT SharePoint"/>
          <xsd:enumeration value="RMDZ IT Web"/>
          <xsd:enumeration value="RMDZ IT ZIRS Online Database"/>
          <xsd:enumeration value="RMDZ Zone Works"/>
          <xsd:enumeration value="School Resource Management"/>
          <xsd:enumeration value="State Agency Buy Recycled Campaign (SABRC)"/>
          <xsd:enumeration value="State Agency Reporting Center (SARC)"/>
          <xsd:enumeration value="JPCU/LAMD Compliance Coordination"/>
          <xsd:enumeration value="Tire Outreach and Marketing Analysis (TOMA)"/>
          <xsd:enumeration value="Tires- Conferences"/>
          <xsd:enumeration value="Green Roads Project"/>
          <xsd:enumeration value="Zero Waste"/>
          <xsd:enumeration value="Waste Compliance and Mitigation Division (Jurisdiction, State Agency and Permitting)"/>
          <xsd:enumeration value="CalRecycle Grants and Loans"/>
          <xsd:enumeration value="Division of Recycling"/>
          <xsd:enumeration value="FacIT"/>
        </xsd:restriction>
      </xsd:simpleType>
    </xsd:element>
    <xsd:element name="Main_x0020_Category" ma:index="10" ma:displayName="Main Category" ma:default="Pick One!" ma:description="&quot;Main Category&quot;- Things that generally apply across multiple projects&#10;" ma:format="Dropdown" ma:internalName="Main_x0020_Category">
      <xsd:simpleType>
        <xsd:restriction base="dms:Choice">
          <xsd:enumeration value="Pick One!"/>
          <xsd:enumeration value="Procedures"/>
          <xsd:enumeration value="Information &amp; References"/>
          <xsd:enumeration value="Financial Resources (Grants, Loans, etc.)"/>
          <xsd:enumeration value="Templates and Forms"/>
          <xsd:enumeration value="Analysis Tools"/>
          <xsd:enumeration value="Help Guides"/>
          <xsd:enumeration value="Training and Guidance"/>
          <xsd:enumeration value="Outreach Materials"/>
          <xsd:enumeration value="Examples"/>
          <xsd:enumeration value="Case Studies/Models"/>
          <xsd:enumeration value="Materials And Products"/>
          <xsd:enumeration value="xArchived"/>
        </xsd:restriction>
      </xsd:simpleType>
    </xsd:element>
    <xsd:element name="Additional_x0020_Info" ma:index="11" nillable="true" ma:displayName="Additional Info" ma:description="Please input the Address of the Sharepoint site or S:\Drive folder  where additional info can be found. For S:Drive files, the filepath needs to start with &quot;file://iwmdocs/iwm/&quot; instead of &quot;S:&quot;. Webpages and Sharepoint sites should start with 'http:\\' &#10;&#10;The 'Description' is how it will appear in the list/library." ma:format="Hyperlink" ma:internalName="Additional_x0020_Info">
      <xsd:complexType>
        <xsd:complexContent>
          <xsd:extension base="dms:URL">
            <xsd:sequence>
              <xsd:element name="Url" type="dms:ValidUrl" minOccurs="0" nillable="true"/>
              <xsd:element name="Description" type="xsd:string" nillable="true"/>
            </xsd:sequence>
          </xsd:extension>
        </xsd:complexContent>
      </xsd:complexType>
    </xsd:element>
    <xsd:element name="Year" ma:index="12" ma:displayName="Year" ma:default="2014" ma:description="Please choose a year the document was created or updated. Will help identify for future updates.&#10;" ma:format="Dropdown" ma:internalName="Year">
      <xsd:simpleType>
        <xsd:restriction base="dms:Choice">
          <xsd:enumeration value="2015"/>
          <xsd:enumeration value="2014"/>
          <xsd:enumeration value="2013"/>
          <xsd:enumeration value="2012"/>
          <xsd:enumeration value="2011"/>
          <xsd:enumeration value="2010"/>
          <xsd:enumeration value="2009"/>
          <xsd:enumeration value="2008"/>
          <xsd:enumeration value="2007"/>
          <xsd:enumeration value="2006"/>
          <xsd:enumeration value="2005"/>
          <xsd:enumeration value="2004"/>
          <xsd:enumeration value="2003"/>
        </xsd:restriction>
      </xsd:simpleType>
    </xsd:element>
    <xsd:element name="LAMD_x0020_Contact" ma:index="13" ma:displayName="LAMD Contact" ma:description="Needs to be in (Last Name, First Name) Format or pick from the little phone book to the right." ma:list="UserInfo" ma:SharePointGroup="0" ma:internalName="LAMD_x0020_Contact" ma:readOnly="false" ma:showField="ImnName">
      <xsd:complexType>
        <xsd:complexContent>
          <xsd:extension base="dms:User">
            <xsd:sequence>
              <xsd:element name="UserInfo" minOccurs="0" maxOccurs="unbounded">
                <xsd:complexType>
                  <xsd:sequence>
                    <xsd:element name="DisplayName" type="xsd:string" minOccurs="0"/>
                    <xsd:element name="AccountId" type="dms:UserId" minOccurs="0"/>
                    <xsd:element name="AccountType" type="xsd:string" minOccurs="0"/>
                  </xsd:sequence>
                </xsd:complexType>
              </xsd:element>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4" ma:displayName="Content Type"/>
        <xsd:element ref="dc:title" minOccurs="0" maxOccurs="1" ma:index="1"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Main_x0020_Category xmlns="df3efad1-31c4-47cc-8abf-d464d66f0bc7">Information &amp; References</Main_x0020_Category>
    <Year xmlns="df3efad1-31c4-47cc-8abf-d464d66f0bc7">2014</Year>
    <Project_x0020_Name xmlns="df3efad1-31c4-47cc-8abf-d464d66f0bc7">Mandatory Organics  Recycling (MORe)</Project_x0020_Name>
    <LAMD_x0020_Project_x0020_Category xmlns="df3efad1-31c4-47cc-8abf-d464d66f0bc7">75% Initiative/Climate Change</LAMD_x0020_Project_x0020_Category>
    <Additional_x0020_Info xmlns="df3efad1-31c4-47cc-8abf-d464d66f0bc7">
      <Url xsi:nil="true"/>
      <Description xsi:nil="true"/>
    </Additional_x0020_Info>
    <LAMD_x0020_Contact xmlns="df3efad1-31c4-47cc-8abf-d464d66f0bc7">
      <UserInfo>
        <DisplayName>Levenson, Howard@CalRecycle</DisplayName>
        <AccountId>167</AccountId>
        <AccountType/>
      </UserInfo>
    </LAMD_x0020_Contact>
  </documentManagement>
</p:properties>
</file>

<file path=customXml/itemProps1.xml><?xml version="1.0" encoding="utf-8"?>
<ds:datastoreItem xmlns:ds="http://schemas.openxmlformats.org/officeDocument/2006/customXml" ds:itemID="{992AE93D-8AD4-4990-8933-ED4548DD5448}">
  <ds:schemaRefs>
    <ds:schemaRef ds:uri="http://schemas.microsoft.com/sharepoint/v3/contenttype/forms"/>
  </ds:schemaRefs>
</ds:datastoreItem>
</file>

<file path=customXml/itemProps2.xml><?xml version="1.0" encoding="utf-8"?>
<ds:datastoreItem xmlns:ds="http://schemas.openxmlformats.org/officeDocument/2006/customXml" ds:itemID="{C55E9F31-6194-4B34-8F35-10AA5968AC46}">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f3efad1-31c4-47cc-8abf-d464d66f0bc7"/>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791A8D3E-7D3D-46DE-8C1C-174074107521}">
  <ds:schemaRefs>
    <ds:schemaRef ds:uri="http://schemas.openxmlformats.org/package/2006/metadata/core-properties"/>
    <ds:schemaRef ds:uri="http://schemas.microsoft.com/office/infopath/2007/PartnerControls"/>
    <ds:schemaRef ds:uri="http://purl.org/dc/dcmitype/"/>
    <ds:schemaRef ds:uri="http://schemas.microsoft.com/office/2006/documentManagement/types"/>
    <ds:schemaRef ds:uri="http://purl.org/dc/terms/"/>
    <ds:schemaRef ds:uri="http://schemas.microsoft.com/office/2006/metadata/properties"/>
    <ds:schemaRef ds:uri="http://purl.org/dc/elements/1.1/"/>
    <ds:schemaRef ds:uri="df3efad1-31c4-47cc-8abf-d464d66f0bc7"/>
    <ds:schemaRef ds:uri="http://www.w3.org/XML/1998/namespace"/>
  </ds:schemaRefs>
</ds:datastoreItem>
</file>

<file path=docProps/app.xml><?xml version="1.0" encoding="utf-8"?>
<Properties xmlns="http://schemas.openxmlformats.org/officeDocument/2006/extended-properties" xmlns:vt="http://schemas.openxmlformats.org/officeDocument/2006/docPropsVTypes">
  <Template/>
  <TotalTime>4269</TotalTime>
  <Words>2063</Words>
  <Application>Microsoft Office PowerPoint</Application>
  <PresentationFormat>On-screen Show (4:3)</PresentationFormat>
  <Paragraphs>254</Paragraphs>
  <Slides>15</Slides>
  <Notes>15</Notes>
  <HiddenSlides>1</HiddenSlides>
  <MMClips>0</MMClips>
  <ScaleCrop>false</ScaleCrop>
  <HeadingPairs>
    <vt:vector size="4" baseType="variant">
      <vt:variant>
        <vt:lpstr>Theme</vt:lpstr>
      </vt:variant>
      <vt:variant>
        <vt:i4>1</vt:i4>
      </vt:variant>
      <vt:variant>
        <vt:lpstr>Slide Titles</vt:lpstr>
      </vt:variant>
      <vt:variant>
        <vt:i4>15</vt:i4>
      </vt:variant>
    </vt:vector>
  </HeadingPairs>
  <TitlesOfParts>
    <vt:vector size="16" baseType="lpstr">
      <vt:lpstr>Facet</vt:lpstr>
      <vt:lpstr>  California’s Direction: 75% Source Reduction, Recycling and Composting Goal      </vt:lpstr>
      <vt:lpstr>Policy Drivers</vt:lpstr>
      <vt:lpstr>PowerPoint Presentation</vt:lpstr>
      <vt:lpstr>Projected 2020  tonnages to reach  75% recycling</vt:lpstr>
      <vt:lpstr>How to Reach 75% Goal</vt:lpstr>
      <vt:lpstr>AB 341 Interim Report</vt:lpstr>
      <vt:lpstr>Why Organics?</vt:lpstr>
      <vt:lpstr>   Recent Legislation</vt:lpstr>
      <vt:lpstr>AB 1826 Business Requirements</vt:lpstr>
      <vt:lpstr>AB 1826 Local Government Requirements</vt:lpstr>
      <vt:lpstr>AB 1594</vt:lpstr>
      <vt:lpstr>AB 876</vt:lpstr>
      <vt:lpstr>AB 1045</vt:lpstr>
      <vt:lpstr>CalRecycle  Greenhouse Gas Reduction Funding Programs</vt:lpstr>
      <vt:lpstr>PowerPoint Presentation</vt:lpstr>
    </vt:vector>
  </TitlesOfParts>
  <Company>Department of Resources Recycling and Recovery</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AB 1826 MORe Basic Information (ACP Compost Summit October 2014)</dc:title>
  <dc:creator>Stalker, Brian@CalRecycle</dc:creator>
  <cp:lastModifiedBy>Ramirez, Alice</cp:lastModifiedBy>
  <cp:revision>284</cp:revision>
  <cp:lastPrinted>2015-11-16T18:11:01Z</cp:lastPrinted>
  <dcterms:created xsi:type="dcterms:W3CDTF">2014-03-25T17:59:40Z</dcterms:created>
  <dcterms:modified xsi:type="dcterms:W3CDTF">2015-11-20T21:21:18Z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0x0101002014AE3A9657AD43A941567FAD34EDD0</vt:lpwstr>
  </property>
  <property fmtid="{D5CDD505-2E9C-101B-9397-08002B2CF9AE}" pid="3" name="Order">
    <vt:r8>31900</vt:r8>
  </property>
</Properties>
</file>