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256" r:id="rId2"/>
    <p:sldId id="257" r:id="rId3"/>
    <p:sldId id="258" r:id="rId4"/>
    <p:sldId id="277" r:id="rId5"/>
    <p:sldId id="287" r:id="rId6"/>
    <p:sldId id="288" r:id="rId7"/>
    <p:sldId id="259" r:id="rId8"/>
    <p:sldId id="260" r:id="rId9"/>
    <p:sldId id="280" r:id="rId10"/>
    <p:sldId id="270" r:id="rId11"/>
    <p:sldId id="279" r:id="rId12"/>
    <p:sldId id="261" r:id="rId13"/>
    <p:sldId id="262" r:id="rId14"/>
    <p:sldId id="281" r:id="rId15"/>
    <p:sldId id="263" r:id="rId16"/>
    <p:sldId id="274" r:id="rId17"/>
    <p:sldId id="266" r:id="rId18"/>
    <p:sldId id="282" r:id="rId19"/>
    <p:sldId id="275" r:id="rId20"/>
    <p:sldId id="283" r:id="rId21"/>
    <p:sldId id="268" r:id="rId22"/>
    <p:sldId id="269" r:id="rId23"/>
    <p:sldId id="267" r:id="rId24"/>
    <p:sldId id="278" r:id="rId25"/>
    <p:sldId id="286" r:id="rId26"/>
    <p:sldId id="285"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7" autoAdjust="0"/>
    <p:restoredTop sz="94634" autoAdjust="0"/>
  </p:normalViewPr>
  <p:slideViewPr>
    <p:cSldViewPr>
      <p:cViewPr varScale="1">
        <p:scale>
          <a:sx n="100" d="100"/>
          <a:sy n="100" d="100"/>
        </p:scale>
        <p:origin x="-616" y="-104"/>
      </p:cViewPr>
      <p:guideLst>
        <p:guide orient="horz" pos="2160"/>
        <p:guide pos="2880"/>
      </p:guideLst>
    </p:cSldViewPr>
  </p:slideViewPr>
  <p:outlineViewPr>
    <p:cViewPr>
      <p:scale>
        <a:sx n="33" d="100"/>
        <a:sy n="33" d="100"/>
      </p:scale>
      <p:origin x="0" y="12416"/>
    </p:cViewPr>
  </p:outlineViewPr>
  <p:notesTextViewPr>
    <p:cViewPr>
      <p:scale>
        <a:sx n="1" d="1"/>
        <a:sy n="1" d="1"/>
      </p:scale>
      <p:origin x="0" y="0"/>
    </p:cViewPr>
  </p:notesTextViewPr>
  <p:notesViewPr>
    <p:cSldViewPr>
      <p:cViewPr varScale="1">
        <p:scale>
          <a:sx n="56" d="100"/>
          <a:sy n="56" d="100"/>
        </p:scale>
        <p:origin x="-2868"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BD50072-3D6F-4DA7-AF03-E8C8FE720445}" type="datetimeFigureOut">
              <a:rPr lang="en-US" smtClean="0"/>
              <a:t>2/28/17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A89A933-AF55-4130-B1B2-F76630E328D6}" type="slidenum">
              <a:rPr lang="en-US" smtClean="0"/>
              <a:t>‹#›</a:t>
            </a:fld>
            <a:endParaRPr lang="en-US"/>
          </a:p>
        </p:txBody>
      </p:sp>
    </p:spTree>
    <p:extLst>
      <p:ext uri="{BB962C8B-B14F-4D97-AF65-F5344CB8AC3E}">
        <p14:creationId xmlns:p14="http://schemas.microsoft.com/office/powerpoint/2010/main" val="18707280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CC4913-0788-4EDD-A675-212CB62D800C}" type="datetimeFigureOut">
              <a:rPr lang="en-US" smtClean="0"/>
              <a:t>2/28/17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D57B0D-7901-47A7-A95C-D8F83823C143}" type="slidenum">
              <a:rPr lang="en-US" smtClean="0"/>
              <a:t>‹#›</a:t>
            </a:fld>
            <a:endParaRPr lang="en-US"/>
          </a:p>
        </p:txBody>
      </p:sp>
    </p:spTree>
    <p:extLst>
      <p:ext uri="{BB962C8B-B14F-4D97-AF65-F5344CB8AC3E}">
        <p14:creationId xmlns:p14="http://schemas.microsoft.com/office/powerpoint/2010/main" val="17839981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ED57B0D-7901-47A7-A95C-D8F83823C143}" type="slidenum">
              <a:rPr lang="en-US" smtClean="0"/>
              <a:t>1</a:t>
            </a:fld>
            <a:endParaRPr lang="en-US"/>
          </a:p>
        </p:txBody>
      </p:sp>
    </p:spTree>
    <p:extLst>
      <p:ext uri="{BB962C8B-B14F-4D97-AF65-F5344CB8AC3E}">
        <p14:creationId xmlns:p14="http://schemas.microsoft.com/office/powerpoint/2010/main" val="277125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cap="small" baseline="0"/>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81890C95-4AAC-4176-8782-A11278587B2F}" type="datetime1">
              <a:rPr lang="en-US" smtClean="0"/>
              <a:t>2/28/17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7A53B1-63FB-4C26-B32F-E8068E1F1CB7}" type="slidenum">
              <a:rPr lang="en-US" smtClean="0"/>
              <a:t>‹#›</a:t>
            </a:fld>
            <a:endParaRPr lang="en-US"/>
          </a:p>
        </p:txBody>
      </p:sp>
      <p:pic>
        <p:nvPicPr>
          <p:cNvPr id="7" name="Content Placeholder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3203775750"/>
      </p:ext>
    </p:extLst>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D3DD0825-8935-4A2E-8DFA-363B49C42A96}" type="datetime1">
              <a:rPr lang="en-US" smtClean="0"/>
              <a:t>2/28/17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7A53B1-63FB-4C26-B32F-E8068E1F1CB7}" type="slidenum">
              <a:rPr lang="en-US" smtClean="0"/>
              <a:t>‹#›</a:t>
            </a:fld>
            <a:endParaRPr lang="en-US"/>
          </a:p>
        </p:txBody>
      </p:sp>
    </p:spTree>
    <p:extLst>
      <p:ext uri="{BB962C8B-B14F-4D97-AF65-F5344CB8AC3E}">
        <p14:creationId xmlns:p14="http://schemas.microsoft.com/office/powerpoint/2010/main" val="3675698051"/>
      </p:ext>
    </p:extLst>
  </p:cSld>
  <p:clrMapOvr>
    <a:overrideClrMapping bg1="dk1" tx1="lt1" bg2="dk2" tx2="lt2" accent1="accent1" accent2="accent2" accent3="accent3" accent4="accent4" accent5="accent5" accent6="accent6" hlink="hlink" folHlink="folHlink"/>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DC0FF06-010B-4ABA-B001-BA9C58A4F903}" type="datetime1">
              <a:rPr lang="en-US" smtClean="0"/>
              <a:t>2/28/17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7A53B1-63FB-4C26-B32F-E8068E1F1CB7}" type="slidenum">
              <a:rPr lang="en-US" smtClean="0"/>
              <a:t>‹#›</a:t>
            </a:fld>
            <a:endParaRPr lang="en-US"/>
          </a:p>
        </p:txBody>
      </p:sp>
    </p:spTree>
    <p:extLst>
      <p:ext uri="{BB962C8B-B14F-4D97-AF65-F5344CB8AC3E}">
        <p14:creationId xmlns:p14="http://schemas.microsoft.com/office/powerpoint/2010/main" val="3335246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1978894-2126-4A1B-A8F8-2E43F9E506AF}" type="datetime1">
              <a:rPr lang="en-US" smtClean="0"/>
              <a:t>2/28/17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7A53B1-63FB-4C26-B32F-E8068E1F1CB7}" type="slidenum">
              <a:rPr lang="en-US" smtClean="0"/>
              <a:t>‹#›</a:t>
            </a:fld>
            <a:endParaRPr lang="en-US"/>
          </a:p>
        </p:txBody>
      </p:sp>
    </p:spTree>
    <p:extLst>
      <p:ext uri="{BB962C8B-B14F-4D97-AF65-F5344CB8AC3E}">
        <p14:creationId xmlns:p14="http://schemas.microsoft.com/office/powerpoint/2010/main" val="1159602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ABA3D8D-0F04-4ABD-86CF-ED3160C17044}" type="datetime1">
              <a:rPr lang="en-US" smtClean="0"/>
              <a:t>2/28/17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7A53B1-63FB-4C26-B32F-E8068E1F1CB7}" type="slidenum">
              <a:rPr lang="en-US" smtClean="0"/>
              <a:t>‹#›</a:t>
            </a:fld>
            <a:endParaRPr lang="en-US"/>
          </a:p>
        </p:txBody>
      </p:sp>
    </p:spTree>
    <p:extLst>
      <p:ext uri="{BB962C8B-B14F-4D97-AF65-F5344CB8AC3E}">
        <p14:creationId xmlns:p14="http://schemas.microsoft.com/office/powerpoint/2010/main" val="18535391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D03EBE8-2BC0-46F9-B6E3-7435AED2D4B5}" type="datetime1">
              <a:rPr lang="en-US" smtClean="0"/>
              <a:t>2/28/17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A7A53B1-63FB-4C26-B32F-E8068E1F1CB7}" type="slidenum">
              <a:rPr lang="en-US" smtClean="0"/>
              <a:t>‹#›</a:t>
            </a:fld>
            <a:endParaRPr lang="en-US"/>
          </a:p>
        </p:txBody>
      </p:sp>
    </p:spTree>
    <p:extLst>
      <p:ext uri="{BB962C8B-B14F-4D97-AF65-F5344CB8AC3E}">
        <p14:creationId xmlns:p14="http://schemas.microsoft.com/office/powerpoint/2010/main" val="4080896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FE2E6C-AEF7-43DB-AF77-4DCAE92A5801}" type="datetime1">
              <a:rPr lang="en-US" smtClean="0"/>
              <a:t>2/28/17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A7A53B1-63FB-4C26-B32F-E8068E1F1CB7}" type="slidenum">
              <a:rPr lang="en-US" smtClean="0"/>
              <a:t>‹#›</a:t>
            </a:fld>
            <a:endParaRPr lang="en-US"/>
          </a:p>
        </p:txBody>
      </p:sp>
    </p:spTree>
    <p:extLst>
      <p:ext uri="{BB962C8B-B14F-4D97-AF65-F5344CB8AC3E}">
        <p14:creationId xmlns:p14="http://schemas.microsoft.com/office/powerpoint/2010/main" val="3211627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5D3E55-9171-4558-A1DB-1997E5136786}" type="datetime1">
              <a:rPr lang="en-US" smtClean="0"/>
              <a:t>2/28/17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7A53B1-63FB-4C26-B32F-E8068E1F1CB7}" type="slidenum">
              <a:rPr lang="en-US" smtClean="0"/>
              <a:t>‹#›</a:t>
            </a:fld>
            <a:endParaRPr lang="en-US"/>
          </a:p>
        </p:txBody>
      </p:sp>
    </p:spTree>
    <p:extLst>
      <p:ext uri="{BB962C8B-B14F-4D97-AF65-F5344CB8AC3E}">
        <p14:creationId xmlns:p14="http://schemas.microsoft.com/office/powerpoint/2010/main" val="462646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1C2ED1-EF88-4FE0-9A46-7F4EB1BE6F94}" type="datetime1">
              <a:rPr lang="en-US" smtClean="0"/>
              <a:t>2/28/17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7A53B1-63FB-4C26-B32F-E8068E1F1CB7}" type="slidenum">
              <a:rPr lang="en-US" smtClean="0"/>
              <a:t>‹#›</a:t>
            </a:fld>
            <a:endParaRPr lang="en-US"/>
          </a:p>
        </p:txBody>
      </p:sp>
    </p:spTree>
    <p:extLst>
      <p:ext uri="{BB962C8B-B14F-4D97-AF65-F5344CB8AC3E}">
        <p14:creationId xmlns:p14="http://schemas.microsoft.com/office/powerpoint/2010/main" val="1639852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A81DE5E-676F-4BDC-AFC0-8988CA5F42A3}" type="datetime1">
              <a:rPr lang="en-US" smtClean="0"/>
              <a:t>2/28/17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7A53B1-63FB-4C26-B32F-E8068E1F1CB7}" type="slidenum">
              <a:rPr lang="en-US" smtClean="0"/>
              <a:t>‹#›</a:t>
            </a:fld>
            <a:endParaRPr lang="en-US"/>
          </a:p>
        </p:txBody>
      </p:sp>
    </p:spTree>
    <p:extLst>
      <p:ext uri="{BB962C8B-B14F-4D97-AF65-F5344CB8AC3E}">
        <p14:creationId xmlns:p14="http://schemas.microsoft.com/office/powerpoint/2010/main" val="3961643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EB44CB-2AD1-4A43-94E7-7535C86C2E67}" type="datetime1">
              <a:rPr lang="en-US" smtClean="0"/>
              <a:t>2/28/17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7A53B1-63FB-4C26-B32F-E8068E1F1CB7}" type="slidenum">
              <a:rPr lang="en-US" smtClean="0"/>
              <a:t>‹#›</a:t>
            </a:fld>
            <a:endParaRPr lang="en-US"/>
          </a:p>
        </p:txBody>
      </p:sp>
    </p:spTree>
    <p:extLst>
      <p:ext uri="{BB962C8B-B14F-4D97-AF65-F5344CB8AC3E}">
        <p14:creationId xmlns:p14="http://schemas.microsoft.com/office/powerpoint/2010/main" val="262060761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932E97-F23E-4000-9118-1621E748EB5A}" type="datetime1">
              <a:rPr lang="en-US" smtClean="0"/>
              <a:t>2/28/17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7A53B1-63FB-4C26-B32F-E8068E1F1CB7}" type="slidenum">
              <a:rPr lang="en-US" smtClean="0"/>
              <a:t>‹#›</a:t>
            </a:fld>
            <a:endParaRPr lang="en-US"/>
          </a:p>
        </p:txBody>
      </p:sp>
    </p:spTree>
    <p:extLst>
      <p:ext uri="{BB962C8B-B14F-4D97-AF65-F5344CB8AC3E}">
        <p14:creationId xmlns:p14="http://schemas.microsoft.com/office/powerpoint/2010/main" val="33912461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38200"/>
            <a:ext cx="7772400" cy="2286000"/>
          </a:xfrm>
        </p:spPr>
        <p:txBody>
          <a:bodyPr>
            <a:noAutofit/>
          </a:bodyPr>
          <a:lstStyle/>
          <a:p>
            <a:r>
              <a:rPr lang="en-US" sz="6600" b="1" cap="small" dirty="0" err="1" smtClean="0">
                <a:solidFill>
                  <a:schemeClr val="bg1"/>
                </a:solidFill>
              </a:rPr>
              <a:t>Palmaz</a:t>
            </a:r>
            <a:r>
              <a:rPr lang="en-US" sz="6600" b="1" cap="small" dirty="0" smtClean="0">
                <a:solidFill>
                  <a:schemeClr val="bg1"/>
                </a:solidFill>
              </a:rPr>
              <a:t> </a:t>
            </a:r>
            <a:br>
              <a:rPr lang="en-US" sz="6600" b="1" cap="small" dirty="0" smtClean="0">
                <a:solidFill>
                  <a:schemeClr val="bg1"/>
                </a:solidFill>
              </a:rPr>
            </a:br>
            <a:r>
              <a:rPr lang="en-US" sz="6600" b="1" cap="small" dirty="0" smtClean="0">
                <a:solidFill>
                  <a:schemeClr val="bg1"/>
                </a:solidFill>
              </a:rPr>
              <a:t>Private Use Heliport</a:t>
            </a:r>
            <a:endParaRPr lang="en-US" sz="6600" b="1" cap="small" dirty="0">
              <a:solidFill>
                <a:schemeClr val="bg1"/>
              </a:solidFill>
            </a:endParaRPr>
          </a:p>
        </p:txBody>
      </p:sp>
      <p:sp>
        <p:nvSpPr>
          <p:cNvPr id="3" name="Subtitle 2"/>
          <p:cNvSpPr>
            <a:spLocks noGrp="1"/>
          </p:cNvSpPr>
          <p:nvPr>
            <p:ph type="subTitle" idx="1"/>
          </p:nvPr>
        </p:nvSpPr>
        <p:spPr/>
        <p:txBody>
          <a:bodyPr/>
          <a:lstStyle/>
          <a:p>
            <a:r>
              <a:rPr lang="en-US" sz="2000" dirty="0" smtClean="0">
                <a:solidFill>
                  <a:schemeClr val="bg1"/>
                </a:solidFill>
                <a:cs typeface="Arial" panose="020B0604020202020204" pitchFamily="34" charset="0"/>
              </a:rPr>
              <a:t>Brian Russell</a:t>
            </a:r>
          </a:p>
          <a:p>
            <a:r>
              <a:rPr lang="en-US" sz="2000" b="1" dirty="0" smtClean="0">
                <a:solidFill>
                  <a:schemeClr val="bg1"/>
                </a:solidFill>
                <a:cs typeface="Arial" panose="020B0604020202020204" pitchFamily="34" charset="0"/>
              </a:rPr>
              <a:t>Abbott &amp; Kindermann, Inc.</a:t>
            </a:r>
          </a:p>
          <a:p>
            <a:r>
              <a:rPr lang="en-US" sz="2000" dirty="0" smtClean="0">
                <a:solidFill>
                  <a:schemeClr val="bg1"/>
                </a:solidFill>
                <a:cs typeface="Arial" panose="020B0604020202020204" pitchFamily="34" charset="0"/>
              </a:rPr>
              <a:t>2100 21</a:t>
            </a:r>
            <a:r>
              <a:rPr lang="en-US" sz="2000" baseline="30000" dirty="0" smtClean="0">
                <a:solidFill>
                  <a:schemeClr val="bg1"/>
                </a:solidFill>
                <a:cs typeface="Arial" panose="020B0604020202020204" pitchFamily="34" charset="0"/>
              </a:rPr>
              <a:t>st</a:t>
            </a:r>
            <a:r>
              <a:rPr lang="en-US" sz="2000" dirty="0" smtClean="0">
                <a:solidFill>
                  <a:schemeClr val="bg1"/>
                </a:solidFill>
                <a:cs typeface="Arial" panose="020B0604020202020204" pitchFamily="34" charset="0"/>
              </a:rPr>
              <a:t> Street, Sacramento, CA 95818</a:t>
            </a:r>
          </a:p>
          <a:p>
            <a:r>
              <a:rPr lang="en-US" sz="2000" dirty="0" smtClean="0">
                <a:solidFill>
                  <a:schemeClr val="bg1"/>
                </a:solidFill>
                <a:cs typeface="Arial" panose="020B0604020202020204" pitchFamily="34" charset="0"/>
              </a:rPr>
              <a:t>1485 Main Street, Suite 205, St. Helena, CA 94574</a:t>
            </a:r>
          </a:p>
          <a:p>
            <a:endParaRPr lang="en-US" dirty="0">
              <a:solidFill>
                <a:schemeClr val="bg1"/>
              </a:solidFill>
            </a:endParaRPr>
          </a:p>
        </p:txBody>
      </p:sp>
      <p:sp>
        <p:nvSpPr>
          <p:cNvPr id="4" name="Footer Placeholder 3"/>
          <p:cNvSpPr>
            <a:spLocks noGrp="1"/>
          </p:cNvSpPr>
          <p:nvPr>
            <p:ph type="ftr" sz="quarter" idx="11"/>
          </p:nvPr>
        </p:nvSpPr>
        <p:spPr/>
        <p:txBody>
          <a:bodyPr/>
          <a:lstStyle/>
          <a:p>
            <a:endParaRPr lang="en-US" dirty="0"/>
          </a:p>
        </p:txBody>
      </p:sp>
      <p:pic>
        <p:nvPicPr>
          <p:cNvPr id="5"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7391400" y="5791200"/>
            <a:ext cx="1596929" cy="914400"/>
          </a:xfrm>
        </p:spPr>
      </p:pic>
      <p:pic>
        <p:nvPicPr>
          <p:cNvPr id="6" name="Content Placeholder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21473687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b="1" cap="small" dirty="0" smtClean="0"/>
              <a:t>Introduction</a:t>
            </a:r>
            <a:endParaRPr lang="en-US" b="1" cap="small" dirty="0"/>
          </a:p>
        </p:txBody>
      </p:sp>
      <p:sp>
        <p:nvSpPr>
          <p:cNvPr id="7" name="Content Placeholder 6"/>
          <p:cNvSpPr>
            <a:spLocks noGrp="1"/>
          </p:cNvSpPr>
          <p:nvPr>
            <p:ph idx="1"/>
          </p:nvPr>
        </p:nvSpPr>
        <p:spPr/>
        <p:txBody>
          <a:bodyPr/>
          <a:lstStyle/>
          <a:p>
            <a:r>
              <a:rPr lang="en-US" dirty="0" smtClean="0"/>
              <a:t>Thank you</a:t>
            </a:r>
          </a:p>
          <a:p>
            <a:r>
              <a:rPr lang="en-US" dirty="0" smtClean="0"/>
              <a:t>Introductions</a:t>
            </a:r>
          </a:p>
          <a:p>
            <a:r>
              <a:rPr lang="en-US" dirty="0" smtClean="0"/>
              <a:t>Speakers for </a:t>
            </a:r>
            <a:r>
              <a:rPr lang="en-US" dirty="0" err="1" smtClean="0"/>
              <a:t>Palmaz</a:t>
            </a:r>
            <a:r>
              <a:rPr lang="en-US" dirty="0" smtClean="0"/>
              <a:t>:</a:t>
            </a:r>
          </a:p>
          <a:p>
            <a:pPr marL="914400" lvl="2" indent="0">
              <a:buNone/>
            </a:pPr>
            <a:r>
              <a:rPr lang="en-US" dirty="0" smtClean="0"/>
              <a:t>Brian Russell</a:t>
            </a:r>
          </a:p>
          <a:p>
            <a:pPr marL="914400" lvl="2" indent="0">
              <a:buNone/>
            </a:pPr>
            <a:r>
              <a:rPr lang="en-US" dirty="0" smtClean="0"/>
              <a:t>Arthur </a:t>
            </a:r>
            <a:r>
              <a:rPr lang="en-US" dirty="0" err="1" smtClean="0"/>
              <a:t>Negrette</a:t>
            </a:r>
            <a:r>
              <a:rPr lang="en-US" dirty="0" smtClean="0"/>
              <a:t> </a:t>
            </a:r>
          </a:p>
          <a:p>
            <a:pPr marL="914400" lvl="2" indent="0">
              <a:buNone/>
            </a:pPr>
            <a:r>
              <a:rPr lang="en-US" dirty="0" smtClean="0"/>
              <a:t>Mead and Hunt- Ken Brody</a:t>
            </a:r>
          </a:p>
          <a:p>
            <a:pPr marL="914400" lvl="2" indent="0">
              <a:buNone/>
            </a:pPr>
            <a:r>
              <a:rPr lang="en-US" dirty="0"/>
              <a:t>Christian </a:t>
            </a:r>
            <a:r>
              <a:rPr lang="en-US" dirty="0" err="1"/>
              <a:t>Palmaz</a:t>
            </a:r>
            <a:endParaRPr lang="en-US" dirty="0"/>
          </a:p>
          <a:p>
            <a:pPr marL="914400" lvl="2" indent="0">
              <a:buNone/>
            </a:pPr>
            <a:endParaRPr lang="en-US" dirty="0" smtClean="0"/>
          </a:p>
          <a:p>
            <a:pPr marL="457200" lvl="1" indent="0">
              <a:buNone/>
            </a:pPr>
            <a:endParaRPr lang="en-US" dirty="0"/>
          </a:p>
        </p:txBody>
      </p:sp>
      <p:sp>
        <p:nvSpPr>
          <p:cNvPr id="8" name="Footer Placeholder 7"/>
          <p:cNvSpPr>
            <a:spLocks noGrp="1"/>
          </p:cNvSpPr>
          <p:nvPr>
            <p:ph type="ftr" sz="quarter" idx="11"/>
          </p:nvPr>
        </p:nvSpPr>
        <p:spPr/>
        <p:txBody>
          <a:bodyPr/>
          <a:lstStyle/>
          <a:p>
            <a:endParaRPr lang="en-US"/>
          </a:p>
        </p:txBody>
      </p:sp>
      <p:pic>
        <p:nvPicPr>
          <p:cNvPr id="9"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a:solidFill>
            <a:schemeClr val="accent1"/>
          </a:solidFill>
        </p:spPr>
      </p:pic>
    </p:spTree>
    <p:extLst>
      <p:ext uri="{BB962C8B-B14F-4D97-AF65-F5344CB8AC3E}">
        <p14:creationId xmlns:p14="http://schemas.microsoft.com/office/powerpoint/2010/main" val="26039136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cap="small" dirty="0" smtClean="0"/>
              <a:t>Background On The Process </a:t>
            </a:r>
            <a:endParaRPr lang="en-US" b="1" cap="small" dirty="0"/>
          </a:p>
        </p:txBody>
      </p:sp>
      <p:sp>
        <p:nvSpPr>
          <p:cNvPr id="3" name="Content Placeholder 2"/>
          <p:cNvSpPr>
            <a:spLocks noGrp="1"/>
          </p:cNvSpPr>
          <p:nvPr>
            <p:ph idx="1"/>
          </p:nvPr>
        </p:nvSpPr>
        <p:spPr/>
        <p:txBody>
          <a:bodyPr/>
          <a:lstStyle/>
          <a:p>
            <a:r>
              <a:rPr lang="en-US" dirty="0" smtClean="0"/>
              <a:t>Submitted application in July 2014</a:t>
            </a:r>
          </a:p>
          <a:p>
            <a:r>
              <a:rPr lang="en-US" dirty="0" smtClean="0"/>
              <a:t>Started EIR in September 2015</a:t>
            </a:r>
          </a:p>
          <a:p>
            <a:r>
              <a:rPr lang="en-US" dirty="0" smtClean="0"/>
              <a:t>DEIR was released in  April 2016</a:t>
            </a:r>
          </a:p>
          <a:p>
            <a:r>
              <a:rPr lang="en-US" dirty="0" smtClean="0"/>
              <a:t>2.5+ years to process the application, analyze the project and complete the EIR</a:t>
            </a:r>
          </a:p>
          <a:p>
            <a:pPr marL="0" indent="0">
              <a:buNone/>
            </a:pPr>
            <a:endParaRPr lang="en-US" dirty="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18055446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cap="small" dirty="0"/>
              <a:t>Adequacy of EIR </a:t>
            </a:r>
          </a:p>
        </p:txBody>
      </p:sp>
      <p:sp>
        <p:nvSpPr>
          <p:cNvPr id="3" name="Content Placeholder 2"/>
          <p:cNvSpPr>
            <a:spLocks noGrp="1"/>
          </p:cNvSpPr>
          <p:nvPr>
            <p:ph idx="1"/>
          </p:nvPr>
        </p:nvSpPr>
        <p:spPr>
          <a:xfrm>
            <a:off x="533400" y="1295400"/>
            <a:ext cx="8229600" cy="4525963"/>
          </a:xfrm>
        </p:spPr>
        <p:txBody>
          <a:bodyPr>
            <a:normAutofit lnSpcReduction="10000"/>
          </a:bodyPr>
          <a:lstStyle/>
          <a:p>
            <a:r>
              <a:rPr lang="en-US" dirty="0" smtClean="0"/>
              <a:t>Ascent and County Staff completed an in depth environmental analysis of the project.</a:t>
            </a:r>
          </a:p>
          <a:p>
            <a:r>
              <a:rPr lang="en-US" dirty="0" smtClean="0"/>
              <a:t>Per the requirements of CEQA, all project impacts were properly and fully analyzed.</a:t>
            </a:r>
          </a:p>
          <a:p>
            <a:r>
              <a:rPr lang="en-US" dirty="0" smtClean="0"/>
              <a:t>All of the studies conducted for the EIR were comprehensive and done by highly qualified engineers and professionals.</a:t>
            </a:r>
          </a:p>
          <a:p>
            <a:r>
              <a:rPr lang="en-US" dirty="0" smtClean="0"/>
              <a:t>All of the proposed mitigations are feasible and can be incorporated into the project.</a:t>
            </a:r>
          </a:p>
          <a:p>
            <a:endParaRPr lang="en-US" dirty="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39752208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small" dirty="0"/>
              <a:t>Less Than Significant Impacts</a:t>
            </a:r>
            <a:endParaRPr lang="en-US" dirty="0"/>
          </a:p>
        </p:txBody>
      </p:sp>
      <p:sp>
        <p:nvSpPr>
          <p:cNvPr id="3" name="Content Placeholder 2"/>
          <p:cNvSpPr>
            <a:spLocks noGrp="1"/>
          </p:cNvSpPr>
          <p:nvPr>
            <p:ph idx="1"/>
          </p:nvPr>
        </p:nvSpPr>
        <p:spPr/>
        <p:txBody>
          <a:bodyPr>
            <a:normAutofit lnSpcReduction="10000"/>
          </a:bodyPr>
          <a:lstStyle/>
          <a:p>
            <a:r>
              <a:rPr lang="en-US" dirty="0"/>
              <a:t>Project (Lower) Site:  Overall this project impacts are less than significant.  The EIR concluded that there are significant impacts, but with mitigations the project impacts would be less than significant.</a:t>
            </a:r>
          </a:p>
          <a:p>
            <a:r>
              <a:rPr lang="en-US" dirty="0"/>
              <a:t>Alternative Mt. George Site:  All studies prove that all the Project impacts are less than significant.  No mitigations are needed to make the project impacts less than significant</a:t>
            </a:r>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428110212"/>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Review</a:t>
            </a:r>
            <a:endParaRPr lang="en-US" dirty="0"/>
          </a:p>
        </p:txBody>
      </p:sp>
      <p:sp>
        <p:nvSpPr>
          <p:cNvPr id="3" name="Content Placeholder 2"/>
          <p:cNvSpPr>
            <a:spLocks noGrp="1"/>
          </p:cNvSpPr>
          <p:nvPr>
            <p:ph idx="1"/>
          </p:nvPr>
        </p:nvSpPr>
        <p:spPr/>
        <p:txBody>
          <a:bodyPr>
            <a:normAutofit fontScale="70000" lnSpcReduction="20000"/>
          </a:bodyPr>
          <a:lstStyle/>
          <a:p>
            <a:r>
              <a:rPr lang="en-US" dirty="0"/>
              <a:t>The role of the Planning Commission is to analyze this Project, and to determine if </a:t>
            </a:r>
            <a:r>
              <a:rPr lang="en-US" i="1" dirty="0"/>
              <a:t>this</a:t>
            </a:r>
            <a:r>
              <a:rPr lang="en-US" dirty="0"/>
              <a:t> Project complies with CEQA and the County rules and guidelines. </a:t>
            </a:r>
          </a:p>
          <a:p>
            <a:r>
              <a:rPr lang="en-US" b="1" u="sng" dirty="0"/>
              <a:t>Reminder:</a:t>
            </a:r>
            <a:r>
              <a:rPr lang="en-US" b="1" dirty="0"/>
              <a:t>  </a:t>
            </a:r>
            <a:r>
              <a:rPr lang="en-US" dirty="0"/>
              <a:t>A project is </a:t>
            </a:r>
            <a:r>
              <a:rPr lang="en-US" b="1" u="sng" dirty="0"/>
              <a:t>not</a:t>
            </a:r>
            <a:r>
              <a:rPr lang="en-US" dirty="0"/>
              <a:t> required to be consistent with every goal and policy of the County’s general plan. A project is consistent with the general plan “if considering all its aspects, it will further the objectives and polices of the general plan and not obstruct their attainment.  A given project need not be in perfect conformity with each and every general plan policy.”  (</a:t>
            </a:r>
            <a:r>
              <a:rPr lang="en-US" i="1" dirty="0"/>
              <a:t>California Native Plant Society v. City of Rancho Cordova</a:t>
            </a:r>
            <a:r>
              <a:rPr lang="en-US" dirty="0"/>
              <a:t> (2009) 172 Cal.App.4th 603).  In applying this Project to the Napa County General Plan, this Project is consistent with the Napa County General Plan and does not obstruct the overall general plan objectives and polices.  </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900540941"/>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cap="small" dirty="0"/>
              <a:t>Why </a:t>
            </a:r>
            <a:r>
              <a:rPr lang="en-US" b="1" cap="small" dirty="0" smtClean="0"/>
              <a:t>Apply?</a:t>
            </a:r>
            <a:endParaRPr lang="en-US" b="1" cap="small" dirty="0"/>
          </a:p>
        </p:txBody>
      </p:sp>
      <p:sp>
        <p:nvSpPr>
          <p:cNvPr id="3" name="Content Placeholder 2"/>
          <p:cNvSpPr>
            <a:spLocks noGrp="1"/>
          </p:cNvSpPr>
          <p:nvPr>
            <p:ph idx="1"/>
          </p:nvPr>
        </p:nvSpPr>
        <p:spPr/>
        <p:txBody>
          <a:bodyPr>
            <a:normAutofit fontScale="92500" lnSpcReduction="20000"/>
          </a:bodyPr>
          <a:lstStyle/>
          <a:p>
            <a:r>
              <a:rPr lang="en-US" dirty="0" smtClean="0"/>
              <a:t>Heliports have been a permitted use in Napa County since 1965.  </a:t>
            </a:r>
          </a:p>
          <a:p>
            <a:r>
              <a:rPr lang="en-US" dirty="0" smtClean="0"/>
              <a:t>Napa County Code Section 18.120.010(B) allows heliports in all zoning districts with the approval of a conditional use permit.</a:t>
            </a:r>
          </a:p>
          <a:p>
            <a:r>
              <a:rPr lang="en-US" dirty="0" err="1" smtClean="0"/>
              <a:t>Palmaz</a:t>
            </a:r>
            <a:r>
              <a:rPr lang="en-US" dirty="0" smtClean="0"/>
              <a:t> possess the type of property (size and location) and the type of helicopter (twin engine with fly quiet technology) that minimizes impacts on the environment.</a:t>
            </a:r>
          </a:p>
          <a:p>
            <a:r>
              <a:rPr lang="en-US" dirty="0" smtClean="0"/>
              <a:t>We are simply following the rules established by the County.</a:t>
            </a:r>
          </a:p>
          <a:p>
            <a:endParaRPr lang="en-US" dirty="0" smtClean="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21574237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r>
              <a:rPr lang="en-US" b="1" cap="small" dirty="0"/>
              <a:t>History of Approved Heliports in Napa County</a:t>
            </a:r>
          </a:p>
        </p:txBody>
      </p:sp>
      <p:sp>
        <p:nvSpPr>
          <p:cNvPr id="3" name="Content Placeholder 2"/>
          <p:cNvSpPr>
            <a:spLocks noGrp="1"/>
          </p:cNvSpPr>
          <p:nvPr>
            <p:ph idx="1"/>
          </p:nvPr>
        </p:nvSpPr>
        <p:spPr>
          <a:xfrm>
            <a:off x="457200" y="2011907"/>
            <a:ext cx="8229600" cy="3810000"/>
          </a:xfrm>
        </p:spPr>
        <p:txBody>
          <a:bodyPr/>
          <a:lstStyle/>
          <a:p>
            <a:r>
              <a:rPr lang="en-US" sz="3000" dirty="0" smtClean="0"/>
              <a:t>Alfred </a:t>
            </a:r>
            <a:r>
              <a:rPr lang="en-US" sz="3000" dirty="0" err="1" smtClean="0"/>
              <a:t>Wilsey</a:t>
            </a:r>
            <a:r>
              <a:rPr lang="en-US" sz="3000" dirty="0" smtClean="0"/>
              <a:t>- private helistop- approved 6.7.78</a:t>
            </a:r>
          </a:p>
          <a:p>
            <a:r>
              <a:rPr lang="en-US" sz="3000" dirty="0" smtClean="0"/>
              <a:t>Timothy Parrott- private helistop (1.92 acre parcel on the southeast side of Zinfandel Lane)- approved 6.6.79</a:t>
            </a:r>
          </a:p>
          <a:p>
            <a:r>
              <a:rPr lang="en-US" sz="3000" dirty="0" smtClean="0"/>
              <a:t>St. Helena Health Center- approved 10.3.84</a:t>
            </a:r>
          </a:p>
          <a:p>
            <a:r>
              <a:rPr lang="en-US" sz="3000" dirty="0" smtClean="0"/>
              <a:t>St. Helena Hospital- approved 10.16.85 (revision of 1984 permit)</a:t>
            </a:r>
          </a:p>
          <a:p>
            <a:endParaRPr lang="en-US" dirty="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7304709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Autofit/>
          </a:bodyPr>
          <a:lstStyle/>
          <a:p>
            <a:r>
              <a:rPr lang="en-US" b="1" cap="small" dirty="0" smtClean="0"/>
              <a:t>Changes to Heliport Regulations</a:t>
            </a:r>
            <a:br>
              <a:rPr lang="en-US" b="1" cap="small" dirty="0" smtClean="0"/>
            </a:br>
            <a:r>
              <a:rPr lang="en-US" b="1" cap="small" dirty="0" smtClean="0"/>
              <a:t>in 2004</a:t>
            </a:r>
            <a:endParaRPr lang="en-US" b="1" cap="small" dirty="0"/>
          </a:p>
        </p:txBody>
      </p:sp>
      <p:sp>
        <p:nvSpPr>
          <p:cNvPr id="3" name="Content Placeholder 2"/>
          <p:cNvSpPr>
            <a:spLocks noGrp="1"/>
          </p:cNvSpPr>
          <p:nvPr>
            <p:ph idx="1"/>
          </p:nvPr>
        </p:nvSpPr>
        <p:spPr>
          <a:xfrm>
            <a:off x="457200" y="1905000"/>
            <a:ext cx="8229600" cy="4525963"/>
          </a:xfrm>
        </p:spPr>
        <p:txBody>
          <a:bodyPr>
            <a:noAutofit/>
          </a:bodyPr>
          <a:lstStyle/>
          <a:p>
            <a:r>
              <a:rPr lang="en-US" dirty="0"/>
              <a:t>In 2004 the Board of Supervisors reviewed heliports in Napa County (after Diamond Mountain Vineyard asked to modify their use permit to allow visitors to arrive to the winery via helicopter).</a:t>
            </a:r>
          </a:p>
          <a:p>
            <a:endParaRPr lang="en-US" dirty="0" smtClean="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602723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Autofit/>
          </a:bodyPr>
          <a:lstStyle/>
          <a:p>
            <a:r>
              <a:rPr lang="en-US" b="1" cap="small" dirty="0" smtClean="0"/>
              <a:t>Changes to Heliport Regulations</a:t>
            </a:r>
            <a:br>
              <a:rPr lang="en-US" b="1" cap="small" dirty="0" smtClean="0"/>
            </a:br>
            <a:r>
              <a:rPr lang="en-US" b="1" cap="small" dirty="0" smtClean="0"/>
              <a:t>in 2004</a:t>
            </a:r>
            <a:endParaRPr lang="en-US" b="1" cap="small" dirty="0"/>
          </a:p>
        </p:txBody>
      </p:sp>
      <p:sp>
        <p:nvSpPr>
          <p:cNvPr id="3" name="Content Placeholder 2"/>
          <p:cNvSpPr>
            <a:spLocks noGrp="1"/>
          </p:cNvSpPr>
          <p:nvPr>
            <p:ph idx="1"/>
          </p:nvPr>
        </p:nvSpPr>
        <p:spPr>
          <a:xfrm>
            <a:off x="457200" y="1905000"/>
            <a:ext cx="8229600" cy="4525963"/>
          </a:xfrm>
        </p:spPr>
        <p:txBody>
          <a:bodyPr>
            <a:noAutofit/>
          </a:bodyPr>
          <a:lstStyle/>
          <a:p>
            <a:r>
              <a:rPr lang="en-US" dirty="0" smtClean="0"/>
              <a:t>The Board eliminated the commercial use of heliports.  They limited the use to “private use” heliports. Private use activity is defined as noncommercial activities of an individual owner or family and occasional invited guest. </a:t>
            </a:r>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33884117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Autofit/>
          </a:bodyPr>
          <a:lstStyle/>
          <a:p>
            <a:r>
              <a:rPr lang="en-US" b="1" cap="small" dirty="0" smtClean="0"/>
              <a:t>Changes to Heliport Regulations</a:t>
            </a:r>
            <a:br>
              <a:rPr lang="en-US" b="1" cap="small" dirty="0" smtClean="0"/>
            </a:br>
            <a:r>
              <a:rPr lang="en-US" b="1" cap="small" dirty="0" smtClean="0"/>
              <a:t>in 2004</a:t>
            </a:r>
            <a:endParaRPr lang="en-US" b="1" cap="small" dirty="0"/>
          </a:p>
        </p:txBody>
      </p:sp>
      <p:sp>
        <p:nvSpPr>
          <p:cNvPr id="3" name="Content Placeholder 2"/>
          <p:cNvSpPr>
            <a:spLocks noGrp="1"/>
          </p:cNvSpPr>
          <p:nvPr>
            <p:ph idx="1"/>
          </p:nvPr>
        </p:nvSpPr>
        <p:spPr>
          <a:xfrm>
            <a:off x="457200" y="1905000"/>
            <a:ext cx="8229600" cy="4525963"/>
          </a:xfrm>
        </p:spPr>
        <p:txBody>
          <a:bodyPr>
            <a:normAutofit/>
          </a:bodyPr>
          <a:lstStyle/>
          <a:p>
            <a:r>
              <a:rPr lang="en-US" dirty="0" smtClean="0"/>
              <a:t>After a series of hearings the Board continued to allow private use heliports in Napa County so long as the applicant received use permit approval.</a:t>
            </a:r>
            <a:endParaRPr lang="en-US" dirty="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13685020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cap="small" dirty="0"/>
              <a:t>Is A Heliport An Urban Use?</a:t>
            </a:r>
            <a:endParaRPr lang="en-US" b="1" cap="small" dirty="0"/>
          </a:p>
        </p:txBody>
      </p:sp>
      <p:sp>
        <p:nvSpPr>
          <p:cNvPr id="3" name="Content Placeholder 2"/>
          <p:cNvSpPr>
            <a:spLocks noGrp="1"/>
          </p:cNvSpPr>
          <p:nvPr>
            <p:ph idx="1"/>
          </p:nvPr>
        </p:nvSpPr>
        <p:spPr/>
        <p:txBody>
          <a:bodyPr/>
          <a:lstStyle/>
          <a:p>
            <a:r>
              <a:rPr lang="en-US" b="1" dirty="0" smtClean="0"/>
              <a:t>No</a:t>
            </a:r>
            <a:r>
              <a:rPr lang="en-US" dirty="0" smtClean="0"/>
              <a:t>. Heliports have been an allowed use in Napa County since 1965. During that time, four helipad applications have been approved.  </a:t>
            </a:r>
          </a:p>
          <a:p>
            <a:r>
              <a:rPr lang="en-US" dirty="0" smtClean="0"/>
              <a:t>Helicopters are used by utility companies, hospitals, farmers, first responders, and considered by all as a resourceful tool. </a:t>
            </a:r>
            <a:endParaRPr lang="en-US" dirty="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
        <p:nvSpPr>
          <p:cNvPr id="6" name="TextBox 5"/>
          <p:cNvSpPr txBox="1"/>
          <p:nvPr/>
        </p:nvSpPr>
        <p:spPr>
          <a:xfrm>
            <a:off x="-614551" y="3697201"/>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6194755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cap="small" dirty="0"/>
              <a:t>Current </a:t>
            </a:r>
            <a:r>
              <a:rPr lang="en-US" b="1" cap="small" dirty="0" smtClean="0"/>
              <a:t>Flights By </a:t>
            </a:r>
            <a:r>
              <a:rPr lang="en-US" b="1" cap="small" dirty="0" err="1" smtClean="0"/>
              <a:t>Palmaz</a:t>
            </a:r>
            <a:endParaRPr lang="en-US" b="1" cap="small" dirty="0"/>
          </a:p>
        </p:txBody>
      </p:sp>
      <p:sp>
        <p:nvSpPr>
          <p:cNvPr id="3" name="Content Placeholder 2"/>
          <p:cNvSpPr>
            <a:spLocks noGrp="1"/>
          </p:cNvSpPr>
          <p:nvPr>
            <p:ph idx="1"/>
          </p:nvPr>
        </p:nvSpPr>
        <p:spPr/>
        <p:txBody>
          <a:bodyPr>
            <a:normAutofit/>
          </a:bodyPr>
          <a:lstStyle/>
          <a:p>
            <a:r>
              <a:rPr lang="en-US" dirty="0" err="1" smtClean="0"/>
              <a:t>Palmaz</a:t>
            </a:r>
            <a:r>
              <a:rPr lang="en-US" dirty="0" smtClean="0"/>
              <a:t> currently flies 4 arrivals and departures per week.  </a:t>
            </a:r>
          </a:p>
          <a:p>
            <a:r>
              <a:rPr lang="en-US" dirty="0" smtClean="0"/>
              <a:t>These flights are governed by the FAA.  Napa County does not have jurisdiction over these flights.</a:t>
            </a:r>
          </a:p>
          <a:p>
            <a:pPr marL="0" indent="0">
              <a:buNone/>
            </a:pPr>
            <a:endParaRPr lang="en-US" dirty="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29266869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cap="small" dirty="0"/>
              <a:t>Current </a:t>
            </a:r>
            <a:r>
              <a:rPr lang="en-US" b="1" cap="small" dirty="0" smtClean="0"/>
              <a:t>Flights By </a:t>
            </a:r>
            <a:r>
              <a:rPr lang="en-US" b="1" cap="small" dirty="0" err="1" smtClean="0"/>
              <a:t>Palmaz</a:t>
            </a:r>
            <a:endParaRPr lang="en-US" b="1" cap="small" dirty="0"/>
          </a:p>
        </p:txBody>
      </p:sp>
      <p:sp>
        <p:nvSpPr>
          <p:cNvPr id="3" name="Content Placeholder 2"/>
          <p:cNvSpPr>
            <a:spLocks noGrp="1"/>
          </p:cNvSpPr>
          <p:nvPr>
            <p:ph idx="1"/>
          </p:nvPr>
        </p:nvSpPr>
        <p:spPr/>
        <p:txBody>
          <a:bodyPr>
            <a:normAutofit/>
          </a:bodyPr>
          <a:lstStyle/>
          <a:p>
            <a:r>
              <a:rPr lang="en-US" dirty="0" err="1" smtClean="0"/>
              <a:t>Palmaz</a:t>
            </a:r>
            <a:r>
              <a:rPr lang="en-US" dirty="0" smtClean="0"/>
              <a:t> can fly at any altitude and on any safe and unobstructed flight path.</a:t>
            </a:r>
          </a:p>
          <a:p>
            <a:r>
              <a:rPr lang="en-US" dirty="0" err="1" smtClean="0"/>
              <a:t>Palmaz’s</a:t>
            </a:r>
            <a:r>
              <a:rPr lang="en-US" dirty="0" smtClean="0"/>
              <a:t> current flights are not limited by a “no fly zone.”</a:t>
            </a:r>
          </a:p>
          <a:p>
            <a:pPr marL="0" indent="0">
              <a:buNone/>
            </a:pPr>
            <a:endParaRPr lang="en-US" dirty="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32805012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458200" cy="1417638"/>
          </a:xfrm>
        </p:spPr>
        <p:txBody>
          <a:bodyPr>
            <a:noAutofit/>
          </a:bodyPr>
          <a:lstStyle/>
          <a:p>
            <a:r>
              <a:rPr lang="en-US" b="1" cap="small" dirty="0" smtClean="0"/>
              <a:t>Project Approval Will Not Increase Helicopter Noise </a:t>
            </a:r>
            <a:endParaRPr lang="en-US" b="1" cap="small" dirty="0"/>
          </a:p>
        </p:txBody>
      </p:sp>
      <p:sp>
        <p:nvSpPr>
          <p:cNvPr id="3" name="Content Placeholder 2"/>
          <p:cNvSpPr>
            <a:spLocks noGrp="1"/>
          </p:cNvSpPr>
          <p:nvPr>
            <p:ph idx="1"/>
          </p:nvPr>
        </p:nvSpPr>
        <p:spPr/>
        <p:txBody>
          <a:bodyPr>
            <a:normAutofit lnSpcReduction="10000"/>
          </a:bodyPr>
          <a:lstStyle/>
          <a:p>
            <a:r>
              <a:rPr lang="en-US" dirty="0" err="1" smtClean="0"/>
              <a:t>Palmaz</a:t>
            </a:r>
            <a:r>
              <a:rPr lang="en-US" dirty="0" smtClean="0"/>
              <a:t> is currently legally flying their helicopter which is governed by the FAA in airspace that would be occupied by the Project if it is approved.</a:t>
            </a:r>
          </a:p>
          <a:p>
            <a:r>
              <a:rPr lang="en-US" dirty="0" smtClean="0"/>
              <a:t>Flights are occurring four times per week.</a:t>
            </a:r>
          </a:p>
          <a:p>
            <a:r>
              <a:rPr lang="en-US" dirty="0" smtClean="0"/>
              <a:t>Therefore, approving the Project would not generate additional noise in Napa County since </a:t>
            </a:r>
            <a:r>
              <a:rPr lang="en-US" dirty="0" err="1" smtClean="0"/>
              <a:t>Palmaz</a:t>
            </a:r>
            <a:r>
              <a:rPr lang="en-US" dirty="0" smtClean="0"/>
              <a:t> is already flying in that airspace four times per week.</a:t>
            </a:r>
            <a:endParaRPr lang="en-US" dirty="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30115410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cap="small" dirty="0"/>
              <a:t>Project </a:t>
            </a:r>
            <a:r>
              <a:rPr lang="en-US" b="1" cap="small" dirty="0" smtClean="0"/>
              <a:t>Benefits</a:t>
            </a:r>
            <a:endParaRPr lang="en-US" b="1" cap="small" dirty="0"/>
          </a:p>
        </p:txBody>
      </p:sp>
      <p:sp>
        <p:nvSpPr>
          <p:cNvPr id="3" name="Content Placeholder 2"/>
          <p:cNvSpPr>
            <a:spLocks noGrp="1"/>
          </p:cNvSpPr>
          <p:nvPr>
            <p:ph idx="1"/>
          </p:nvPr>
        </p:nvSpPr>
        <p:spPr/>
        <p:txBody>
          <a:bodyPr>
            <a:normAutofit fontScale="77500" lnSpcReduction="20000"/>
          </a:bodyPr>
          <a:lstStyle/>
          <a:p>
            <a:r>
              <a:rPr lang="en-US" dirty="0" smtClean="0"/>
              <a:t>No water usage</a:t>
            </a:r>
          </a:p>
          <a:p>
            <a:r>
              <a:rPr lang="en-US" dirty="0" smtClean="0"/>
              <a:t>No employees (no traffic)</a:t>
            </a:r>
          </a:p>
          <a:p>
            <a:r>
              <a:rPr lang="en-US" dirty="0" smtClean="0"/>
              <a:t>No fuel on site</a:t>
            </a:r>
          </a:p>
          <a:p>
            <a:r>
              <a:rPr lang="en-US" dirty="0" smtClean="0"/>
              <a:t>No visual or </a:t>
            </a:r>
            <a:r>
              <a:rPr lang="en-US" dirty="0" err="1" smtClean="0"/>
              <a:t>viewshed</a:t>
            </a:r>
            <a:r>
              <a:rPr lang="en-US" dirty="0" smtClean="0"/>
              <a:t> impacts</a:t>
            </a:r>
          </a:p>
          <a:p>
            <a:r>
              <a:rPr lang="en-US" dirty="0" smtClean="0"/>
              <a:t>No loss of vineyards</a:t>
            </a:r>
          </a:p>
          <a:p>
            <a:r>
              <a:rPr lang="en-US" dirty="0" smtClean="0"/>
              <a:t>Only 0.821 acres impacted by Project</a:t>
            </a:r>
          </a:p>
          <a:p>
            <a:r>
              <a:rPr lang="en-US" dirty="0" smtClean="0"/>
              <a:t>“No fly zone” established</a:t>
            </a:r>
          </a:p>
          <a:p>
            <a:r>
              <a:rPr lang="en-US" dirty="0" smtClean="0"/>
              <a:t>Quarterly voluntary reporting by </a:t>
            </a:r>
            <a:r>
              <a:rPr lang="en-US" dirty="0" err="1" smtClean="0"/>
              <a:t>Palmaz</a:t>
            </a:r>
            <a:endParaRPr lang="en-US" dirty="0" smtClean="0"/>
          </a:p>
          <a:p>
            <a:r>
              <a:rPr lang="en-US" dirty="0" smtClean="0"/>
              <a:t>Real time monitoring of every flight</a:t>
            </a:r>
          </a:p>
          <a:p>
            <a:r>
              <a:rPr lang="en-US" dirty="0" smtClean="0"/>
              <a:t>Providing neighbors with information about each flight</a:t>
            </a:r>
          </a:p>
          <a:p>
            <a:r>
              <a:rPr lang="en-US" dirty="0" smtClean="0"/>
              <a:t>Establishing a high bar for future applicants (if there are any).</a:t>
            </a:r>
            <a:endParaRPr lang="en-US" dirty="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5616061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r>
              <a:rPr lang="en-US" b="1" cap="small" dirty="0" smtClean="0"/>
              <a:t>The Heliport Will Not Be Used By The Winery</a:t>
            </a:r>
            <a:endParaRPr lang="en-US" b="1" cap="small" dirty="0"/>
          </a:p>
        </p:txBody>
      </p:sp>
      <p:sp>
        <p:nvSpPr>
          <p:cNvPr id="3" name="Content Placeholder 2"/>
          <p:cNvSpPr>
            <a:spLocks noGrp="1"/>
          </p:cNvSpPr>
          <p:nvPr>
            <p:ph idx="1"/>
          </p:nvPr>
        </p:nvSpPr>
        <p:spPr>
          <a:xfrm>
            <a:off x="457200" y="1828800"/>
            <a:ext cx="8229600" cy="4525963"/>
          </a:xfrm>
        </p:spPr>
        <p:txBody>
          <a:bodyPr>
            <a:normAutofit/>
          </a:bodyPr>
          <a:lstStyle/>
          <a:p>
            <a:r>
              <a:rPr lang="en-US" dirty="0" smtClean="0"/>
              <a:t>The heliport is separated from the winery.</a:t>
            </a:r>
          </a:p>
          <a:p>
            <a:r>
              <a:rPr lang="en-US" dirty="0" smtClean="0"/>
              <a:t>It will be a condition of approval that </a:t>
            </a:r>
            <a:r>
              <a:rPr lang="en-US" dirty="0" err="1" smtClean="0"/>
              <a:t>Palamz</a:t>
            </a:r>
            <a:r>
              <a:rPr lang="en-US" dirty="0" smtClean="0"/>
              <a:t> will not use the heliport to transport winery guests.</a:t>
            </a:r>
          </a:p>
          <a:p>
            <a:r>
              <a:rPr lang="en-US" dirty="0" err="1" smtClean="0"/>
              <a:t>Palmaz</a:t>
            </a:r>
            <a:r>
              <a:rPr lang="en-US" dirty="0" smtClean="0"/>
              <a:t> does not possess the license to operate a commercial aircraft.</a:t>
            </a:r>
          </a:p>
          <a:p>
            <a:r>
              <a:rPr lang="en-US" dirty="0" err="1" smtClean="0"/>
              <a:t>Palmaz’s</a:t>
            </a:r>
            <a:r>
              <a:rPr lang="en-US" dirty="0" smtClean="0"/>
              <a:t> insurance prevents the aircraft from operating commercial flights.</a:t>
            </a:r>
          </a:p>
          <a:p>
            <a:endParaRPr lang="en-US" dirty="0" smtClean="0"/>
          </a:p>
          <a:p>
            <a:endParaRPr lang="en-US" dirty="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32116755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143000"/>
          </a:xfrm>
        </p:spPr>
        <p:txBody>
          <a:bodyPr>
            <a:noAutofit/>
          </a:bodyPr>
          <a:lstStyle/>
          <a:p>
            <a:r>
              <a:rPr lang="en-US" b="1" cap="small" dirty="0" smtClean="0"/>
              <a:t>The Heliport Will Not Be Used By The Winery</a:t>
            </a:r>
            <a:endParaRPr lang="en-US" b="1" cap="small" dirty="0"/>
          </a:p>
        </p:txBody>
      </p:sp>
      <p:sp>
        <p:nvSpPr>
          <p:cNvPr id="3" name="Content Placeholder 2"/>
          <p:cNvSpPr>
            <a:spLocks noGrp="1"/>
          </p:cNvSpPr>
          <p:nvPr>
            <p:ph idx="1"/>
          </p:nvPr>
        </p:nvSpPr>
        <p:spPr>
          <a:xfrm>
            <a:off x="457200" y="1905000"/>
            <a:ext cx="8229600" cy="4525963"/>
          </a:xfrm>
        </p:spPr>
        <p:txBody>
          <a:bodyPr>
            <a:normAutofit/>
          </a:bodyPr>
          <a:lstStyle/>
          <a:p>
            <a:r>
              <a:rPr lang="en-US" dirty="0" smtClean="0"/>
              <a:t>In order to provide the County with full transparency </a:t>
            </a:r>
            <a:r>
              <a:rPr lang="en-US" dirty="0" err="1" smtClean="0"/>
              <a:t>Palmaz</a:t>
            </a:r>
            <a:r>
              <a:rPr lang="en-US" dirty="0" smtClean="0"/>
              <a:t> is reporting information on every individual that flies in the helicopter.</a:t>
            </a:r>
          </a:p>
          <a:p>
            <a:r>
              <a:rPr lang="en-US" dirty="0" err="1" smtClean="0"/>
              <a:t>Palmaz</a:t>
            </a:r>
            <a:r>
              <a:rPr lang="en-US" dirty="0" smtClean="0"/>
              <a:t> will deliver reports on a quarterly basis.</a:t>
            </a:r>
          </a:p>
          <a:p>
            <a:endParaRPr lang="en-US" dirty="0" smtClean="0"/>
          </a:p>
          <a:p>
            <a:endParaRPr lang="en-US" dirty="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15177863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Autofit/>
          </a:bodyPr>
          <a:lstStyle/>
          <a:p>
            <a:r>
              <a:rPr lang="en-US" b="1" cap="small" dirty="0" smtClean="0"/>
              <a:t>Disclosure By Surrounding Properties</a:t>
            </a:r>
            <a:endParaRPr lang="en-US" b="1" cap="small" dirty="0"/>
          </a:p>
        </p:txBody>
      </p:sp>
      <p:sp>
        <p:nvSpPr>
          <p:cNvPr id="3" name="Content Placeholder 2"/>
          <p:cNvSpPr>
            <a:spLocks noGrp="1"/>
          </p:cNvSpPr>
          <p:nvPr>
            <p:ph idx="1"/>
          </p:nvPr>
        </p:nvSpPr>
        <p:spPr>
          <a:xfrm>
            <a:off x="457200" y="1828800"/>
            <a:ext cx="8229600" cy="4525963"/>
          </a:xfrm>
        </p:spPr>
        <p:txBody>
          <a:bodyPr>
            <a:normAutofit fontScale="77500" lnSpcReduction="20000"/>
          </a:bodyPr>
          <a:lstStyle/>
          <a:p>
            <a:r>
              <a:rPr lang="en-US" dirty="0" smtClean="0"/>
              <a:t>We have heard commenters ask if land owners would be legally required to disclose to potential buyers the existence of the heliport if they are selling their property.</a:t>
            </a:r>
          </a:p>
          <a:p>
            <a:pPr lvl="1"/>
            <a:r>
              <a:rPr lang="en-US" b="1" dirty="0" smtClean="0"/>
              <a:t>No. </a:t>
            </a:r>
            <a:r>
              <a:rPr lang="en-US" dirty="0"/>
              <a:t>Neighbors would not be required to disclose the existence of the heliport when selling their property.  </a:t>
            </a:r>
            <a:r>
              <a:rPr lang="en-US" dirty="0" smtClean="0"/>
              <a:t>Assembly Bill 2776 only requires disclosure when properties are within the airport influence area of a public airport (in Napa County that is Napa County Airport, Parrett Field in </a:t>
            </a:r>
            <a:r>
              <a:rPr lang="en-US" dirty="0" err="1" smtClean="0"/>
              <a:t>Angwin</a:t>
            </a:r>
            <a:r>
              <a:rPr lang="en-US" dirty="0" smtClean="0"/>
              <a:t> and the Calistoga </a:t>
            </a:r>
            <a:r>
              <a:rPr lang="en-US" dirty="0" err="1" smtClean="0"/>
              <a:t>Gliderport</a:t>
            </a:r>
            <a:r>
              <a:rPr lang="en-US" dirty="0" smtClean="0"/>
              <a:t>). Disclosure is only required when </a:t>
            </a:r>
            <a:r>
              <a:rPr lang="en-US" dirty="0"/>
              <a:t>a</a:t>
            </a:r>
            <a:r>
              <a:rPr lang="en-US" dirty="0" smtClean="0"/>
              <a:t> property is located in the airport influence area which is 280 feet from the edge of the helipad.  With the </a:t>
            </a:r>
            <a:r>
              <a:rPr lang="en-US" dirty="0" err="1" smtClean="0"/>
              <a:t>Palmaz</a:t>
            </a:r>
            <a:r>
              <a:rPr lang="en-US" dirty="0" smtClean="0"/>
              <a:t> heliport, 280 feet from the project site is land owned by </a:t>
            </a:r>
            <a:r>
              <a:rPr lang="en-US" dirty="0" err="1" smtClean="0"/>
              <a:t>Palmaz</a:t>
            </a:r>
            <a:r>
              <a:rPr lang="en-US" dirty="0"/>
              <a:t>.</a:t>
            </a:r>
            <a:r>
              <a:rPr lang="en-US" dirty="0" smtClean="0"/>
              <a:t> Therefore disclosure is not required.</a:t>
            </a:r>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736829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cap="small" dirty="0"/>
              <a:t>Disclosure By Surrounding Properties</a:t>
            </a:r>
            <a:endParaRPr lang="en-US" dirty="0"/>
          </a:p>
        </p:txBody>
      </p:sp>
      <p:sp>
        <p:nvSpPr>
          <p:cNvPr id="3" name="Content Placeholder 2"/>
          <p:cNvSpPr>
            <a:spLocks noGrp="1"/>
          </p:cNvSpPr>
          <p:nvPr>
            <p:ph idx="1"/>
          </p:nvPr>
        </p:nvSpPr>
        <p:spPr/>
        <p:txBody>
          <a:bodyPr/>
          <a:lstStyle/>
          <a:p>
            <a:pPr marL="342900" lvl="1" indent="-342900">
              <a:buFont typeface="Arial" panose="020B0604020202020204" pitchFamily="34" charset="0"/>
              <a:buChar char="•"/>
            </a:pPr>
            <a:r>
              <a:rPr lang="en-US" dirty="0" smtClean="0"/>
              <a:t>CEQA </a:t>
            </a:r>
            <a:r>
              <a:rPr lang="en-US" dirty="0"/>
              <a:t>does not consider economic issues when determining environmental impacts of a project</a:t>
            </a:r>
            <a:r>
              <a:rPr lang="en-US" dirty="0" smtClean="0"/>
              <a:t>.</a:t>
            </a:r>
          </a:p>
          <a:p>
            <a:pPr marL="342900" lvl="1" indent="-342900">
              <a:buFont typeface="Arial" panose="020B0604020202020204" pitchFamily="34" charset="0"/>
              <a:buChar char="•"/>
            </a:pPr>
            <a:r>
              <a:rPr lang="en-US" dirty="0" smtClean="0"/>
              <a:t>“The  environmental protection acts are not designed to protect against the decline in commercial value of a property adjacent to a public project.”  </a:t>
            </a:r>
            <a:r>
              <a:rPr lang="en-US" i="1" dirty="0" err="1" smtClean="0"/>
              <a:t>Hecton</a:t>
            </a:r>
            <a:r>
              <a:rPr lang="en-US" i="1" dirty="0" smtClean="0"/>
              <a:t> v. People of the State of California </a:t>
            </a:r>
            <a:r>
              <a:rPr lang="en-US" dirty="0" smtClean="0"/>
              <a:t>(2d </a:t>
            </a:r>
            <a:r>
              <a:rPr lang="en-US" dirty="0" err="1" smtClean="0"/>
              <a:t>Dist</a:t>
            </a:r>
            <a:r>
              <a:rPr lang="en-US" dirty="0" smtClean="0"/>
              <a:t> 1976) 58 Cal. App. 3d 653.</a:t>
            </a:r>
          </a:p>
          <a:p>
            <a:pPr marL="342900" lvl="1" indent="-342900">
              <a:buFont typeface="Arial" panose="020B0604020202020204" pitchFamily="34" charset="0"/>
              <a:buChar char="•"/>
            </a:pPr>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029426947"/>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cap="small" dirty="0"/>
              <a:t>Full Transparency of Each Flight</a:t>
            </a:r>
          </a:p>
        </p:txBody>
      </p:sp>
      <p:sp>
        <p:nvSpPr>
          <p:cNvPr id="3" name="Content Placeholder 2"/>
          <p:cNvSpPr>
            <a:spLocks noGrp="1"/>
          </p:cNvSpPr>
          <p:nvPr>
            <p:ph idx="1"/>
          </p:nvPr>
        </p:nvSpPr>
        <p:spPr/>
        <p:txBody>
          <a:bodyPr/>
          <a:lstStyle/>
          <a:p>
            <a:r>
              <a:rPr lang="en-US" dirty="0" smtClean="0"/>
              <a:t>Voluntary reporting of flight logs including arrival/departure locations and passenger manifests.</a:t>
            </a:r>
          </a:p>
          <a:p>
            <a:r>
              <a:rPr lang="en-US" dirty="0" smtClean="0"/>
              <a:t>Graphical depiction of each arrival and departure.</a:t>
            </a:r>
          </a:p>
          <a:p>
            <a:r>
              <a:rPr lang="en-US" dirty="0" smtClean="0"/>
              <a:t>Audio and video flight recording.</a:t>
            </a:r>
            <a:endParaRPr lang="en-US" dirty="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16151744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cap="small" dirty="0" smtClean="0"/>
              <a:t>High Bar For Future Applicants</a:t>
            </a:r>
            <a:endParaRPr lang="en-US" b="1" cap="small" dirty="0"/>
          </a:p>
        </p:txBody>
      </p:sp>
      <p:sp>
        <p:nvSpPr>
          <p:cNvPr id="3" name="Content Placeholder 2"/>
          <p:cNvSpPr>
            <a:spLocks noGrp="1"/>
          </p:cNvSpPr>
          <p:nvPr>
            <p:ph idx="1"/>
          </p:nvPr>
        </p:nvSpPr>
        <p:spPr/>
        <p:txBody>
          <a:bodyPr>
            <a:normAutofit fontScale="62500" lnSpcReduction="20000"/>
          </a:bodyPr>
          <a:lstStyle/>
          <a:p>
            <a:r>
              <a:rPr lang="en-US" sz="4600" dirty="0" smtClean="0"/>
              <a:t>Bell 429 Helicopter (Stage 3 aircraft. </a:t>
            </a:r>
            <a:r>
              <a:rPr lang="en-US" sz="4600" dirty="0"/>
              <a:t>T</a:t>
            </a:r>
            <a:r>
              <a:rPr lang="en-US" sz="4600" dirty="0" smtClean="0"/>
              <a:t>win engine helicopter with fly quiet technology)</a:t>
            </a:r>
          </a:p>
          <a:p>
            <a:r>
              <a:rPr lang="en-US" sz="4600" dirty="0" smtClean="0"/>
              <a:t>640 acre property</a:t>
            </a:r>
          </a:p>
          <a:p>
            <a:r>
              <a:rPr lang="en-US" sz="4600" dirty="0" smtClean="0"/>
              <a:t>No significant project impacts</a:t>
            </a:r>
          </a:p>
          <a:p>
            <a:r>
              <a:rPr lang="en-US" sz="4600" dirty="0" smtClean="0"/>
              <a:t>“No fly zone” over population concentration</a:t>
            </a:r>
          </a:p>
          <a:p>
            <a:r>
              <a:rPr lang="en-US" sz="4600" dirty="0" smtClean="0"/>
              <a:t>Automatic quarterly reporting of all flights</a:t>
            </a:r>
          </a:p>
          <a:p>
            <a:r>
              <a:rPr lang="en-US" sz="4600" dirty="0" smtClean="0"/>
              <a:t>Transparent flight data provided to County</a:t>
            </a:r>
          </a:p>
          <a:p>
            <a:endParaRPr lang="en-US" dirty="0" smtClean="0"/>
          </a:p>
          <a:p>
            <a:pPr marL="0" indent="0">
              <a:buNone/>
            </a:pPr>
            <a:r>
              <a:rPr lang="en-US" sz="5100" dirty="0" smtClean="0"/>
              <a:t>This is the precedent being established by this project.</a:t>
            </a:r>
          </a:p>
          <a:p>
            <a:endParaRPr lang="en-US" dirty="0"/>
          </a:p>
        </p:txBody>
      </p:sp>
      <p:sp>
        <p:nvSpPr>
          <p:cNvPr id="4" name="Footer Placeholder 3"/>
          <p:cNvSpPr>
            <a:spLocks noGrp="1"/>
          </p:cNvSpPr>
          <p:nvPr>
            <p:ph type="ftr" sz="quarter" idx="11"/>
          </p:nvPr>
        </p:nvSpPr>
        <p:spPr/>
        <p:txBody>
          <a:bodyPr/>
          <a:lstStyle/>
          <a:p>
            <a:endParaRPr lang="en-US" dirty="0"/>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9841158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cap="small" dirty="0" smtClean="0"/>
              <a:t>What If The Project Is Not Approved</a:t>
            </a:r>
            <a:endParaRPr lang="en-US" b="1" cap="small" dirty="0"/>
          </a:p>
        </p:txBody>
      </p:sp>
      <p:sp>
        <p:nvSpPr>
          <p:cNvPr id="3" name="Content Placeholder 2"/>
          <p:cNvSpPr>
            <a:spLocks noGrp="1"/>
          </p:cNvSpPr>
          <p:nvPr>
            <p:ph idx="1"/>
          </p:nvPr>
        </p:nvSpPr>
        <p:spPr/>
        <p:txBody>
          <a:bodyPr/>
          <a:lstStyle/>
          <a:p>
            <a:r>
              <a:rPr lang="en-US" dirty="0" smtClean="0"/>
              <a:t>Continue to fly as often as </a:t>
            </a:r>
            <a:r>
              <a:rPr lang="en-US" dirty="0" err="1" smtClean="0"/>
              <a:t>Palmaz</a:t>
            </a:r>
            <a:r>
              <a:rPr lang="en-US" dirty="0" smtClean="0"/>
              <a:t> desires in airspace that is only governed by the FAA.</a:t>
            </a:r>
          </a:p>
          <a:p>
            <a:r>
              <a:rPr lang="en-US" dirty="0" smtClean="0"/>
              <a:t>Proposed flight paths will not be followed.</a:t>
            </a:r>
          </a:p>
          <a:p>
            <a:r>
              <a:rPr lang="en-US" dirty="0" smtClean="0"/>
              <a:t>A “no fly zone” will not be established.</a:t>
            </a:r>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33876541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small" dirty="0" smtClean="0"/>
              <a:t>Summary</a:t>
            </a:r>
            <a:endParaRPr lang="en-US" b="1" cap="small" dirty="0"/>
          </a:p>
        </p:txBody>
      </p:sp>
      <p:sp>
        <p:nvSpPr>
          <p:cNvPr id="3" name="Content Placeholder 2"/>
          <p:cNvSpPr>
            <a:spLocks noGrp="1"/>
          </p:cNvSpPr>
          <p:nvPr>
            <p:ph idx="1"/>
          </p:nvPr>
        </p:nvSpPr>
        <p:spPr/>
        <p:txBody>
          <a:bodyPr>
            <a:normAutofit/>
          </a:bodyPr>
          <a:lstStyle/>
          <a:p>
            <a:r>
              <a:rPr lang="en-US" dirty="0" smtClean="0"/>
              <a:t>Four arrivals and four departures per week</a:t>
            </a:r>
          </a:p>
          <a:p>
            <a:r>
              <a:rPr lang="en-US" dirty="0" smtClean="0"/>
              <a:t>No significant noise impacts.</a:t>
            </a:r>
          </a:p>
          <a:p>
            <a:r>
              <a:rPr lang="en-US" dirty="0" smtClean="0"/>
              <a:t>Adheres to the County noise regulations.</a:t>
            </a:r>
          </a:p>
          <a:p>
            <a:r>
              <a:rPr lang="en-US" dirty="0" smtClean="0"/>
              <a:t>No water use, no increase in traffic, and no employees.</a:t>
            </a:r>
          </a:p>
          <a:p>
            <a:r>
              <a:rPr lang="en-US" dirty="0" smtClean="0"/>
              <a:t>Full transparency of flights.</a:t>
            </a:r>
          </a:p>
          <a:p>
            <a:pPr marL="0" indent="0">
              <a:buNone/>
            </a:pPr>
            <a:endParaRPr lang="en-US" dirty="0"/>
          </a:p>
        </p:txBody>
      </p:sp>
      <p:sp>
        <p:nvSpPr>
          <p:cNvPr id="4" name="Footer Placeholder 3"/>
          <p:cNvSpPr>
            <a:spLocks noGrp="1"/>
          </p:cNvSpPr>
          <p:nvPr>
            <p:ph type="ftr" sz="quarter" idx="11"/>
          </p:nvPr>
        </p:nvSpPr>
        <p:spPr/>
        <p:txBody>
          <a:bodyPr/>
          <a:lstStyle/>
          <a:p>
            <a:endParaRPr lang="en-US"/>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5791200"/>
            <a:ext cx="1596929" cy="914400"/>
          </a:xfrm>
          <a:prstGeom prst="rect">
            <a:avLst/>
          </a:prstGeom>
        </p:spPr>
      </p:pic>
    </p:spTree>
    <p:extLst>
      <p:ext uri="{BB962C8B-B14F-4D97-AF65-F5344CB8AC3E}">
        <p14:creationId xmlns:p14="http://schemas.microsoft.com/office/powerpoint/2010/main" val="15581879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fontScale="92500" lnSpcReduction="10000"/>
          </a:bodyPr>
          <a:lstStyle/>
          <a:p>
            <a:r>
              <a:rPr lang="en-US" dirty="0"/>
              <a:t>We believe the FEIR complies with CEQA, the State CEQA Guidelines, and  the County’s Procedure for Implementing CEQA, and therefore the FEIR should be certified by the Planning Commission.</a:t>
            </a:r>
          </a:p>
          <a:p>
            <a:r>
              <a:rPr lang="en-US" dirty="0"/>
              <a:t>We agree and support the County’s recommendation to approve the Mt. George project location.  We agree that this remote location minimizes the impacts on the community.</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722141889"/>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ctr">
              <a:buNone/>
            </a:pPr>
            <a:r>
              <a:rPr lang="en-US" dirty="0" smtClean="0"/>
              <a:t>Thank you.  </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35391932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9454</TotalTime>
  <Words>1422</Words>
  <Application>Microsoft Macintosh PowerPoint</Application>
  <PresentationFormat>On-screen Show (4:3)</PresentationFormat>
  <Paragraphs>112</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Palmaz  Private Use Heliport</vt:lpstr>
      <vt:lpstr>Introduction</vt:lpstr>
      <vt:lpstr>Background On The Process </vt:lpstr>
      <vt:lpstr>Adequacy of EIR </vt:lpstr>
      <vt:lpstr>Less Than Significant Impacts</vt:lpstr>
      <vt:lpstr>Project Review</vt:lpstr>
      <vt:lpstr>Why Apply?</vt:lpstr>
      <vt:lpstr>History of Approved Heliports in Napa County</vt:lpstr>
      <vt:lpstr>Changes to Heliport Regulations in 2004</vt:lpstr>
      <vt:lpstr>Changes to Heliport Regulations in 2004</vt:lpstr>
      <vt:lpstr>Changes to Heliport Regulations in 2004</vt:lpstr>
      <vt:lpstr>Is A Heliport An Urban Use?</vt:lpstr>
      <vt:lpstr>Current Flights By Palmaz</vt:lpstr>
      <vt:lpstr>Current Flights By Palmaz</vt:lpstr>
      <vt:lpstr>Project Approval Will Not Increase Helicopter Noise </vt:lpstr>
      <vt:lpstr>Project Benefits</vt:lpstr>
      <vt:lpstr>The Heliport Will Not Be Used By The Winery</vt:lpstr>
      <vt:lpstr>The Heliport Will Not Be Used By The Winery</vt:lpstr>
      <vt:lpstr>Disclosure By Surrounding Properties</vt:lpstr>
      <vt:lpstr>Disclosure By Surrounding Properties</vt:lpstr>
      <vt:lpstr>Full Transparency of Each Flight</vt:lpstr>
      <vt:lpstr>High Bar For Future Applicants</vt:lpstr>
      <vt:lpstr>What If The Project Is Not Approved</vt:lpstr>
      <vt:lpstr>Summary</vt:lpstr>
      <vt:lpstr>Summary</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Buckenmeyer</dc:creator>
  <cp:lastModifiedBy>Brian Russell</cp:lastModifiedBy>
  <cp:revision>80</cp:revision>
  <cp:lastPrinted>2017-02-28T16:48:09Z</cp:lastPrinted>
  <dcterms:created xsi:type="dcterms:W3CDTF">2017-02-17T19:39:52Z</dcterms:created>
  <dcterms:modified xsi:type="dcterms:W3CDTF">2017-03-01T02:19:53Z</dcterms:modified>
</cp:coreProperties>
</file>