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60" r:id="rId5"/>
    <p:sldId id="261" r:id="rId6"/>
    <p:sldId id="262" r:id="rId7"/>
    <p:sldId id="282" r:id="rId8"/>
    <p:sldId id="281" r:id="rId9"/>
    <p:sldId id="264" r:id="rId10"/>
    <p:sldId id="296" r:id="rId11"/>
    <p:sldId id="272" r:id="rId12"/>
    <p:sldId id="287" r:id="rId13"/>
    <p:sldId id="288" r:id="rId14"/>
    <p:sldId id="290" r:id="rId15"/>
    <p:sldId id="279" r:id="rId16"/>
    <p:sldId id="292" r:id="rId17"/>
    <p:sldId id="293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370" y="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7EF338-E429-4CEC-8168-8F9F97A99CCF}" type="datetimeFigureOut">
              <a:rPr lang="en-US" smtClean="0"/>
              <a:t>3/9/2015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BB1E67-0A86-4797-8B38-F4F7146C0B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9749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B1E67-0A86-4797-8B38-F4F7146C0BF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3298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B1E67-0A86-4797-8B38-F4F7146C0BF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5706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7CEBF-9D0A-4C3B-93F4-07170730FADF}" type="datetime1">
              <a:rPr lang="en-US" smtClean="0"/>
              <a:t>3/9/2015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0B295-56BC-42A6-9FF2-39E8A7ABD4F7}" type="datetime1">
              <a:rPr lang="en-US" smtClean="0"/>
              <a:t>3/9/2015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7D419-C2C0-4B3A-BD48-B99B7F068BAB}" type="datetime1">
              <a:rPr lang="en-US" smtClean="0"/>
              <a:t>3/9/2015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2EDB7-8411-431E-81FE-F54ED8CFF73B}" type="datetime1">
              <a:rPr lang="en-US" smtClean="0"/>
              <a:t>3/9/2015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CA13A-A058-4D3C-86A3-B7E5D6D3ADD3}" type="datetime1">
              <a:rPr lang="en-US" smtClean="0"/>
              <a:t>3/9/2015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86D07-B3FE-4E3D-B683-506419BD134B}" type="datetime1">
              <a:rPr lang="en-US" smtClean="0"/>
              <a:t>3/9/2015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69C4-2C7A-4EF4-9C42-D318EE6B018A}" type="datetime1">
              <a:rPr lang="en-US" smtClean="0"/>
              <a:t>3/9/2015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37117-61BB-471D-B519-001D88423AA8}" type="datetime1">
              <a:rPr lang="en-US" smtClean="0"/>
              <a:t>3/9/2015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8D6DA-13CD-44F2-9E24-C67C740E795F}" type="datetime1">
              <a:rPr lang="en-US" smtClean="0"/>
              <a:t>3/9/2015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6EB568-B0CF-4950-91E1-198D0A144D9D}" type="datetime1">
              <a:rPr lang="en-US" smtClean="0"/>
              <a:t>3/9/2015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1858F-0111-45AF-9D60-F00715CD03E6}" type="datetime1">
              <a:rPr lang="en-US" smtClean="0"/>
              <a:t>3/9/2015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0BC720-99D7-4F2D-904C-F49D85C2E48B}" type="datetime1">
              <a:rPr lang="en-US" smtClean="0"/>
              <a:t>3/9/2015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371600"/>
            <a:ext cx="9144000" cy="1470025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Napa </a:t>
            </a:r>
            <a:r>
              <a:rPr lang="en-US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County </a:t>
            </a:r>
            <a:br>
              <a:rPr lang="en-US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</a:br>
            <a:r>
              <a:rPr lang="en-US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Travel Behavior </a:t>
            </a:r>
            <a:r>
              <a:rPr lang="en-US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Study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257800"/>
            <a:ext cx="9144000" cy="533400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March 10, 2015</a:t>
            </a:r>
            <a:endParaRPr lang="en-US" sz="20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6656" y="-685800"/>
            <a:ext cx="10158730" cy="150876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054" y="6019800"/>
            <a:ext cx="10158730" cy="8382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3733800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Napa County Joint Board of Supervisors and Planning Committee Meeting Presentation</a:t>
            </a:r>
            <a:endParaRPr lang="en-US" sz="28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z="1400" b="1" smtClean="0">
                <a:solidFill>
                  <a:schemeClr val="bg1"/>
                </a:solidFill>
              </a:rPr>
              <a:pPr/>
              <a:t>1</a:t>
            </a:fld>
            <a:endParaRPr lang="en-US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7331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90600" y="2057400"/>
            <a:ext cx="7848600" cy="3886200"/>
          </a:xfrm>
        </p:spPr>
        <p:txBody>
          <a:bodyPr>
            <a:normAutofit/>
          </a:bodyPr>
          <a:lstStyle/>
          <a:p>
            <a:pPr marL="342900" indent="-342900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26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Objectives of the Study</a:t>
            </a:r>
          </a:p>
          <a:p>
            <a:pPr marL="342900" indent="-342900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26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Community Advisory Committee</a:t>
            </a:r>
          </a:p>
          <a:p>
            <a:pPr marL="342900" indent="-342900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2600" b="1" dirty="0" smtClean="0">
                <a:solidFill>
                  <a:srgbClr val="6A3953"/>
                </a:solidFill>
                <a:latin typeface="Segoe UI"/>
                <a:cs typeface="Times New Roman"/>
              </a:rPr>
              <a:t>Study Approach</a:t>
            </a:r>
          </a:p>
          <a:p>
            <a:pPr marL="342900" indent="-342900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2600" b="1" dirty="0" smtClean="0">
                <a:solidFill>
                  <a:srgbClr val="6A3953"/>
                </a:solidFill>
                <a:latin typeface="Segoe UI"/>
                <a:cs typeface="Times New Roman"/>
              </a:rPr>
              <a:t>Data Analysis and Integration</a:t>
            </a:r>
          </a:p>
          <a:p>
            <a:pPr marL="342900" indent="-342900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2600" b="1" dirty="0" smtClean="0">
                <a:solidFill>
                  <a:srgbClr val="6A3953"/>
                </a:solidFill>
                <a:latin typeface="Segoe UI"/>
                <a:cs typeface="Times New Roman"/>
              </a:rPr>
              <a:t>Conclusions</a:t>
            </a:r>
          </a:p>
          <a:p>
            <a:pPr marL="342900" indent="-342900" algn="l">
              <a:spcAft>
                <a:spcPts val="1000"/>
              </a:spcAft>
              <a:buFont typeface="Arial" pitchFamily="34" charset="0"/>
              <a:buChar char="•"/>
            </a:pPr>
            <a:endParaRPr lang="en-US" sz="26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6656" y="-685800"/>
            <a:ext cx="10158730" cy="150876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054" y="6019800"/>
            <a:ext cx="10158730" cy="8382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114300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 </a:t>
            </a:r>
            <a:r>
              <a:rPr lang="en-US" sz="28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     </a:t>
            </a:r>
            <a:r>
              <a:rPr lang="en-US" sz="36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Overview</a:t>
            </a:r>
            <a:endParaRPr lang="en-US" sz="36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z="1400" b="1" smtClean="0">
                <a:solidFill>
                  <a:schemeClr val="bg1"/>
                </a:solidFill>
              </a:rPr>
              <a:pPr/>
              <a:t>2</a:t>
            </a:fld>
            <a:endParaRPr lang="en-US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912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2057400"/>
            <a:ext cx="8153400" cy="3886200"/>
          </a:xfrm>
        </p:spPr>
        <p:txBody>
          <a:bodyPr>
            <a:normAutofit fontScale="92500"/>
          </a:bodyPr>
          <a:lstStyle/>
          <a:p>
            <a:pPr marL="174625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2200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Gather information on the travel behavior of </a:t>
            </a:r>
            <a:r>
              <a:rPr lang="en-US" sz="22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visitors, employees, residents, and students</a:t>
            </a:r>
            <a:r>
              <a:rPr lang="en-US" sz="2200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 who make </a:t>
            </a:r>
            <a:r>
              <a:rPr lang="en-US" sz="22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work and </a:t>
            </a:r>
            <a:r>
              <a:rPr lang="en-US" sz="22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non-work </a:t>
            </a:r>
            <a:r>
              <a:rPr lang="en-US" sz="22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trips</a:t>
            </a:r>
            <a:r>
              <a:rPr lang="en-US" sz="2200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 in </a:t>
            </a:r>
            <a:r>
              <a:rPr lang="en-US" sz="22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Napa County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22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Use the information to help answer questions, expand transit and paratransit services, and inform the Travel Demand Model</a:t>
            </a:r>
          </a:p>
          <a:p>
            <a:pPr marL="174625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2200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An opportunity to integrate</a:t>
            </a:r>
            <a:r>
              <a:rPr lang="en-US" sz="22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 innovative data collection methods</a:t>
            </a:r>
            <a:r>
              <a:rPr lang="en-US" sz="2200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 with </a:t>
            </a:r>
            <a:r>
              <a:rPr lang="en-US" sz="22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enhancements to traditional methods</a:t>
            </a:r>
            <a:r>
              <a:rPr lang="en-US" sz="2200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 to offer an unprecedented look into travel behavior in Napa County</a:t>
            </a:r>
          </a:p>
          <a:p>
            <a:pPr marL="631825" lvl="2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2200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A multi-firm team comprised of Fehr &amp; Peers, StreetLight Data, and MioVision was created</a:t>
            </a:r>
          </a:p>
          <a:p>
            <a:pPr marL="174625" indent="-174625" algn="l">
              <a:spcAft>
                <a:spcPts val="1000"/>
              </a:spcAft>
              <a:buFont typeface="Arial" pitchFamily="34" charset="0"/>
              <a:buChar char="•"/>
            </a:pPr>
            <a:endParaRPr lang="en-US" sz="1800" dirty="0">
              <a:solidFill>
                <a:srgbClr val="6A3953"/>
              </a:solidFill>
              <a:latin typeface="Segoe UI"/>
              <a:ea typeface="Times New Roman"/>
              <a:cs typeface="Times New Roman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6656" y="-685800"/>
            <a:ext cx="10158730" cy="150876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054" y="6019800"/>
            <a:ext cx="10158730" cy="8382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114300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 </a:t>
            </a:r>
            <a:r>
              <a:rPr lang="en-US" sz="28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     </a:t>
            </a:r>
            <a:r>
              <a:rPr lang="en-US" sz="36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Objectives of the Study</a:t>
            </a:r>
            <a:endParaRPr lang="en-US" sz="36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z="1400" b="1" smtClean="0">
                <a:solidFill>
                  <a:schemeClr val="bg1"/>
                </a:solidFill>
              </a:rPr>
              <a:pPr/>
              <a:t>3</a:t>
            </a:fld>
            <a:endParaRPr lang="en-US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2813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2057400"/>
            <a:ext cx="8153400" cy="3886200"/>
          </a:xfrm>
        </p:spPr>
        <p:txBody>
          <a:bodyPr>
            <a:normAutofit/>
          </a:bodyPr>
          <a:lstStyle/>
          <a:p>
            <a:pPr marL="174625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2200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Fehr &amp; Peers </a:t>
            </a:r>
            <a:r>
              <a:rPr lang="en-US" sz="22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worked </a:t>
            </a:r>
            <a:r>
              <a:rPr lang="en-US" sz="2200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with </a:t>
            </a:r>
            <a:r>
              <a:rPr lang="en-US" sz="22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NCTPA </a:t>
            </a:r>
            <a:r>
              <a:rPr lang="en-US" sz="2200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staff to convene a Community Advisory </a:t>
            </a:r>
            <a:r>
              <a:rPr lang="en-US" sz="22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Committee</a:t>
            </a:r>
            <a:endParaRPr lang="en-US" sz="2200" dirty="0">
              <a:solidFill>
                <a:srgbClr val="6A3953"/>
              </a:solidFill>
              <a:latin typeface="Segoe UI"/>
              <a:ea typeface="Times New Roman"/>
              <a:cs typeface="Times New Roman"/>
            </a:endParaRP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2200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Comprised of representatives from business and wine industry groups, major employers, and other community </a:t>
            </a:r>
            <a:r>
              <a:rPr lang="en-US" sz="22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stakeholders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22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We understood the importance </a:t>
            </a:r>
            <a:r>
              <a:rPr lang="en-US" sz="2200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of effectively reaching out and engaging members of the </a:t>
            </a:r>
            <a:r>
              <a:rPr lang="en-US" sz="22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community</a:t>
            </a:r>
          </a:p>
          <a:p>
            <a:pPr marL="174625" indent="-174625" algn="l">
              <a:spcAft>
                <a:spcPts val="1000"/>
              </a:spcAft>
              <a:buFont typeface="Arial" pitchFamily="34" charset="0"/>
              <a:buChar char="•"/>
            </a:pPr>
            <a:endParaRPr lang="en-US" sz="1800" dirty="0">
              <a:solidFill>
                <a:srgbClr val="6A3953"/>
              </a:solidFill>
              <a:latin typeface="Segoe UI"/>
              <a:ea typeface="Times New Roman"/>
              <a:cs typeface="Times New Roman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6656" y="-685800"/>
            <a:ext cx="10158730" cy="150876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054" y="6019800"/>
            <a:ext cx="10158730" cy="8382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114300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 </a:t>
            </a:r>
            <a:r>
              <a:rPr lang="en-US" sz="28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     </a:t>
            </a:r>
            <a:r>
              <a:rPr lang="en-US" sz="36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Community Advisory Committee</a:t>
            </a:r>
            <a:endParaRPr lang="en-US" sz="36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z="1400" b="1" smtClean="0">
                <a:solidFill>
                  <a:schemeClr val="bg1"/>
                </a:solidFill>
              </a:rPr>
              <a:pPr/>
              <a:t>4</a:t>
            </a:fld>
            <a:endParaRPr lang="en-US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8298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2057400"/>
            <a:ext cx="8763000" cy="3886200"/>
          </a:xfrm>
        </p:spPr>
        <p:txBody>
          <a:bodyPr>
            <a:normAutofit/>
          </a:bodyPr>
          <a:lstStyle/>
          <a:p>
            <a:pPr marL="174625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22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Utilized and combined results of </a:t>
            </a:r>
            <a:r>
              <a:rPr lang="en-US" sz="22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five data collection methods</a:t>
            </a:r>
            <a:endParaRPr lang="en-US" sz="2200" b="1" dirty="0">
              <a:solidFill>
                <a:srgbClr val="6A3953"/>
              </a:solidFill>
              <a:latin typeface="Segoe UI"/>
              <a:ea typeface="Times New Roman"/>
              <a:cs typeface="Times New Roman"/>
            </a:endParaRPr>
          </a:p>
          <a:p>
            <a:pPr marL="800100" lvl="1" indent="-342900" algn="l">
              <a:spcAft>
                <a:spcPts val="1000"/>
              </a:spcAft>
              <a:buFont typeface="+mj-lt"/>
              <a:buAutoNum type="arabicPeriod"/>
            </a:pPr>
            <a:r>
              <a:rPr lang="en-US" sz="22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Vehicle Classification Counts</a:t>
            </a:r>
          </a:p>
          <a:p>
            <a:pPr marL="800100" lvl="1" indent="-342900" algn="l">
              <a:spcAft>
                <a:spcPts val="1000"/>
              </a:spcAft>
              <a:buFont typeface="+mj-lt"/>
              <a:buAutoNum type="arabicPeriod"/>
            </a:pPr>
            <a:r>
              <a:rPr lang="en-US" sz="22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Winery Regression Analysis</a:t>
            </a:r>
          </a:p>
          <a:p>
            <a:pPr marL="800100" lvl="1" indent="-342900" algn="l">
              <a:spcAft>
                <a:spcPts val="1000"/>
              </a:spcAft>
              <a:buFont typeface="+mj-lt"/>
              <a:buAutoNum type="arabicPeriod"/>
            </a:pPr>
            <a:r>
              <a:rPr lang="en-US" sz="22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License Plate Matching</a:t>
            </a:r>
          </a:p>
          <a:p>
            <a:pPr marL="800100" lvl="1" indent="-342900" algn="l">
              <a:spcAft>
                <a:spcPts val="1000"/>
              </a:spcAft>
              <a:buFont typeface="+mj-lt"/>
              <a:buAutoNum type="arabicPeriod"/>
            </a:pPr>
            <a:r>
              <a:rPr lang="en-US" sz="22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In-Person Winery, Mail, and Online Employer Surveys</a:t>
            </a:r>
          </a:p>
          <a:p>
            <a:pPr marL="800100" lvl="1" indent="-342900" algn="l">
              <a:spcAft>
                <a:spcPts val="1000"/>
              </a:spcAft>
              <a:buFont typeface="+mj-lt"/>
              <a:buAutoNum type="arabicPeriod"/>
            </a:pPr>
            <a:r>
              <a:rPr lang="en-US" sz="22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Mobile Device Data</a:t>
            </a:r>
          </a:p>
          <a:p>
            <a:pPr marL="174625" indent="-174625" algn="l">
              <a:spcAft>
                <a:spcPts val="1000"/>
              </a:spcAft>
              <a:buFont typeface="Arial" pitchFamily="34" charset="0"/>
              <a:buChar char="•"/>
            </a:pPr>
            <a:endParaRPr lang="en-US" sz="1800" dirty="0">
              <a:solidFill>
                <a:srgbClr val="6A3953"/>
              </a:solidFill>
              <a:latin typeface="Segoe UI"/>
              <a:ea typeface="Times New Roman"/>
              <a:cs typeface="Times New Roman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6656" y="-685800"/>
            <a:ext cx="10158730" cy="150876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054" y="6019800"/>
            <a:ext cx="10158730" cy="8382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114300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 </a:t>
            </a:r>
            <a:r>
              <a:rPr lang="en-US" sz="28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     </a:t>
            </a:r>
            <a:r>
              <a:rPr lang="en-US" sz="36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Study Approach</a:t>
            </a:r>
            <a:endParaRPr lang="en-US" sz="36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z="1400" b="1" smtClean="0">
                <a:solidFill>
                  <a:schemeClr val="bg1"/>
                </a:solidFill>
              </a:rPr>
              <a:pPr/>
              <a:t>5</a:t>
            </a:fld>
            <a:endParaRPr lang="en-US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3227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2057400"/>
            <a:ext cx="5257800" cy="3886200"/>
          </a:xfrm>
        </p:spPr>
        <p:txBody>
          <a:bodyPr>
            <a:normAutofit/>
          </a:bodyPr>
          <a:lstStyle/>
          <a:p>
            <a:pPr marL="342900" indent="-342900" algn="l">
              <a:spcAft>
                <a:spcPts val="1000"/>
              </a:spcAft>
              <a:buFont typeface="+mj-lt"/>
              <a:buAutoNum type="arabicPeriod"/>
            </a:pPr>
            <a:r>
              <a:rPr lang="en-US" sz="18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Vehicle Classification Counts</a:t>
            </a:r>
            <a:endParaRPr lang="en-US" sz="1800" dirty="0">
              <a:solidFill>
                <a:srgbClr val="6A3953"/>
              </a:solidFill>
              <a:latin typeface="Segoe UI"/>
              <a:ea typeface="Times New Roman"/>
              <a:cs typeface="Times New Roman"/>
            </a:endParaRP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18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11 survey data locations </a:t>
            </a:r>
            <a:r>
              <a:rPr lang="en-US" sz="18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including               all </a:t>
            </a:r>
            <a:r>
              <a:rPr lang="en-US" sz="18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7 external gateways</a:t>
            </a:r>
            <a:endParaRPr lang="en-US" sz="1800" dirty="0" smtClean="0">
              <a:solidFill>
                <a:srgbClr val="6A3953"/>
              </a:solidFill>
              <a:latin typeface="Segoe UI"/>
              <a:ea typeface="Times New Roman"/>
              <a:cs typeface="Times New Roman"/>
            </a:endParaRP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18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126,736 total vehicles at the                             7 external gateways (inter-county trips)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18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4-Hour AM peak period – 23% of daily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18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4-Hour PM peak period – 28% of daily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1800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AM peak hour – 6%, PM peak </a:t>
            </a:r>
            <a:r>
              <a:rPr lang="en-US" sz="18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hour </a:t>
            </a:r>
            <a:r>
              <a:rPr lang="en-US" sz="1800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– 7%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18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AM – 58% inbound, PM – 56% outbound</a:t>
            </a: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6656" y="-685800"/>
            <a:ext cx="10158730" cy="150876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054" y="6019800"/>
            <a:ext cx="10158730" cy="8382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114300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 </a:t>
            </a:r>
            <a:r>
              <a:rPr lang="en-US" sz="28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     </a:t>
            </a:r>
            <a:r>
              <a:rPr lang="en-US" sz="36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Study Approach</a:t>
            </a:r>
            <a:endParaRPr lang="en-US" sz="3600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0648" y="822961"/>
            <a:ext cx="4413352" cy="1615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z="1400" b="1" smtClean="0">
                <a:solidFill>
                  <a:schemeClr val="bg1"/>
                </a:solidFill>
              </a:rPr>
              <a:pPr/>
              <a:t>6</a:t>
            </a:fld>
            <a:endParaRPr lang="en-US" sz="1400" b="1" dirty="0">
              <a:solidFill>
                <a:schemeClr val="bg1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2286000"/>
            <a:ext cx="3291840" cy="3998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4786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2057400"/>
            <a:ext cx="8153400" cy="4495800"/>
          </a:xfrm>
        </p:spPr>
        <p:txBody>
          <a:bodyPr>
            <a:noAutofit/>
          </a:bodyPr>
          <a:lstStyle/>
          <a:p>
            <a:pPr marL="342900" indent="-342900" algn="l">
              <a:spcAft>
                <a:spcPts val="1000"/>
              </a:spcAft>
              <a:buFont typeface="+mj-lt"/>
              <a:buAutoNum type="arabicPeriod"/>
            </a:pPr>
            <a:r>
              <a:rPr lang="en-US" sz="20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SR 12 Jameson Canyon Road Widening Project 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Collected counts on </a:t>
            </a:r>
            <a:r>
              <a:rPr lang="en-US" sz="20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Friday, October 24, 2014</a:t>
            </a:r>
            <a:r>
              <a:rPr lang="en-US" sz="20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                     (more than one full month after the completion of the project)</a:t>
            </a:r>
          </a:p>
          <a:p>
            <a:pPr marL="1089025" lvl="2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18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SR 29 North of American Canyon Road </a:t>
            </a:r>
          </a:p>
          <a:p>
            <a:pPr marL="1089025" lvl="2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18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SR 12 at the Napa/Solano County Line 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Compared </a:t>
            </a:r>
            <a:r>
              <a:rPr lang="en-US" sz="2000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to </a:t>
            </a:r>
            <a:r>
              <a:rPr lang="en-US" sz="20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traffic </a:t>
            </a:r>
            <a:r>
              <a:rPr lang="en-US" sz="2000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count data </a:t>
            </a:r>
            <a:r>
              <a:rPr lang="en-US" sz="20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on </a:t>
            </a:r>
            <a:r>
              <a:rPr lang="en-US" sz="20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Friday, October 4, 2013</a:t>
            </a:r>
            <a:endParaRPr lang="en-US" sz="2000" dirty="0" smtClean="0">
              <a:solidFill>
                <a:srgbClr val="6A3953"/>
              </a:solidFill>
              <a:latin typeface="Segoe UI"/>
              <a:ea typeface="Times New Roman"/>
              <a:cs typeface="Times New Roman"/>
            </a:endParaRPr>
          </a:p>
          <a:p>
            <a:pPr marL="1089025" lvl="2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18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SR 12 - 4,300 daily vehicles or 14% increase</a:t>
            </a:r>
          </a:p>
          <a:p>
            <a:pPr marL="1089025" lvl="2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18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SR </a:t>
            </a:r>
            <a:r>
              <a:rPr lang="en-US" sz="1800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29 </a:t>
            </a:r>
            <a:r>
              <a:rPr lang="en-US" sz="18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- 4,600 daily vehicles or 9% decrease</a:t>
            </a:r>
          </a:p>
          <a:p>
            <a:pPr marL="1089025" lvl="2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18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Roughly </a:t>
            </a:r>
            <a:r>
              <a:rPr lang="en-US" sz="18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4,000 vehicles </a:t>
            </a:r>
            <a:r>
              <a:rPr lang="en-US" sz="18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may have shifted </a:t>
            </a:r>
            <a:r>
              <a:rPr lang="en-US" sz="18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their traffic </a:t>
            </a:r>
            <a:r>
              <a:rPr lang="en-US" sz="18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pattern</a:t>
            </a:r>
            <a:endParaRPr lang="en-US" sz="1800" dirty="0" smtClean="0">
              <a:solidFill>
                <a:srgbClr val="6A3953"/>
              </a:solidFill>
              <a:latin typeface="Segoe UI"/>
              <a:ea typeface="Times New Roman"/>
              <a:cs typeface="Times New Roman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6656" y="-685800"/>
            <a:ext cx="10158730" cy="150876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054" y="6019800"/>
            <a:ext cx="10158730" cy="8382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114300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 </a:t>
            </a:r>
            <a:r>
              <a:rPr lang="en-US" sz="28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     </a:t>
            </a:r>
            <a:r>
              <a:rPr lang="en-US" sz="36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Study Approach</a:t>
            </a:r>
            <a:endParaRPr lang="en-US" sz="36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z="1400" b="1" smtClean="0">
                <a:solidFill>
                  <a:schemeClr val="bg1"/>
                </a:solidFill>
              </a:rPr>
              <a:pPr/>
              <a:t>7</a:t>
            </a:fld>
            <a:endParaRPr lang="en-US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801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2057400"/>
            <a:ext cx="8382000" cy="3886200"/>
          </a:xfrm>
        </p:spPr>
        <p:txBody>
          <a:bodyPr>
            <a:normAutofit/>
          </a:bodyPr>
          <a:lstStyle/>
          <a:p>
            <a:pPr marL="342900" indent="-342900" algn="l">
              <a:spcAft>
                <a:spcPts val="1000"/>
              </a:spcAft>
              <a:buFont typeface="+mj-lt"/>
              <a:buAutoNum type="arabicPeriod" startAt="2"/>
            </a:pPr>
            <a:r>
              <a:rPr lang="en-US" sz="20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Winery Regression Analysis</a:t>
            </a:r>
            <a:endParaRPr lang="en-US" sz="2000" dirty="0">
              <a:solidFill>
                <a:srgbClr val="6A3953"/>
              </a:solidFill>
              <a:latin typeface="Segoe UI"/>
              <a:ea typeface="Times New Roman"/>
              <a:cs typeface="Times New Roman"/>
            </a:endParaRP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Used </a:t>
            </a:r>
            <a:r>
              <a:rPr lang="en-US" sz="20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simple linear regression </a:t>
            </a:r>
            <a:r>
              <a:rPr lang="en-US" sz="20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analysis</a:t>
            </a:r>
            <a:r>
              <a:rPr lang="en-US" sz="20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 to estimate trip generation for 434 winery parcels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Impractical and unable </a:t>
            </a:r>
            <a:r>
              <a:rPr lang="en-US" sz="2000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to collect driveway counts at </a:t>
            </a:r>
            <a:r>
              <a:rPr lang="en-US" sz="20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all </a:t>
            </a:r>
            <a:r>
              <a:rPr lang="en-US" sz="20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434</a:t>
            </a:r>
            <a:endParaRPr lang="en-US" sz="2000" dirty="0" smtClean="0">
              <a:solidFill>
                <a:srgbClr val="6A3953"/>
              </a:solidFill>
              <a:latin typeface="Segoe UI"/>
              <a:ea typeface="Times New Roman"/>
              <a:cs typeface="Times New Roman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6656" y="-685800"/>
            <a:ext cx="10158730" cy="150876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054" y="6019800"/>
            <a:ext cx="10158730" cy="8382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114300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 </a:t>
            </a:r>
            <a:r>
              <a:rPr lang="en-US" sz="28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     </a:t>
            </a:r>
            <a:r>
              <a:rPr lang="en-US" sz="36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Study Approach</a:t>
            </a:r>
            <a:endParaRPr lang="en-US" sz="36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z="1400" b="1" smtClean="0">
                <a:solidFill>
                  <a:schemeClr val="bg1"/>
                </a:solidFill>
              </a:rPr>
              <a:pPr/>
              <a:t>8</a:t>
            </a:fld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3962400"/>
            <a:ext cx="691515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4953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2057400"/>
            <a:ext cx="8153400" cy="3886200"/>
          </a:xfrm>
        </p:spPr>
        <p:txBody>
          <a:bodyPr>
            <a:normAutofit/>
          </a:bodyPr>
          <a:lstStyle/>
          <a:p>
            <a:pPr marL="342900" indent="-342900" algn="l">
              <a:spcAft>
                <a:spcPts val="1000"/>
              </a:spcAft>
              <a:buFont typeface="+mj-lt"/>
              <a:buAutoNum type="arabicPeriod" startAt="3"/>
            </a:pPr>
            <a:r>
              <a:rPr lang="en-US" sz="22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License Plate </a:t>
            </a:r>
            <a:r>
              <a:rPr lang="en-US" sz="22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Matching</a:t>
            </a:r>
            <a:endParaRPr lang="en-US" sz="2200" dirty="0">
              <a:solidFill>
                <a:srgbClr val="6A3953"/>
              </a:solidFill>
              <a:latin typeface="Segoe UI"/>
              <a:ea typeface="Times New Roman"/>
              <a:cs typeface="Times New Roman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6656" y="-685800"/>
            <a:ext cx="10158730" cy="150876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054" y="6019800"/>
            <a:ext cx="10158730" cy="8382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114300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 </a:t>
            </a:r>
            <a:r>
              <a:rPr lang="en-US" sz="28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     </a:t>
            </a:r>
            <a:r>
              <a:rPr lang="en-US" sz="36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Study Approach</a:t>
            </a:r>
            <a:endParaRPr lang="en-US" sz="36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z="1400" b="1" smtClean="0">
                <a:solidFill>
                  <a:schemeClr val="bg1"/>
                </a:solidFill>
              </a:rPr>
              <a:pPr/>
              <a:t>9</a:t>
            </a:fld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466975"/>
            <a:ext cx="6515100" cy="3857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val 7"/>
          <p:cNvSpPr/>
          <p:nvPr/>
        </p:nvSpPr>
        <p:spPr>
          <a:xfrm>
            <a:off x="2971800" y="3657600"/>
            <a:ext cx="609600" cy="381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2971800" y="4495800"/>
            <a:ext cx="609600" cy="381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149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2057400"/>
            <a:ext cx="8382000" cy="3886200"/>
          </a:xfrm>
        </p:spPr>
        <p:txBody>
          <a:bodyPr>
            <a:normAutofit fontScale="62500" lnSpcReduction="20000"/>
          </a:bodyPr>
          <a:lstStyle/>
          <a:p>
            <a:pPr marL="457200" indent="-457200" algn="l">
              <a:spcAft>
                <a:spcPts val="1000"/>
              </a:spcAft>
              <a:buFont typeface="+mj-lt"/>
              <a:buAutoNum type="arabicPeriod" startAt="4"/>
            </a:pPr>
            <a:r>
              <a:rPr lang="en-US" sz="3500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In-Person Winery, </a:t>
            </a:r>
            <a:r>
              <a:rPr lang="en-US" sz="35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Mail, </a:t>
            </a:r>
            <a:r>
              <a:rPr lang="en-US" sz="3500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and Online Employer </a:t>
            </a:r>
            <a:r>
              <a:rPr lang="en-US" sz="35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Surveys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21</a:t>
            </a:r>
            <a:r>
              <a:rPr lang="en-US" sz="24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% of winery patrons were from the Bay </a:t>
            </a:r>
            <a:r>
              <a:rPr lang="en-US" sz="24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Area, 10</a:t>
            </a:r>
            <a:r>
              <a:rPr lang="en-US" sz="24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% </a:t>
            </a:r>
            <a:r>
              <a:rPr lang="en-US" sz="24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from outside </a:t>
            </a:r>
            <a:r>
              <a:rPr lang="en-US" sz="24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the United States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24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35% of winery patrons started their day in Napa County, 23% in San Francisco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24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32% of employer survey respondents live and work in the City of Napa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24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61% of employer survey respondents use SR 29 to travel to work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24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20% of employee survey respondents carpool (this includes taking kids to school)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24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43% of employee survey respondents said they would use public transit if </a:t>
            </a:r>
            <a:r>
              <a:rPr lang="en-US" sz="24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expanded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97% of </a:t>
            </a:r>
            <a:r>
              <a:rPr lang="en-US" sz="24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employee survey </a:t>
            </a:r>
            <a:r>
              <a:rPr lang="en-US" sz="24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respondents use their personal automobile to commute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37% of mail survey trips ended in Napa, 19% in St. Helena, and 7% in Calistoga</a:t>
            </a:r>
            <a:endParaRPr lang="en-US" sz="2400" b="1" dirty="0">
              <a:solidFill>
                <a:srgbClr val="6A3953"/>
              </a:solidFill>
              <a:latin typeface="Segoe UI"/>
              <a:ea typeface="Times New Roman"/>
              <a:cs typeface="Times New Roman"/>
            </a:endParaRP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24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21% of </a:t>
            </a:r>
            <a:r>
              <a:rPr lang="en-US" sz="24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mail </a:t>
            </a:r>
            <a:r>
              <a:rPr lang="en-US" sz="24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survey trips were said to be made “less than one time per month</a:t>
            </a:r>
            <a:r>
              <a:rPr lang="en-US" sz="2400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”</a:t>
            </a: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6656" y="-685800"/>
            <a:ext cx="10158730" cy="150876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054" y="6019800"/>
            <a:ext cx="10158730" cy="8382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114300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 </a:t>
            </a:r>
            <a:r>
              <a:rPr lang="en-US" sz="28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     </a:t>
            </a:r>
            <a:r>
              <a:rPr lang="en-US" sz="36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Study Approach</a:t>
            </a:r>
            <a:endParaRPr lang="en-US" sz="36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z="1400" b="1" smtClean="0">
                <a:solidFill>
                  <a:schemeClr val="bg1"/>
                </a:solidFill>
              </a:rPr>
              <a:pPr/>
              <a:t>10</a:t>
            </a:fld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5311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2057400"/>
            <a:ext cx="8382000" cy="3886200"/>
          </a:xfrm>
        </p:spPr>
        <p:txBody>
          <a:bodyPr>
            <a:normAutofit/>
          </a:bodyPr>
          <a:lstStyle/>
          <a:p>
            <a:pPr marL="342900" indent="-342900" algn="l">
              <a:spcAft>
                <a:spcPts val="1000"/>
              </a:spcAft>
              <a:buFont typeface="+mj-lt"/>
              <a:buAutoNum type="arabicPeriod" startAt="5"/>
            </a:pPr>
            <a:r>
              <a:rPr lang="en-US" sz="22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Mobile Device Data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22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206,152 </a:t>
            </a:r>
            <a:r>
              <a:rPr lang="en-US" sz="22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data samples vs. 1,800 survey responses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22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45% touched an external gateway                                   (inter-county trip that we have a control total for)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22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9</a:t>
            </a:r>
            <a:r>
              <a:rPr lang="en-US" sz="2200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% </a:t>
            </a:r>
            <a:r>
              <a:rPr lang="en-US" sz="22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were </a:t>
            </a:r>
            <a:r>
              <a:rPr lang="en-US" sz="2200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pass-through </a:t>
            </a:r>
            <a:r>
              <a:rPr lang="en-US" sz="22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trips                                         (matches license plate matching)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22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55% were internal trips                                                   (almost impossible to measure with traditional methods)</a:t>
            </a:r>
          </a:p>
          <a:p>
            <a:pPr marL="1089025" lvl="2" indent="-174625" algn="l">
              <a:spcAft>
                <a:spcPts val="1000"/>
              </a:spcAft>
              <a:buFont typeface="Arial" pitchFamily="34" charset="0"/>
              <a:buChar char="•"/>
            </a:pPr>
            <a:endParaRPr lang="en-US" sz="1400" b="1" dirty="0" smtClean="0">
              <a:solidFill>
                <a:srgbClr val="6A3953"/>
              </a:solidFill>
              <a:latin typeface="Segoe UI"/>
              <a:ea typeface="Times New Roman"/>
              <a:cs typeface="Times New Roman"/>
            </a:endParaRP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endParaRPr lang="en-US" sz="1800" dirty="0" smtClean="0">
              <a:solidFill>
                <a:srgbClr val="6A3953"/>
              </a:solidFill>
              <a:latin typeface="Segoe UI"/>
              <a:ea typeface="Times New Roman"/>
              <a:cs typeface="Times New Roman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6656" y="-685800"/>
            <a:ext cx="10158730" cy="150876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054" y="6019800"/>
            <a:ext cx="10158730" cy="8382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114300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 </a:t>
            </a:r>
            <a:r>
              <a:rPr lang="en-US" sz="28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     </a:t>
            </a:r>
            <a:r>
              <a:rPr lang="en-US" sz="36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Study Approach</a:t>
            </a:r>
            <a:endParaRPr lang="en-US" sz="36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z="1400" b="1" smtClean="0">
                <a:solidFill>
                  <a:schemeClr val="bg1"/>
                </a:solidFill>
              </a:rPr>
              <a:pPr/>
              <a:t>11</a:t>
            </a:fld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1" y="990600"/>
            <a:ext cx="4791074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7754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2057400"/>
            <a:ext cx="7696200" cy="4267200"/>
          </a:xfrm>
        </p:spPr>
        <p:txBody>
          <a:bodyPr>
            <a:normAutofit/>
          </a:bodyPr>
          <a:lstStyle/>
          <a:p>
            <a:pPr marL="174625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22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Started with Mobile Device Data </a:t>
            </a:r>
            <a:r>
              <a:rPr lang="en-US" sz="22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due to large sample size of origin-destination data  </a:t>
            </a:r>
          </a:p>
          <a:p>
            <a:pPr marL="174625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22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Other data used </a:t>
            </a:r>
            <a:r>
              <a:rPr lang="en-US" sz="2200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to refine the origin-destination trip tables </a:t>
            </a:r>
            <a:r>
              <a:rPr lang="en-US" sz="22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to represent single days </a:t>
            </a:r>
            <a:r>
              <a:rPr lang="en-US" sz="22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of absolute </a:t>
            </a:r>
            <a:r>
              <a:rPr lang="en-US" sz="22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data</a:t>
            </a:r>
          </a:p>
          <a:p>
            <a:pPr marL="174625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22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Resulting </a:t>
            </a:r>
            <a:r>
              <a:rPr lang="en-US" sz="2200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trip tables represent </a:t>
            </a:r>
            <a:r>
              <a:rPr lang="en-US" sz="22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a single meaningful dataset </a:t>
            </a:r>
            <a:r>
              <a:rPr lang="en-US" sz="2200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of all data </a:t>
            </a:r>
            <a:r>
              <a:rPr lang="en-US" sz="22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collected</a:t>
            </a:r>
            <a:endParaRPr lang="en-US" sz="2200" dirty="0">
              <a:solidFill>
                <a:srgbClr val="6A3953"/>
              </a:solidFill>
              <a:latin typeface="Segoe UI"/>
              <a:ea typeface="Times New Roman"/>
              <a:cs typeface="Times New Roman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6656" y="-685800"/>
            <a:ext cx="10158730" cy="150876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054" y="6019800"/>
            <a:ext cx="10158730" cy="8382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114300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 </a:t>
            </a:r>
            <a:r>
              <a:rPr lang="en-US" sz="28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     </a:t>
            </a:r>
            <a:r>
              <a:rPr lang="en-US" sz="36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Data Analysis and Integration</a:t>
            </a:r>
            <a:endParaRPr lang="en-US" sz="36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z="1400" b="1" smtClean="0">
                <a:solidFill>
                  <a:schemeClr val="bg1"/>
                </a:solidFill>
              </a:rPr>
              <a:pPr/>
              <a:t>12</a:t>
            </a:fld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0800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6656" y="-685800"/>
            <a:ext cx="10158730" cy="150876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054" y="6019800"/>
            <a:ext cx="10158730" cy="838200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842647"/>
            <a:ext cx="6029325" cy="5192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z="1400" b="1" smtClean="0">
                <a:solidFill>
                  <a:schemeClr val="bg1"/>
                </a:solidFill>
              </a:rPr>
              <a:pPr/>
              <a:t>13</a:t>
            </a:fld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5181600" y="3931920"/>
            <a:ext cx="2286000" cy="381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2895600" y="2021840"/>
            <a:ext cx="2286000" cy="304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181600" y="4953000"/>
            <a:ext cx="2286000" cy="381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851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6656" y="-685800"/>
            <a:ext cx="10158730" cy="150876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054" y="6019800"/>
            <a:ext cx="10158730" cy="838200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" y="2057400"/>
            <a:ext cx="8248650" cy="3724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152400" y="1219200"/>
            <a:ext cx="9099674" cy="4267200"/>
          </a:xfrm>
        </p:spPr>
        <p:txBody>
          <a:bodyPr>
            <a:normAutofit/>
          </a:bodyPr>
          <a:lstStyle/>
          <a:p>
            <a:pPr marL="174625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18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Origin-Destination trip data can be aggregated </a:t>
            </a:r>
            <a:r>
              <a:rPr lang="en-US" sz="1800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to </a:t>
            </a:r>
            <a:r>
              <a:rPr lang="en-US" sz="18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any desired </a:t>
            </a:r>
            <a:r>
              <a:rPr lang="en-US" sz="1800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level </a:t>
            </a:r>
            <a:r>
              <a:rPr lang="en-US" sz="18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to </a:t>
            </a:r>
            <a:r>
              <a:rPr lang="en-US" sz="1800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illustrate </a:t>
            </a:r>
            <a:r>
              <a:rPr lang="en-US" sz="18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larger travel patterns such as flows to </a:t>
            </a:r>
            <a:r>
              <a:rPr lang="en-US" sz="1800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and from the five </a:t>
            </a:r>
            <a:r>
              <a:rPr lang="en-US" sz="18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major cities </a:t>
            </a:r>
            <a:r>
              <a:rPr lang="en-US" sz="1800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in Napa </a:t>
            </a:r>
            <a:r>
              <a:rPr lang="en-US" sz="18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County</a:t>
            </a:r>
            <a:endParaRPr lang="en-US" sz="1800" b="1" dirty="0" smtClean="0">
              <a:solidFill>
                <a:srgbClr val="6A3953"/>
              </a:solidFill>
              <a:latin typeface="Segoe UI"/>
              <a:ea typeface="Times New Roman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z="1400" b="1" smtClean="0">
                <a:solidFill>
                  <a:schemeClr val="bg1"/>
                </a:solidFill>
              </a:rPr>
              <a:pPr/>
              <a:t>14</a:t>
            </a:fld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4577080" y="4038600"/>
            <a:ext cx="833120" cy="381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6172200" y="4724400"/>
            <a:ext cx="833120" cy="381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49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636931"/>
            <a:ext cx="8305800" cy="4535269"/>
          </a:xfrm>
        </p:spPr>
        <p:txBody>
          <a:bodyPr>
            <a:normAutofit/>
          </a:bodyPr>
          <a:lstStyle/>
          <a:p>
            <a:pPr marL="174625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1800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The Napa County Travel Behavior Study provides NCTPA with several data sets. Data highlights that may be useful for future planning efforts </a:t>
            </a:r>
            <a:r>
              <a:rPr lang="en-US" sz="18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include:</a:t>
            </a:r>
          </a:p>
          <a:p>
            <a:pPr marL="174625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18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From Winery Regression Analysis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14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Napa County wineries generate an estimated 62,200 vehicle trips on a Friday in October</a:t>
            </a:r>
          </a:p>
          <a:p>
            <a:pPr marL="174625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18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From License Plate Matching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14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9% of daily trips at Napa County external gateways are pass-through trips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14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52% of Napa County pass-through traffic travels from the Sonoma County line on SR 12 to the Solano County line on SR </a:t>
            </a:r>
            <a:r>
              <a:rPr lang="en-US" sz="14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12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14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41% of daily trips are imported trips and 27% are exported trips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14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23% of traffic was one-way (a portion of this is visitors)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14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21% of total daily trips into Napa County were “visitor” trips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endParaRPr lang="en-US" sz="1400" dirty="0" smtClean="0">
              <a:solidFill>
                <a:srgbClr val="6A3953"/>
              </a:solidFill>
              <a:latin typeface="Segoe UI"/>
              <a:ea typeface="Times New Roman"/>
              <a:cs typeface="Times New Roman"/>
            </a:endParaRP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endParaRPr lang="en-US" sz="1400" dirty="0" smtClean="0">
              <a:solidFill>
                <a:srgbClr val="6A3953"/>
              </a:solidFill>
              <a:latin typeface="Segoe UI"/>
              <a:ea typeface="Times New Roman"/>
              <a:cs typeface="Times New Roman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6656" y="-685800"/>
            <a:ext cx="10158730" cy="150876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054" y="6019800"/>
            <a:ext cx="10158730" cy="8382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99060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 </a:t>
            </a:r>
            <a:r>
              <a:rPr lang="en-US" sz="28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     </a:t>
            </a:r>
            <a:r>
              <a:rPr lang="en-US" sz="36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Conclusions</a:t>
            </a:r>
            <a:endParaRPr lang="en-US" sz="36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z="1400" b="1" smtClean="0">
                <a:solidFill>
                  <a:schemeClr val="bg1"/>
                </a:solidFill>
              </a:rPr>
              <a:pPr/>
              <a:t>15</a:t>
            </a:fld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118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1676400"/>
            <a:ext cx="8610600" cy="4343399"/>
          </a:xfrm>
        </p:spPr>
        <p:txBody>
          <a:bodyPr>
            <a:normAutofit fontScale="85000" lnSpcReduction="10000"/>
          </a:bodyPr>
          <a:lstStyle/>
          <a:p>
            <a:pPr marL="174625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18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From Surveys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16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21% of winery patrons were from the Bay Area, 10% were from outside the United States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16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35% of winery patrons started their day in Napa County, 23% in San Francisco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16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32% of employer survey respondents live and work in the City of Napa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16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61% of employer survey respondents use SR 29 to travel to work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16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20% of employee survey respondents carpool (this includes taking kids to school)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16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43% of employee survey respondents said they would use public transit if service expanded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16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21% of vehicle intercept survey trips were said to be made “less than one time per month</a:t>
            </a:r>
            <a:r>
              <a:rPr lang="en-US" sz="16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”</a:t>
            </a:r>
          </a:p>
          <a:p>
            <a:pPr marL="174625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18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From Mobile Device Data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16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55% of daily trips were internal to Napa County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r>
              <a:rPr lang="en-US" sz="1600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 </a:t>
            </a:r>
            <a:r>
              <a:rPr lang="en-US" sz="16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9% were passing through Napa County</a:t>
            </a: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endParaRPr lang="en-US" sz="1400" dirty="0" smtClean="0">
              <a:solidFill>
                <a:srgbClr val="6A3953"/>
              </a:solidFill>
              <a:latin typeface="Segoe UI"/>
              <a:ea typeface="Times New Roman"/>
              <a:cs typeface="Times New Roman"/>
            </a:endParaRPr>
          </a:p>
          <a:p>
            <a:pPr marL="631825" lvl="1" indent="-174625" algn="l">
              <a:spcAft>
                <a:spcPts val="1000"/>
              </a:spcAft>
              <a:buFont typeface="Arial" pitchFamily="34" charset="0"/>
              <a:buChar char="•"/>
            </a:pPr>
            <a:endParaRPr lang="en-US" sz="1400" dirty="0" smtClean="0">
              <a:solidFill>
                <a:srgbClr val="6A3953"/>
              </a:solidFill>
              <a:latin typeface="Segoe UI"/>
              <a:ea typeface="Times New Roman"/>
              <a:cs typeface="Times New Roman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6656" y="-685800"/>
            <a:ext cx="10158730" cy="150876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054" y="6019800"/>
            <a:ext cx="10158730" cy="8382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8074" y="99060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 </a:t>
            </a:r>
            <a:r>
              <a:rPr lang="en-US" sz="28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     </a:t>
            </a:r>
            <a:r>
              <a:rPr lang="en-US" sz="36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Conclusions</a:t>
            </a:r>
            <a:endParaRPr lang="en-US" sz="36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z="1400" b="1" smtClean="0">
                <a:solidFill>
                  <a:schemeClr val="bg1"/>
                </a:solidFill>
              </a:rPr>
              <a:pPr/>
              <a:t>16</a:t>
            </a:fld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079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6656" y="-685800"/>
            <a:ext cx="10158730" cy="150876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054" y="6019800"/>
            <a:ext cx="10158730" cy="8382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3163669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6A3953"/>
                </a:solidFill>
                <a:latin typeface="Segoe UI"/>
                <a:ea typeface="Times New Roman"/>
                <a:cs typeface="Times New Roman"/>
              </a:rPr>
              <a:t>Questions?</a:t>
            </a:r>
            <a:endParaRPr lang="en-US" sz="36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z="1400" b="1" smtClean="0">
                <a:solidFill>
                  <a:schemeClr val="bg1"/>
                </a:solidFill>
              </a:rPr>
              <a:pPr/>
              <a:t>17</a:t>
            </a:fld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6196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757</TotalTime>
  <Words>967</Words>
  <Application>Microsoft Office PowerPoint</Application>
  <PresentationFormat>On-screen Show (4:3)</PresentationFormat>
  <Paragraphs>112</Paragraphs>
  <Slides>17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Napa County  Travel Behavior Study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Kevin Johnson</dc:creator>
  <cp:lastModifiedBy>Kevin Johnson</cp:lastModifiedBy>
  <cp:revision>59</cp:revision>
  <dcterms:created xsi:type="dcterms:W3CDTF">2006-08-16T00:00:00Z</dcterms:created>
  <dcterms:modified xsi:type="dcterms:W3CDTF">2015-03-09T20:45:13Z</dcterms:modified>
</cp:coreProperties>
</file>