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58" r:id="rId5"/>
    <p:sldId id="259" r:id="rId6"/>
    <p:sldId id="260" r:id="rId7"/>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1488" y="-10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09C2EA3-68BE-884C-A376-02A6AE10F7A7}" type="datetimeFigureOut">
              <a:rPr lang="en-US" smtClean="0"/>
              <a:t>3/8/2017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2552735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9C2EA3-68BE-884C-A376-02A6AE10F7A7}" type="datetimeFigureOut">
              <a:rPr lang="en-US" smtClean="0"/>
              <a:t>3/8/2017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756562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9C2EA3-68BE-884C-A376-02A6AE10F7A7}" type="datetimeFigureOut">
              <a:rPr lang="en-US" smtClean="0"/>
              <a:t>3/8/2017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1565056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9C2EA3-68BE-884C-A376-02A6AE10F7A7}" type="datetimeFigureOut">
              <a:rPr lang="en-US" smtClean="0"/>
              <a:t>3/8/2017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3705272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09C2EA3-68BE-884C-A376-02A6AE10F7A7}" type="datetimeFigureOut">
              <a:rPr lang="en-US" smtClean="0"/>
              <a:t>3/8/2017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2538612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09C2EA3-68BE-884C-A376-02A6AE10F7A7}" type="datetimeFigureOut">
              <a:rPr lang="en-US" smtClean="0"/>
              <a:t>3/8/2017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2346037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9C2EA3-68BE-884C-A376-02A6AE10F7A7}" type="datetimeFigureOut">
              <a:rPr lang="en-US" smtClean="0"/>
              <a:t>3/8/2017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3347375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9C2EA3-68BE-884C-A376-02A6AE10F7A7}" type="datetimeFigureOut">
              <a:rPr lang="en-US" smtClean="0"/>
              <a:t>3/8/2017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316130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9C2EA3-68BE-884C-A376-02A6AE10F7A7}" type="datetimeFigureOut">
              <a:rPr lang="en-US" smtClean="0"/>
              <a:t>3/8/2017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4059365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9C2EA3-68BE-884C-A376-02A6AE10F7A7}" type="datetimeFigureOut">
              <a:rPr lang="en-US" smtClean="0"/>
              <a:t>3/8/2017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1393246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9C2EA3-68BE-884C-A376-02A6AE10F7A7}" type="datetimeFigureOut">
              <a:rPr lang="en-US" smtClean="0"/>
              <a:t>3/8/2017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E0475-A459-DA4F-BC07-B486E9186167}" type="slidenum">
              <a:rPr lang="en-US" smtClean="0"/>
              <a:t>‹#›</a:t>
            </a:fld>
            <a:endParaRPr lang="en-US"/>
          </a:p>
        </p:txBody>
      </p:sp>
    </p:spTree>
    <p:extLst>
      <p:ext uri="{BB962C8B-B14F-4D97-AF65-F5344CB8AC3E}">
        <p14:creationId xmlns:p14="http://schemas.microsoft.com/office/powerpoint/2010/main" val="16005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09C2EA3-68BE-884C-A376-02A6AE10F7A7}" type="datetimeFigureOut">
              <a:rPr lang="en-US" smtClean="0"/>
              <a:t>3/8/2017</a:t>
            </a:fld>
            <a:endParaRPr lang="en-US"/>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203E0475-A459-DA4F-BC07-B486E9186167}" type="slidenum">
              <a:rPr lang="en-US" smtClean="0"/>
              <a:t>‹#›</a:t>
            </a:fld>
            <a:endParaRPr lang="en-US"/>
          </a:p>
        </p:txBody>
      </p:sp>
    </p:spTree>
    <p:extLst>
      <p:ext uri="{BB962C8B-B14F-4D97-AF65-F5344CB8AC3E}">
        <p14:creationId xmlns:p14="http://schemas.microsoft.com/office/powerpoint/2010/main" val="1484270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90286" y="145143"/>
            <a:ext cx="6470952" cy="369332"/>
          </a:xfrm>
          <a:prstGeom prst="rect">
            <a:avLst/>
          </a:prstGeom>
          <a:noFill/>
        </p:spPr>
        <p:txBody>
          <a:bodyPr wrap="square" rtlCol="0">
            <a:spAutoFit/>
          </a:bodyPr>
          <a:lstStyle/>
          <a:p>
            <a:r>
              <a:rPr lang="en-US" dirty="0" smtClean="0"/>
              <a:t>Hagen Road Heronry from Exhibit 2.7b from FEIR Project Updates </a:t>
            </a:r>
            <a:endParaRPr lang="en-US" dirty="0"/>
          </a:p>
        </p:txBody>
      </p:sp>
      <p:pic>
        <p:nvPicPr>
          <p:cNvPr id="5" name="Picture 4" descr="Palmaz 8 - Flight Path Large Map.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56248" y="762000"/>
            <a:ext cx="6038895" cy="8382000"/>
          </a:xfrm>
          <a:prstGeom prst="rect">
            <a:avLst/>
          </a:prstGeom>
          <a:ln w="57150" cmpd="sng">
            <a:solidFill>
              <a:schemeClr val="tx1"/>
            </a:solidFill>
          </a:ln>
        </p:spPr>
      </p:pic>
      <p:grpSp>
        <p:nvGrpSpPr>
          <p:cNvPr id="32" name="Group 31"/>
          <p:cNvGrpSpPr/>
          <p:nvPr/>
        </p:nvGrpSpPr>
        <p:grpSpPr>
          <a:xfrm>
            <a:off x="1016000" y="2402152"/>
            <a:ext cx="2927048" cy="1940038"/>
            <a:chOff x="1016000" y="2402152"/>
            <a:chExt cx="2583545" cy="1734420"/>
          </a:xfrm>
        </p:grpSpPr>
        <p:cxnSp>
          <p:nvCxnSpPr>
            <p:cNvPr id="9" name="Straight Connector 8"/>
            <p:cNvCxnSpPr/>
            <p:nvPr/>
          </p:nvCxnSpPr>
          <p:spPr>
            <a:xfrm>
              <a:off x="1016000" y="2402152"/>
              <a:ext cx="0" cy="1734420"/>
            </a:xfrm>
            <a:prstGeom prst="line">
              <a:avLst/>
            </a:prstGeom>
            <a:ln w="57150" cmpd="sng">
              <a:solidFill>
                <a:srgbClr val="0000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1016000" y="4136572"/>
              <a:ext cx="2515810" cy="0"/>
            </a:xfrm>
            <a:prstGeom prst="line">
              <a:avLst/>
            </a:prstGeom>
            <a:ln w="38100" cmpd="sng">
              <a:solidFill>
                <a:srgbClr val="0000FF"/>
              </a:solidFill>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1083735" y="2402152"/>
              <a:ext cx="2515810" cy="0"/>
            </a:xfrm>
            <a:prstGeom prst="line">
              <a:avLst/>
            </a:prstGeom>
            <a:ln w="38100" cmpd="sng">
              <a:solidFill>
                <a:srgbClr val="0000FF"/>
              </a:solidFill>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flipH="1">
              <a:off x="3531810" y="2402152"/>
              <a:ext cx="50802" cy="1734420"/>
            </a:xfrm>
            <a:prstGeom prst="line">
              <a:avLst/>
            </a:prstGeom>
            <a:ln w="57150" cmpd="sng">
              <a:solidFill>
                <a:srgbClr val="0000FF"/>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80850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maz 9 - Flight Path blow-up Map.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798286"/>
            <a:ext cx="6858000" cy="4572000"/>
          </a:xfrm>
          <a:prstGeom prst="rect">
            <a:avLst/>
          </a:prstGeom>
        </p:spPr>
      </p:pic>
      <p:cxnSp>
        <p:nvCxnSpPr>
          <p:cNvPr id="6" name="Straight Arrow Connector 5"/>
          <p:cNvCxnSpPr/>
          <p:nvPr/>
        </p:nvCxnSpPr>
        <p:spPr>
          <a:xfrm flipH="1">
            <a:off x="3737429" y="2540000"/>
            <a:ext cx="895048" cy="495905"/>
          </a:xfrm>
          <a:prstGeom prst="straightConnector1">
            <a:avLst/>
          </a:prstGeom>
          <a:ln w="57150" cmpd="sng">
            <a:solidFill>
              <a:srgbClr val="0000FF"/>
            </a:solidFill>
            <a:tailEnd type="arrow"/>
          </a:ln>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4463143" y="2216834"/>
            <a:ext cx="1342571" cy="646331"/>
          </a:xfrm>
          <a:prstGeom prst="rect">
            <a:avLst/>
          </a:prstGeom>
          <a:solidFill>
            <a:schemeClr val="bg1"/>
          </a:solidFill>
          <a:ln w="38100" cmpd="sng">
            <a:solidFill>
              <a:srgbClr val="0000FF"/>
            </a:solidFill>
          </a:ln>
        </p:spPr>
        <p:txBody>
          <a:bodyPr wrap="square" rtlCol="0">
            <a:spAutoFit/>
          </a:bodyPr>
          <a:lstStyle/>
          <a:p>
            <a:pPr algn="ctr"/>
            <a:r>
              <a:rPr lang="en-US" b="1" dirty="0" smtClean="0"/>
              <a:t>Hagen Road Heronry</a:t>
            </a:r>
          </a:p>
        </p:txBody>
      </p:sp>
      <p:sp>
        <p:nvSpPr>
          <p:cNvPr id="8" name="TextBox 7"/>
          <p:cNvSpPr txBox="1"/>
          <p:nvPr/>
        </p:nvSpPr>
        <p:spPr>
          <a:xfrm>
            <a:off x="205619" y="120952"/>
            <a:ext cx="6519333" cy="523220"/>
          </a:xfrm>
          <a:prstGeom prst="rect">
            <a:avLst/>
          </a:prstGeom>
          <a:noFill/>
        </p:spPr>
        <p:txBody>
          <a:bodyPr wrap="square" rtlCol="0">
            <a:spAutoFit/>
          </a:bodyPr>
          <a:lstStyle/>
          <a:p>
            <a:pPr algn="ctr"/>
            <a:r>
              <a:rPr lang="en-US" sz="2800" dirty="0" smtClean="0"/>
              <a:t>Hagen Road Heronry</a:t>
            </a:r>
            <a:endParaRPr lang="en-US" sz="2800" dirty="0"/>
          </a:p>
        </p:txBody>
      </p:sp>
      <p:cxnSp>
        <p:nvCxnSpPr>
          <p:cNvPr id="14" name="Straight Connector 13"/>
          <p:cNvCxnSpPr/>
          <p:nvPr/>
        </p:nvCxnSpPr>
        <p:spPr>
          <a:xfrm flipV="1">
            <a:off x="3132667" y="3079690"/>
            <a:ext cx="362857" cy="205618"/>
          </a:xfrm>
          <a:prstGeom prst="line">
            <a:avLst/>
          </a:prstGeom>
          <a:ln w="76200" cmpd="sng">
            <a:solidFill>
              <a:schemeClr val="bg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V="1">
            <a:off x="4632477" y="5061859"/>
            <a:ext cx="362857" cy="205618"/>
          </a:xfrm>
          <a:prstGeom prst="line">
            <a:avLst/>
          </a:prstGeom>
          <a:ln w="76200" cmpd="sng">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3132667" y="3241524"/>
            <a:ext cx="1499810" cy="2044095"/>
          </a:xfrm>
          <a:prstGeom prst="line">
            <a:avLst/>
          </a:prstGeom>
          <a:ln w="76200" cmpd="sng">
            <a:solidFill>
              <a:schemeClr val="bg1"/>
            </a:solidFill>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rot="3198906">
            <a:off x="3435654" y="3699312"/>
            <a:ext cx="1918182" cy="707886"/>
          </a:xfrm>
          <a:prstGeom prst="rect">
            <a:avLst/>
          </a:prstGeom>
          <a:solidFill>
            <a:schemeClr val="bg1"/>
          </a:solidFill>
        </p:spPr>
        <p:txBody>
          <a:bodyPr wrap="square" rtlCol="0">
            <a:spAutoFit/>
          </a:bodyPr>
          <a:lstStyle/>
          <a:p>
            <a:pPr algn="ctr"/>
            <a:r>
              <a:rPr lang="en-US" sz="2000" b="1" dirty="0" smtClean="0">
                <a:solidFill>
                  <a:srgbClr val="FF6600"/>
                </a:solidFill>
              </a:rPr>
              <a:t>Approximately 800 FT</a:t>
            </a:r>
            <a:endParaRPr lang="en-US" sz="2000" b="1" dirty="0">
              <a:solidFill>
                <a:srgbClr val="FF6600"/>
              </a:solidFill>
            </a:endParaRPr>
          </a:p>
        </p:txBody>
      </p:sp>
      <p:sp>
        <p:nvSpPr>
          <p:cNvPr id="23" name="TextBox 22"/>
          <p:cNvSpPr txBox="1"/>
          <p:nvPr/>
        </p:nvSpPr>
        <p:spPr>
          <a:xfrm>
            <a:off x="205619" y="5648476"/>
            <a:ext cx="6519333" cy="3785652"/>
          </a:xfrm>
          <a:prstGeom prst="rect">
            <a:avLst/>
          </a:prstGeom>
          <a:noFill/>
        </p:spPr>
        <p:txBody>
          <a:bodyPr wrap="square" rtlCol="0">
            <a:spAutoFit/>
          </a:bodyPr>
          <a:lstStyle/>
          <a:p>
            <a:pPr marL="342900" indent="-342900">
              <a:buFont typeface="Arial"/>
              <a:buChar char="•"/>
            </a:pPr>
            <a:r>
              <a:rPr lang="en-US" sz="2000" dirty="0" smtClean="0"/>
              <a:t>The Hagen Road Heronry is not addressed by the FEIR.</a:t>
            </a:r>
          </a:p>
          <a:p>
            <a:endParaRPr lang="en-US" sz="1000" dirty="0"/>
          </a:p>
          <a:p>
            <a:pPr marL="342900" indent="-342900">
              <a:buFont typeface="Arial"/>
              <a:buChar char="•"/>
            </a:pPr>
            <a:r>
              <a:rPr lang="en-US" sz="2000" dirty="0" smtClean="0"/>
              <a:t>Nesting </a:t>
            </a:r>
            <a:r>
              <a:rPr lang="en-US" sz="2000" dirty="0"/>
              <a:t>herons and egrets </a:t>
            </a:r>
            <a:r>
              <a:rPr lang="en-US" sz="2000" dirty="0" smtClean="0"/>
              <a:t>can </a:t>
            </a:r>
            <a:r>
              <a:rPr lang="en-US" sz="2000" dirty="0"/>
              <a:t>be easily disturbed by </a:t>
            </a:r>
            <a:r>
              <a:rPr lang="en-US" sz="2000" dirty="0" smtClean="0"/>
              <a:t>human activity.</a:t>
            </a:r>
          </a:p>
          <a:p>
            <a:endParaRPr lang="en-US" sz="1000" dirty="0"/>
          </a:p>
          <a:p>
            <a:pPr marL="342900" indent="-342900">
              <a:buFont typeface="Arial"/>
              <a:buChar char="•"/>
            </a:pPr>
            <a:r>
              <a:rPr lang="en-US" sz="2000" dirty="0" smtClean="0"/>
              <a:t>Disturbance sensitivity varies with stages of breeding (January </a:t>
            </a:r>
            <a:r>
              <a:rPr lang="mr-IN" sz="2000" dirty="0" smtClean="0"/>
              <a:t>–</a:t>
            </a:r>
            <a:r>
              <a:rPr lang="en-US" sz="2000" dirty="0" smtClean="0"/>
              <a:t> August).</a:t>
            </a:r>
            <a:endParaRPr lang="en-US" sz="2000" dirty="0"/>
          </a:p>
          <a:p>
            <a:endParaRPr lang="en-US" sz="2000" dirty="0" smtClean="0"/>
          </a:p>
          <a:p>
            <a:pPr marL="342900" indent="-342900">
              <a:buFont typeface="Arial"/>
              <a:buChar char="•"/>
            </a:pPr>
            <a:r>
              <a:rPr lang="en-US" sz="2000" dirty="0" smtClean="0"/>
              <a:t>Buffer zones of 300 </a:t>
            </a:r>
            <a:r>
              <a:rPr lang="mr-IN" sz="2000" dirty="0" smtClean="0"/>
              <a:t>–</a:t>
            </a:r>
            <a:r>
              <a:rPr lang="en-US" sz="2000" dirty="0" smtClean="0"/>
              <a:t> 700 feet are recommended based on </a:t>
            </a:r>
            <a:r>
              <a:rPr lang="en-US" sz="2000" u="sng" dirty="0" smtClean="0"/>
              <a:t>a single human approaching on foot</a:t>
            </a:r>
            <a:r>
              <a:rPr lang="en-US" sz="2000" dirty="0" smtClean="0"/>
              <a:t>.</a:t>
            </a:r>
          </a:p>
          <a:p>
            <a:endParaRPr lang="en-US" sz="2000" dirty="0"/>
          </a:p>
          <a:p>
            <a:pPr marL="342900" indent="-342900">
              <a:buFont typeface="Arial"/>
              <a:buChar char="•"/>
            </a:pPr>
            <a:r>
              <a:rPr lang="en-US" sz="2000" dirty="0" smtClean="0"/>
              <a:t>Helicopters are not single people on foot.</a:t>
            </a:r>
            <a:endParaRPr lang="en-US" sz="2000" dirty="0"/>
          </a:p>
          <a:p>
            <a:endParaRPr lang="en-US" sz="2000" dirty="0"/>
          </a:p>
        </p:txBody>
      </p:sp>
    </p:spTree>
    <p:extLst>
      <p:ext uri="{BB962C8B-B14F-4D97-AF65-F5344CB8AC3E}">
        <p14:creationId xmlns:p14="http://schemas.microsoft.com/office/powerpoint/2010/main" val="3093261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maz 7 - Current nest building.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6858000" cy="4573453"/>
          </a:xfrm>
          <a:prstGeom prst="rect">
            <a:avLst/>
          </a:prstGeom>
        </p:spPr>
      </p:pic>
      <p:sp>
        <p:nvSpPr>
          <p:cNvPr id="5" name="TextBox 4"/>
          <p:cNvSpPr txBox="1"/>
          <p:nvPr/>
        </p:nvSpPr>
        <p:spPr>
          <a:xfrm>
            <a:off x="338667" y="4871144"/>
            <a:ext cx="6192762" cy="3785652"/>
          </a:xfrm>
          <a:prstGeom prst="rect">
            <a:avLst/>
          </a:prstGeom>
          <a:noFill/>
        </p:spPr>
        <p:txBody>
          <a:bodyPr wrap="square" rtlCol="0">
            <a:spAutoFit/>
          </a:bodyPr>
          <a:lstStyle/>
          <a:p>
            <a:pPr marL="285750" indent="-285750">
              <a:buFont typeface="Arial"/>
              <a:buChar char="•"/>
            </a:pPr>
            <a:r>
              <a:rPr lang="en-US" sz="2000" dirty="0" smtClean="0"/>
              <a:t>Incoming Heron flights to the Hagen Road Heronry have been observed to come from multiple directions and considerable distances.</a:t>
            </a:r>
          </a:p>
          <a:p>
            <a:pPr marL="285750" indent="-285750">
              <a:buFont typeface="Arial"/>
              <a:buChar char="•"/>
            </a:pPr>
            <a:endParaRPr lang="en-US" sz="2000" dirty="0"/>
          </a:p>
          <a:p>
            <a:pPr marL="285750" indent="-285750">
              <a:buFont typeface="Arial"/>
              <a:buChar char="•"/>
            </a:pPr>
            <a:r>
              <a:rPr lang="en-US" sz="2000" dirty="0" smtClean="0"/>
              <a:t>Flight frequency varies with the stage of the breeding cycle, with individuals making multiple trips per day at the peak.</a:t>
            </a:r>
          </a:p>
          <a:p>
            <a:pPr marL="285750" indent="-285750">
              <a:buFont typeface="Arial"/>
              <a:buChar char="•"/>
            </a:pPr>
            <a:endParaRPr lang="en-US" sz="2000" dirty="0"/>
          </a:p>
          <a:p>
            <a:pPr marL="285750" indent="-285750">
              <a:buFont typeface="Arial"/>
              <a:buChar char="•"/>
            </a:pPr>
            <a:r>
              <a:rPr lang="en-US" sz="2000" dirty="0" smtClean="0"/>
              <a:t>Buffer zones need to consider the full range of activity, not only the location of the heronry.</a:t>
            </a:r>
          </a:p>
          <a:p>
            <a:endParaRPr lang="en-US" sz="2000" dirty="0"/>
          </a:p>
          <a:p>
            <a:r>
              <a:rPr lang="en-US" sz="2000" dirty="0" smtClean="0"/>
              <a:t>  </a:t>
            </a:r>
            <a:endParaRPr lang="en-US" sz="2000" dirty="0"/>
          </a:p>
        </p:txBody>
      </p:sp>
    </p:spTree>
    <p:extLst>
      <p:ext uri="{BB962C8B-B14F-4D97-AF65-F5344CB8AC3E}">
        <p14:creationId xmlns:p14="http://schemas.microsoft.com/office/powerpoint/2010/main" val="3267471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maz 1 - Nest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6858000" cy="4572000"/>
          </a:xfrm>
          <a:prstGeom prst="rect">
            <a:avLst/>
          </a:prstGeom>
        </p:spPr>
      </p:pic>
      <p:sp>
        <p:nvSpPr>
          <p:cNvPr id="5" name="TextBox 4"/>
          <p:cNvSpPr txBox="1"/>
          <p:nvPr/>
        </p:nvSpPr>
        <p:spPr>
          <a:xfrm>
            <a:off x="338667" y="4838095"/>
            <a:ext cx="6144381" cy="3683060"/>
          </a:xfrm>
          <a:prstGeom prst="rect">
            <a:avLst/>
          </a:prstGeom>
          <a:noFill/>
        </p:spPr>
        <p:txBody>
          <a:bodyPr wrap="square" rtlCol="0">
            <a:spAutoFit/>
          </a:bodyPr>
          <a:lstStyle/>
          <a:p>
            <a:r>
              <a:rPr lang="en-US" sz="2200" b="1" dirty="0" smtClean="0"/>
              <a:t>Study Point </a:t>
            </a:r>
            <a:r>
              <a:rPr lang="mr-IN" sz="2200" b="1" dirty="0" smtClean="0"/>
              <a:t>–</a:t>
            </a:r>
            <a:r>
              <a:rPr lang="en-US" sz="2200" b="1" dirty="0" smtClean="0"/>
              <a:t> Limited habitat for nesting birds at sites.</a:t>
            </a:r>
          </a:p>
          <a:p>
            <a:endParaRPr lang="en-US" sz="1000" dirty="0" smtClean="0"/>
          </a:p>
          <a:p>
            <a:pPr marL="285750" indent="-285750">
              <a:lnSpc>
                <a:spcPct val="120000"/>
              </a:lnSpc>
              <a:buFont typeface="Arial"/>
              <a:buChar char="•"/>
            </a:pPr>
            <a:r>
              <a:rPr lang="en-US" sz="2000" dirty="0" smtClean="0"/>
              <a:t>The Hagen Road Heronry has 12 </a:t>
            </a:r>
            <a:r>
              <a:rPr lang="mr-IN" sz="2000" dirty="0" smtClean="0"/>
              <a:t>–</a:t>
            </a:r>
            <a:r>
              <a:rPr lang="en-US" sz="2000" dirty="0" smtClean="0"/>
              <a:t> 15 nests within a single tree.</a:t>
            </a:r>
          </a:p>
          <a:p>
            <a:pPr>
              <a:lnSpc>
                <a:spcPct val="120000"/>
              </a:lnSpc>
            </a:pPr>
            <a:endParaRPr lang="en-US" sz="1000" dirty="0" smtClean="0"/>
          </a:p>
          <a:p>
            <a:pPr marL="285750" indent="-285750">
              <a:lnSpc>
                <a:spcPct val="120000"/>
              </a:lnSpc>
              <a:buFont typeface="Arial"/>
              <a:buChar char="•"/>
            </a:pPr>
            <a:r>
              <a:rPr lang="en-US" sz="2000" dirty="0" smtClean="0"/>
              <a:t>Each nest serves a breeding pair, with 2-4 chicks.</a:t>
            </a:r>
          </a:p>
          <a:p>
            <a:pPr>
              <a:lnSpc>
                <a:spcPct val="120000"/>
              </a:lnSpc>
            </a:pPr>
            <a:endParaRPr lang="en-US" sz="1000" dirty="0" smtClean="0"/>
          </a:p>
          <a:p>
            <a:pPr marL="285750" indent="-285750">
              <a:lnSpc>
                <a:spcPct val="120000"/>
              </a:lnSpc>
              <a:buFont typeface="Arial"/>
              <a:buChar char="•"/>
            </a:pPr>
            <a:r>
              <a:rPr lang="en-US" sz="2000" dirty="0" smtClean="0"/>
              <a:t>The Heronry has been occupied for over 40 years.</a:t>
            </a:r>
          </a:p>
          <a:p>
            <a:pPr>
              <a:lnSpc>
                <a:spcPct val="120000"/>
              </a:lnSpc>
            </a:pPr>
            <a:endParaRPr lang="en-US" sz="1000" dirty="0" smtClean="0"/>
          </a:p>
          <a:p>
            <a:pPr marL="285750" indent="-285750">
              <a:lnSpc>
                <a:spcPct val="120000"/>
              </a:lnSpc>
              <a:buFont typeface="Arial"/>
              <a:buChar char="•"/>
            </a:pPr>
            <a:r>
              <a:rPr lang="en-US" sz="2000" dirty="0"/>
              <a:t>The adjacent tree has been the nesting site for Red-tailed </a:t>
            </a:r>
            <a:r>
              <a:rPr lang="en-US" sz="2000" dirty="0" smtClean="0"/>
              <a:t>hawks.</a:t>
            </a:r>
            <a:r>
              <a:rPr lang="en-US" sz="2000" dirty="0" smtClean="0">
                <a:effectLst/>
              </a:rPr>
              <a:t> </a:t>
            </a:r>
            <a:endParaRPr lang="en-US" sz="2000" dirty="0"/>
          </a:p>
        </p:txBody>
      </p:sp>
    </p:spTree>
    <p:extLst>
      <p:ext uri="{BB962C8B-B14F-4D97-AF65-F5344CB8AC3E}">
        <p14:creationId xmlns:p14="http://schemas.microsoft.com/office/powerpoint/2010/main" val="1464056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maz 3 - GBH in flight.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6858000" cy="4572521"/>
          </a:xfrm>
          <a:prstGeom prst="rect">
            <a:avLst/>
          </a:prstGeom>
        </p:spPr>
      </p:pic>
      <p:sp>
        <p:nvSpPr>
          <p:cNvPr id="5" name="TextBox 4"/>
          <p:cNvSpPr txBox="1"/>
          <p:nvPr/>
        </p:nvSpPr>
        <p:spPr>
          <a:xfrm>
            <a:off x="314476" y="4644574"/>
            <a:ext cx="5866191" cy="1015663"/>
          </a:xfrm>
          <a:prstGeom prst="rect">
            <a:avLst/>
          </a:prstGeom>
          <a:noFill/>
        </p:spPr>
        <p:txBody>
          <a:bodyPr wrap="square" rtlCol="0">
            <a:spAutoFit/>
          </a:bodyPr>
          <a:lstStyle/>
          <a:p>
            <a:r>
              <a:rPr lang="en-US" sz="2000" b="1" dirty="0" smtClean="0"/>
              <a:t>Study point - Helicopter </a:t>
            </a:r>
            <a:r>
              <a:rPr lang="en-US" sz="2000" b="1" dirty="0"/>
              <a:t>operations would create noise disturbances similar to existing operations and maintenance conditions in the vineyard</a:t>
            </a:r>
            <a:r>
              <a:rPr lang="en-US" sz="2000" b="1" dirty="0" smtClean="0"/>
              <a:t>.</a:t>
            </a:r>
            <a:endParaRPr lang="en-US" sz="2000" b="1" dirty="0"/>
          </a:p>
        </p:txBody>
      </p:sp>
      <p:sp>
        <p:nvSpPr>
          <p:cNvPr id="6" name="TextBox 5"/>
          <p:cNvSpPr txBox="1"/>
          <p:nvPr/>
        </p:nvSpPr>
        <p:spPr>
          <a:xfrm>
            <a:off x="520095" y="5805377"/>
            <a:ext cx="6035524" cy="3170099"/>
          </a:xfrm>
          <a:prstGeom prst="rect">
            <a:avLst/>
          </a:prstGeom>
          <a:noFill/>
        </p:spPr>
        <p:txBody>
          <a:bodyPr wrap="square" rtlCol="0">
            <a:spAutoFit/>
          </a:bodyPr>
          <a:lstStyle/>
          <a:p>
            <a:pPr marL="285750" indent="-285750">
              <a:buFont typeface="Arial"/>
              <a:buChar char="•"/>
            </a:pPr>
            <a:r>
              <a:rPr lang="en-US" sz="2000" dirty="0" smtClean="0"/>
              <a:t>Multiple visits to the site have noted a low noise environment where approaching cars can be heard before they are visible.  Vineyards are busy only at certain times.  Harvest, one of the busy times, is at the end of breeding season.</a:t>
            </a:r>
          </a:p>
          <a:p>
            <a:endParaRPr lang="en-US" sz="1000" dirty="0" smtClean="0"/>
          </a:p>
          <a:p>
            <a:pPr marL="285750" indent="-285750">
              <a:buFont typeface="Arial"/>
              <a:buChar char="•"/>
            </a:pPr>
            <a:r>
              <a:rPr lang="en-US" sz="2000" dirty="0" smtClean="0"/>
              <a:t>Vineyards are on the ground, the nests are at 60-80 ft.</a:t>
            </a:r>
          </a:p>
          <a:p>
            <a:endParaRPr lang="en-US" sz="1000" dirty="0" smtClean="0"/>
          </a:p>
          <a:p>
            <a:pPr marL="285750" indent="-285750">
              <a:buFont typeface="Arial"/>
              <a:buChar char="•"/>
            </a:pPr>
            <a:r>
              <a:rPr lang="en-US" sz="2000" dirty="0"/>
              <a:t>Helicopters by nature invade the air </a:t>
            </a:r>
            <a:r>
              <a:rPr lang="en-US" sz="2000" dirty="0" smtClean="0"/>
              <a:t>space, “the safety zone” </a:t>
            </a:r>
            <a:r>
              <a:rPr lang="en-US" sz="2000" dirty="0"/>
              <a:t>of avian </a:t>
            </a:r>
            <a:r>
              <a:rPr lang="en-US" sz="2000" dirty="0" smtClean="0"/>
              <a:t>species, </a:t>
            </a:r>
            <a:r>
              <a:rPr lang="en-US" sz="2000" dirty="0"/>
              <a:t>with noise, large body movement and the operative risk of strikes.</a:t>
            </a:r>
            <a:r>
              <a:rPr lang="en-US" sz="2000" dirty="0" smtClean="0">
                <a:effectLst/>
              </a:rPr>
              <a:t> </a:t>
            </a:r>
            <a:endParaRPr lang="en-US" sz="2000" dirty="0"/>
          </a:p>
        </p:txBody>
      </p:sp>
    </p:spTree>
    <p:extLst>
      <p:ext uri="{BB962C8B-B14F-4D97-AF65-F5344CB8AC3E}">
        <p14:creationId xmlns:p14="http://schemas.microsoft.com/office/powerpoint/2010/main" val="1959339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lmaz 6 - Chick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28952" y="1"/>
            <a:ext cx="5833662" cy="4499428"/>
          </a:xfrm>
          <a:prstGeom prst="rect">
            <a:avLst/>
          </a:prstGeom>
        </p:spPr>
      </p:pic>
      <p:sp>
        <p:nvSpPr>
          <p:cNvPr id="5" name="TextBox 4"/>
          <p:cNvSpPr txBox="1"/>
          <p:nvPr/>
        </p:nvSpPr>
        <p:spPr>
          <a:xfrm>
            <a:off x="133047" y="4632478"/>
            <a:ext cx="6398381" cy="4247317"/>
          </a:xfrm>
          <a:prstGeom prst="rect">
            <a:avLst/>
          </a:prstGeom>
          <a:noFill/>
        </p:spPr>
        <p:txBody>
          <a:bodyPr wrap="square" rtlCol="0">
            <a:spAutoFit/>
          </a:bodyPr>
          <a:lstStyle/>
          <a:p>
            <a:r>
              <a:rPr lang="en-US" sz="2000" b="1" dirty="0" smtClean="0"/>
              <a:t>Study point -   </a:t>
            </a:r>
            <a:r>
              <a:rPr lang="en-US" sz="2000" b="1" dirty="0"/>
              <a:t>Potential adverse effects from construction and helicopter use on common migratory and non-migrator birds would not alone constitute a significant impact.   Therefore, this issue is not discussed further in the DEIR</a:t>
            </a:r>
            <a:r>
              <a:rPr lang="en-US" sz="2000" b="1" dirty="0" smtClean="0"/>
              <a:t>.</a:t>
            </a:r>
          </a:p>
          <a:p>
            <a:endParaRPr lang="en-US" sz="2000" dirty="0"/>
          </a:p>
          <a:p>
            <a:pPr marL="285750" indent="-285750">
              <a:buFont typeface="Arial"/>
              <a:buChar char="•"/>
            </a:pPr>
            <a:r>
              <a:rPr lang="en-US" sz="2000" dirty="0" smtClean="0"/>
              <a:t>Significance is a factor of scale.</a:t>
            </a:r>
          </a:p>
          <a:p>
            <a:endParaRPr lang="en-US" sz="1000" dirty="0" smtClean="0"/>
          </a:p>
          <a:p>
            <a:pPr marL="285750" indent="-285750">
              <a:buFont typeface="Arial"/>
              <a:buChar char="•"/>
            </a:pPr>
            <a:r>
              <a:rPr lang="en-US" sz="2000" dirty="0" smtClean="0"/>
              <a:t>Great Blue Herons are not an endangered species on the the whole, but the loss of the Hagen Road Heronry would be significant to the Napa population.</a:t>
            </a:r>
          </a:p>
          <a:p>
            <a:endParaRPr lang="en-US" sz="1000" dirty="0"/>
          </a:p>
          <a:p>
            <a:r>
              <a:rPr lang="en-US" sz="2000" b="1" dirty="0" smtClean="0"/>
              <a:t>Conclusion:   </a:t>
            </a:r>
          </a:p>
          <a:p>
            <a:r>
              <a:rPr lang="en-US" sz="2000" dirty="0" smtClean="0"/>
              <a:t>The impact to the Hagen Road Heronry needs further study.</a:t>
            </a:r>
          </a:p>
          <a:p>
            <a:endParaRPr lang="en-US" sz="1000" dirty="0" smtClean="0"/>
          </a:p>
        </p:txBody>
      </p:sp>
      <p:sp>
        <p:nvSpPr>
          <p:cNvPr id="6" name="TextBox 5"/>
          <p:cNvSpPr txBox="1"/>
          <p:nvPr/>
        </p:nvSpPr>
        <p:spPr>
          <a:xfrm>
            <a:off x="810381" y="169333"/>
            <a:ext cx="4971143" cy="369332"/>
          </a:xfrm>
          <a:prstGeom prst="rect">
            <a:avLst/>
          </a:prstGeom>
          <a:solidFill>
            <a:srgbClr val="FFFFFF"/>
          </a:solidFill>
        </p:spPr>
        <p:txBody>
          <a:bodyPr wrap="square" rtlCol="0">
            <a:spAutoFit/>
          </a:bodyPr>
          <a:lstStyle/>
          <a:p>
            <a:pPr algn="ctr"/>
            <a:r>
              <a:rPr lang="en-US" dirty="0"/>
              <a:t>3</a:t>
            </a:r>
            <a:r>
              <a:rPr lang="en-US" dirty="0" smtClean="0"/>
              <a:t> Great Blue Heron Chicks in a Nest (2016)</a:t>
            </a:r>
            <a:endParaRPr lang="en-US" dirty="0"/>
          </a:p>
        </p:txBody>
      </p:sp>
    </p:spTree>
    <p:extLst>
      <p:ext uri="{BB962C8B-B14F-4D97-AF65-F5344CB8AC3E}">
        <p14:creationId xmlns:p14="http://schemas.microsoft.com/office/powerpoint/2010/main" val="8183076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992</TotalTime>
  <Words>406</Words>
  <Application>Microsoft Office PowerPoint</Application>
  <PresentationFormat>On-screen Show (4:3)</PresentationFormat>
  <Paragraphs>44</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Comisky</dc:creator>
  <cp:lastModifiedBy>Mulcahy, Patrick</cp:lastModifiedBy>
  <cp:revision>19</cp:revision>
  <cp:lastPrinted>2017-03-01T14:51:46Z</cp:lastPrinted>
  <dcterms:created xsi:type="dcterms:W3CDTF">2017-02-28T21:50:11Z</dcterms:created>
  <dcterms:modified xsi:type="dcterms:W3CDTF">2017-03-08T19:12:40Z</dcterms:modified>
</cp:coreProperties>
</file>