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MOV" ContentType="video/quicktime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60" r:id="rId3"/>
    <p:sldId id="294" r:id="rId4"/>
    <p:sldId id="259" r:id="rId5"/>
    <p:sldId id="258" r:id="rId6"/>
    <p:sldId id="257" r:id="rId7"/>
    <p:sldId id="266" r:id="rId8"/>
    <p:sldId id="267" r:id="rId9"/>
    <p:sldId id="293" r:id="rId10"/>
    <p:sldId id="276" r:id="rId11"/>
    <p:sldId id="277" r:id="rId12"/>
    <p:sldId id="278" r:id="rId13"/>
    <p:sldId id="279" r:id="rId14"/>
    <p:sldId id="280" r:id="rId15"/>
    <p:sldId id="295" r:id="rId16"/>
    <p:sldId id="263" r:id="rId17"/>
    <p:sldId id="298" r:id="rId18"/>
    <p:sldId id="296" r:id="rId19"/>
    <p:sldId id="297" r:id="rId20"/>
    <p:sldId id="299" r:id="rId21"/>
    <p:sldId id="300" r:id="rId22"/>
    <p:sldId id="301" r:id="rId23"/>
    <p:sldId id="264" r:id="rId24"/>
    <p:sldId id="303" r:id="rId25"/>
    <p:sldId id="304" r:id="rId26"/>
    <p:sldId id="305" r:id="rId27"/>
    <p:sldId id="307" r:id="rId28"/>
    <p:sldId id="308" r:id="rId29"/>
    <p:sldId id="302" r:id="rId30"/>
    <p:sldId id="321" r:id="rId31"/>
    <p:sldId id="322" r:id="rId32"/>
    <p:sldId id="323" r:id="rId33"/>
    <p:sldId id="320" r:id="rId34"/>
    <p:sldId id="324" r:id="rId35"/>
    <p:sldId id="330" r:id="rId36"/>
    <p:sldId id="332" r:id="rId37"/>
    <p:sldId id="331" r:id="rId38"/>
    <p:sldId id="333" r:id="rId39"/>
    <p:sldId id="319" r:id="rId40"/>
    <p:sldId id="336" r:id="rId41"/>
    <p:sldId id="337" r:id="rId42"/>
    <p:sldId id="334" r:id="rId43"/>
    <p:sldId id="310" r:id="rId44"/>
    <p:sldId id="311" r:id="rId45"/>
    <p:sldId id="312" r:id="rId46"/>
    <p:sldId id="313" r:id="rId47"/>
    <p:sldId id="314" r:id="rId48"/>
    <p:sldId id="316" r:id="rId49"/>
    <p:sldId id="317" r:id="rId50"/>
    <p:sldId id="315" r:id="rId51"/>
    <p:sldId id="318" r:id="rId52"/>
    <p:sldId id="309" r:id="rId53"/>
    <p:sldId id="270" r:id="rId54"/>
    <p:sldId id="281" r:id="rId55"/>
    <p:sldId id="273" r:id="rId56"/>
    <p:sldId id="338" r:id="rId57"/>
    <p:sldId id="265" r:id="rId58"/>
    <p:sldId id="283" r:id="rId59"/>
    <p:sldId id="287" r:id="rId60"/>
    <p:sldId id="289" r:id="rId61"/>
    <p:sldId id="288" r:id="rId62"/>
    <p:sldId id="286" r:id="rId63"/>
    <p:sldId id="285" r:id="rId64"/>
    <p:sldId id="274" r:id="rId65"/>
    <p:sldId id="290" r:id="rId66"/>
    <p:sldId id="291" r:id="rId67"/>
    <p:sldId id="269" r:id="rId68"/>
    <p:sldId id="380" r:id="rId69"/>
    <p:sldId id="381" r:id="rId70"/>
    <p:sldId id="382" r:id="rId71"/>
    <p:sldId id="339" r:id="rId72"/>
    <p:sldId id="340" r:id="rId73"/>
    <p:sldId id="341" r:id="rId74"/>
    <p:sldId id="342" r:id="rId75"/>
    <p:sldId id="343" r:id="rId76"/>
    <p:sldId id="378" r:id="rId77"/>
    <p:sldId id="344" r:id="rId78"/>
    <p:sldId id="345" r:id="rId79"/>
    <p:sldId id="348" r:id="rId80"/>
    <p:sldId id="346" r:id="rId81"/>
    <p:sldId id="379" r:id="rId82"/>
    <p:sldId id="347" r:id="rId83"/>
    <p:sldId id="383" r:id="rId84"/>
    <p:sldId id="384" r:id="rId85"/>
    <p:sldId id="387" r:id="rId86"/>
    <p:sldId id="385" r:id="rId87"/>
    <p:sldId id="386" r:id="rId88"/>
    <p:sldId id="349" r:id="rId89"/>
    <p:sldId id="350" r:id="rId90"/>
    <p:sldId id="352" r:id="rId91"/>
    <p:sldId id="353" r:id="rId92"/>
    <p:sldId id="354" r:id="rId93"/>
    <p:sldId id="388" r:id="rId94"/>
    <p:sldId id="389" r:id="rId95"/>
    <p:sldId id="356" r:id="rId96"/>
    <p:sldId id="355" r:id="rId97"/>
    <p:sldId id="370" r:id="rId98"/>
    <p:sldId id="357" r:id="rId99"/>
    <p:sldId id="358" r:id="rId100"/>
    <p:sldId id="359" r:id="rId101"/>
    <p:sldId id="360" r:id="rId102"/>
    <p:sldId id="362" r:id="rId103"/>
    <p:sldId id="361" r:id="rId104"/>
    <p:sldId id="364" r:id="rId105"/>
    <p:sldId id="365" r:id="rId106"/>
    <p:sldId id="366" r:id="rId107"/>
    <p:sldId id="367" r:id="rId108"/>
    <p:sldId id="368" r:id="rId109"/>
    <p:sldId id="369" r:id="rId110"/>
    <p:sldId id="371" r:id="rId111"/>
    <p:sldId id="372" r:id="rId112"/>
    <p:sldId id="373" r:id="rId113"/>
    <p:sldId id="374" r:id="rId114"/>
    <p:sldId id="375" r:id="rId115"/>
    <p:sldId id="376" r:id="rId116"/>
    <p:sldId id="377" r:id="rId1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263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40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303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04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513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191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841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656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805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882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9612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276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7415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3645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1350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8827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749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5B6E6EF-427C-49A6-9A4A-91FE71C19A81}" type="datetimeFigureOut">
              <a:rPr lang="en-US" smtClean="0"/>
              <a:t>1/4/2017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0E051-7601-4C2B-AC32-287BB0BB3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5031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OV"/><Relationship Id="rId1" Type="http://schemas.microsoft.com/office/2007/relationships/media" Target="../media/media3.MOV"/><Relationship Id="rId4" Type="http://schemas.openxmlformats.org/officeDocument/2006/relationships/image" Target="../media/image23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OV"/><Relationship Id="rId1" Type="http://schemas.microsoft.com/office/2007/relationships/media" Target="../media/media4.MOV"/><Relationship Id="rId4" Type="http://schemas.openxmlformats.org/officeDocument/2006/relationships/image" Target="../media/image2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OV"/><Relationship Id="rId1" Type="http://schemas.microsoft.com/office/2007/relationships/media" Target="../media/media5.MOV"/><Relationship Id="rId4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772551"/>
            <a:ext cx="8825658" cy="1098452"/>
          </a:xfrm>
        </p:spPr>
        <p:txBody>
          <a:bodyPr/>
          <a:lstStyle/>
          <a:p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Soda Canyon Road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717" y="1849022"/>
            <a:ext cx="8904849" cy="5008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20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Mr. </a:t>
            </a:r>
            <a:r>
              <a:rPr lang="en-US" sz="4400" dirty="0" err="1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Yeoryios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4400" dirty="0" err="1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Apallas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, Esq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., </a:t>
            </a:r>
            <a:b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Vineyard Owner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85386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289" y="1479176"/>
            <a:ext cx="10299794" cy="4701987"/>
          </a:xfrm>
        </p:spPr>
        <p:txBody>
          <a:bodyPr>
            <a:normAutofit/>
          </a:bodyPr>
          <a:lstStyle/>
          <a:p>
            <a:r>
              <a:rPr lang="en-US" sz="2400" b="1" u="sng" dirty="0" smtClean="0">
                <a:latin typeface="Book Antiqua" panose="02040602050305030304" pitchFamily="18" charset="0"/>
              </a:rPr>
              <a:t>Purpose of Protestant’s Speeches</a:t>
            </a:r>
          </a:p>
          <a:p>
            <a:pPr lvl="1"/>
            <a:r>
              <a:rPr lang="en-US" sz="2400" dirty="0">
                <a:latin typeface="Book Antiqua" panose="02040602050305030304" pitchFamily="18" charset="0"/>
              </a:rPr>
              <a:t>P</a:t>
            </a:r>
            <a:r>
              <a:rPr lang="en-US" sz="2400" dirty="0" smtClean="0">
                <a:latin typeface="Book Antiqua" panose="02040602050305030304" pitchFamily="18" charset="0"/>
              </a:rPr>
              <a:t>rovide an update to the County with new information since the July 20, 2016 hearing</a:t>
            </a:r>
          </a:p>
          <a:p>
            <a:pPr lvl="1"/>
            <a:endParaRPr lang="en-US" sz="2400" dirty="0" smtClean="0">
              <a:latin typeface="Book Antiqua" panose="02040602050305030304" pitchFamily="18" charset="0"/>
            </a:endParaRPr>
          </a:p>
          <a:p>
            <a:pPr lvl="1"/>
            <a:r>
              <a:rPr lang="en-US" sz="2400" dirty="0" smtClean="0">
                <a:latin typeface="Book Antiqua" panose="02040602050305030304" pitchFamily="18" charset="0"/>
              </a:rPr>
              <a:t>July 20, 2016 focused on dangerous nature of SCR</a:t>
            </a:r>
          </a:p>
          <a:p>
            <a:pPr lvl="2"/>
            <a:r>
              <a:rPr lang="en-US" sz="2200" dirty="0" smtClean="0">
                <a:latin typeface="Book Antiqua" panose="02040602050305030304" pitchFamily="18" charset="0"/>
              </a:rPr>
              <a:t>Since July 20, 2016, numerous incidents – fires, floods, accidents, alcohol consumption, truck traffic, bus breakdowns</a:t>
            </a:r>
          </a:p>
          <a:p>
            <a:pPr lvl="1"/>
            <a:endParaRPr lang="en-US" sz="2400" dirty="0" smtClean="0">
              <a:latin typeface="Book Antiqua" panose="02040602050305030304" pitchFamily="18" charset="0"/>
            </a:endParaRPr>
          </a:p>
          <a:p>
            <a:pPr lvl="1"/>
            <a:r>
              <a:rPr lang="en-US" sz="2400" dirty="0" smtClean="0">
                <a:latin typeface="Book Antiqua" panose="02040602050305030304" pitchFamily="18" charset="0"/>
              </a:rPr>
              <a:t>Key: Soda Canyon Road is dangerous, as exemplified by all of the recent incidents</a:t>
            </a:r>
            <a:endParaRPr lang="en-US" sz="24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16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Mountain Peak’s Revised Visitation</a:t>
            </a:r>
            <a:endParaRPr lang="en-US" sz="4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963" y="1853248"/>
            <a:ext cx="11240086" cy="4799427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Book Antiqua" panose="02040602050305030304" pitchFamily="18" charset="0"/>
              </a:rPr>
              <a:t>Original Proposed Visitation Figure: </a:t>
            </a:r>
            <a:r>
              <a:rPr lang="en-US" sz="2800" b="1" u="sng" dirty="0">
                <a:latin typeface="Book Antiqua" panose="02040602050305030304" pitchFamily="18" charset="0"/>
              </a:rPr>
              <a:t>18,486</a:t>
            </a:r>
          </a:p>
          <a:p>
            <a:r>
              <a:rPr lang="en-US" sz="2800" dirty="0">
                <a:latin typeface="Book Antiqua" panose="02040602050305030304" pitchFamily="18" charset="0"/>
              </a:rPr>
              <a:t>July 19, 2016 Hearing – MPW revised visitation figures</a:t>
            </a:r>
          </a:p>
          <a:p>
            <a:pPr lvl="1"/>
            <a:r>
              <a:rPr lang="en-US" sz="2400" dirty="0">
                <a:latin typeface="Book Antiqua" panose="02040602050305030304" pitchFamily="18" charset="0"/>
              </a:rPr>
              <a:t>Ms. </a:t>
            </a:r>
            <a:r>
              <a:rPr lang="en-US" sz="2400" dirty="0" err="1">
                <a:latin typeface="Book Antiqua" panose="02040602050305030304" pitchFamily="18" charset="0"/>
              </a:rPr>
              <a:t>Oldford</a:t>
            </a:r>
            <a:r>
              <a:rPr lang="en-US" sz="2400" dirty="0">
                <a:latin typeface="Book Antiqua" panose="02040602050305030304" pitchFamily="18" charset="0"/>
              </a:rPr>
              <a:t>: Revised figures amount to a “</a:t>
            </a:r>
            <a:r>
              <a:rPr lang="en-US" sz="2400" b="1" u="sng" dirty="0">
                <a:latin typeface="Book Antiqua" panose="02040602050305030304" pitchFamily="18" charset="0"/>
              </a:rPr>
              <a:t>50% cut in what was proposed</a:t>
            </a:r>
            <a:r>
              <a:rPr lang="en-US" sz="2400" dirty="0">
                <a:latin typeface="Book Antiqua" panose="02040602050305030304" pitchFamily="18" charset="0"/>
              </a:rPr>
              <a:t>”</a:t>
            </a:r>
          </a:p>
          <a:p>
            <a:endParaRPr lang="en-US" sz="2600" dirty="0">
              <a:latin typeface="Book Antiqua" panose="02040602050305030304" pitchFamily="18" charset="0"/>
            </a:endParaRPr>
          </a:p>
          <a:p>
            <a:r>
              <a:rPr lang="en-US" sz="2600" dirty="0">
                <a:latin typeface="Book Antiqua" panose="02040602050305030304" pitchFamily="18" charset="0"/>
              </a:rPr>
              <a:t>Actual Revised Visitation Figure: </a:t>
            </a:r>
            <a:r>
              <a:rPr lang="en-US" sz="2600" b="1" u="sng" dirty="0">
                <a:latin typeface="Book Antiqua" panose="02040602050305030304" pitchFamily="18" charset="0"/>
              </a:rPr>
              <a:t>14,575</a:t>
            </a:r>
          </a:p>
          <a:p>
            <a:pPr lvl="1"/>
            <a:r>
              <a:rPr lang="en-US" sz="2400" dirty="0">
                <a:latin typeface="Book Antiqua" panose="02040602050305030304" pitchFamily="18" charset="0"/>
              </a:rPr>
              <a:t>Reduction of 3,911 visitors</a:t>
            </a:r>
          </a:p>
          <a:p>
            <a:pPr lvl="1"/>
            <a:r>
              <a:rPr lang="en-US" sz="2400" dirty="0">
                <a:latin typeface="Book Antiqua" panose="02040602050305030304" pitchFamily="18" charset="0"/>
              </a:rPr>
              <a:t>Reduction as a percentage: </a:t>
            </a:r>
            <a:r>
              <a:rPr lang="en-US" sz="2400" b="1" u="sng" dirty="0">
                <a:latin typeface="Book Antiqua" panose="02040602050305030304" pitchFamily="18" charset="0"/>
              </a:rPr>
              <a:t>21%</a:t>
            </a:r>
            <a:r>
              <a:rPr lang="en-US" sz="2400" dirty="0">
                <a:latin typeface="Book Antiqua" panose="02040602050305030304" pitchFamily="18" charset="0"/>
              </a:rPr>
              <a:t> (nowhere near a “50% cut”)</a:t>
            </a:r>
          </a:p>
          <a:p>
            <a:pPr lvl="1"/>
            <a:r>
              <a:rPr lang="en-US" sz="2400" u="sng" dirty="0">
                <a:latin typeface="Book Antiqua" panose="02040602050305030304" pitchFamily="18" charset="0"/>
              </a:rPr>
              <a:t>Important</a:t>
            </a:r>
            <a:r>
              <a:rPr lang="en-US" sz="2400" dirty="0">
                <a:latin typeface="Book Antiqua" panose="02040602050305030304" pitchFamily="18" charset="0"/>
              </a:rPr>
              <a:t>: Revised/lower figures likely pre-meditated and immaterial</a:t>
            </a:r>
            <a:endParaRPr lang="en-US" sz="2400" b="1" u="sng" dirty="0">
              <a:latin typeface="Book Antiqua" panose="02040602050305030304" pitchFamily="18" charset="0"/>
            </a:endParaRPr>
          </a:p>
          <a:p>
            <a:pPr lvl="1"/>
            <a:endParaRPr lang="en-US" sz="24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7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63" y="452718"/>
            <a:ext cx="9791114" cy="1150999"/>
          </a:xfrm>
        </p:spPr>
        <p:txBody>
          <a:bodyPr/>
          <a:lstStyle/>
          <a:p>
            <a:r>
              <a:rPr lang="en-US" sz="46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Mountain Peak’s Revised Visitation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0843" y="1420837"/>
            <a:ext cx="11057205" cy="5289451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4677052"/>
              </p:ext>
            </p:extLst>
          </p:nvPr>
        </p:nvGraphicFramePr>
        <p:xfrm>
          <a:off x="1304713" y="1420837"/>
          <a:ext cx="8894364" cy="50080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9" name="Worksheet" r:id="rId3" imgW="5029200" imgH="2991014" progId="Excel.Sheet.12">
                  <p:embed/>
                </p:oleObj>
              </mc:Choice>
              <mc:Fallback>
                <p:oleObj name="Worksheet" r:id="rId3" imgW="5029200" imgH="299101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04713" y="1420837"/>
                        <a:ext cx="8894364" cy="5008098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975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218" y="452717"/>
            <a:ext cx="10170941" cy="1038457"/>
          </a:xfrm>
        </p:spPr>
        <p:txBody>
          <a:bodyPr/>
          <a:lstStyle/>
          <a:p>
            <a:r>
              <a:rPr lang="en-US" sz="40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Revised Visitation: Numbers Still Too High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491174"/>
            <a:ext cx="11619913" cy="5078437"/>
          </a:xfrm>
        </p:spPr>
        <p:txBody>
          <a:bodyPr>
            <a:normAutofit fontScale="92500"/>
          </a:bodyPr>
          <a:lstStyle/>
          <a:p>
            <a:r>
              <a:rPr lang="en-US" sz="2800" dirty="0">
                <a:latin typeface="Book Antiqua" panose="02040602050305030304" pitchFamily="18" charset="0"/>
              </a:rPr>
              <a:t>MPW </a:t>
            </a:r>
            <a:r>
              <a:rPr lang="en-US" sz="2800" u="sng" dirty="0">
                <a:latin typeface="Book Antiqua" panose="02040602050305030304" pitchFamily="18" charset="0"/>
              </a:rPr>
              <a:t>Original</a:t>
            </a:r>
            <a:r>
              <a:rPr lang="en-US" sz="2800" dirty="0">
                <a:latin typeface="Book Antiqua" panose="02040602050305030304" pitchFamily="18" charset="0"/>
              </a:rPr>
              <a:t> Traffic Estimates: </a:t>
            </a:r>
            <a:r>
              <a:rPr lang="en-US" sz="2800" b="1" u="sng" dirty="0">
                <a:latin typeface="Book Antiqua" panose="02040602050305030304" pitchFamily="18" charset="0"/>
              </a:rPr>
              <a:t>47,300</a:t>
            </a:r>
            <a:r>
              <a:rPr lang="en-US" sz="2800" dirty="0">
                <a:latin typeface="Book Antiqua" panose="02040602050305030304" pitchFamily="18" charset="0"/>
              </a:rPr>
              <a:t> car trips </a:t>
            </a:r>
            <a:r>
              <a:rPr lang="en-US" sz="2800" b="1" dirty="0">
                <a:latin typeface="Book Antiqua" panose="02040602050305030304" pitchFamily="18" charset="0"/>
              </a:rPr>
              <a:t>per year</a:t>
            </a:r>
          </a:p>
          <a:p>
            <a:pPr lvl="1"/>
            <a:r>
              <a:rPr lang="en-US" sz="1600" dirty="0">
                <a:latin typeface="Book Antiqua" panose="02040602050305030304" pitchFamily="18" charset="0"/>
              </a:rPr>
              <a:t>Figure derived from MPW 2014 Permit Application, p.15; MPW’s Crane Transportation Traffic Report, pp. 6-7</a:t>
            </a:r>
          </a:p>
          <a:p>
            <a:endParaRPr lang="en-US" sz="2800" dirty="0">
              <a:latin typeface="Book Antiqua" panose="02040602050305030304" pitchFamily="18" charset="0"/>
            </a:endParaRPr>
          </a:p>
          <a:p>
            <a:r>
              <a:rPr lang="en-US" sz="2800" dirty="0">
                <a:latin typeface="Book Antiqua" panose="02040602050305030304" pitchFamily="18" charset="0"/>
              </a:rPr>
              <a:t>MPW Revised Visitation Traffic Reduction: </a:t>
            </a:r>
            <a:r>
              <a:rPr lang="en-US" sz="2800" b="1" dirty="0">
                <a:latin typeface="Book Antiqua" panose="02040602050305030304" pitchFamily="18" charset="0"/>
              </a:rPr>
              <a:t>3,025 </a:t>
            </a:r>
            <a:r>
              <a:rPr lang="en-US" sz="2800" dirty="0">
                <a:latin typeface="Book Antiqua" panose="02040602050305030304" pitchFamily="18" charset="0"/>
              </a:rPr>
              <a:t>car trips per year</a:t>
            </a:r>
          </a:p>
          <a:p>
            <a:pPr marL="742950" lvl="2" indent="-342900"/>
            <a:r>
              <a:rPr lang="en-US" dirty="0">
                <a:latin typeface="Book Antiqua" panose="02040602050305030304" pitchFamily="18" charset="0"/>
              </a:rPr>
              <a:t>Figure derived from MPW 2014 Permit Application, p.15; MPW’s Crane Transportation Traffic Report, pp. 6-7; MPW’s Reduced Visitation Figures</a:t>
            </a:r>
          </a:p>
          <a:p>
            <a:endParaRPr lang="en-US" sz="2800" dirty="0">
              <a:latin typeface="Book Antiqua" panose="02040602050305030304" pitchFamily="18" charset="0"/>
            </a:endParaRPr>
          </a:p>
          <a:p>
            <a:r>
              <a:rPr lang="en-US" sz="2800" dirty="0">
                <a:latin typeface="Book Antiqua" panose="02040602050305030304" pitchFamily="18" charset="0"/>
              </a:rPr>
              <a:t>MPW </a:t>
            </a:r>
            <a:r>
              <a:rPr lang="en-US" sz="2800" u="sng" dirty="0">
                <a:latin typeface="Book Antiqua" panose="02040602050305030304" pitchFamily="18" charset="0"/>
              </a:rPr>
              <a:t>Revised</a:t>
            </a:r>
            <a:r>
              <a:rPr lang="en-US" sz="2800" dirty="0">
                <a:latin typeface="Book Antiqua" panose="02040602050305030304" pitchFamily="18" charset="0"/>
              </a:rPr>
              <a:t> Traffic Estimates</a:t>
            </a:r>
            <a:r>
              <a:rPr lang="en-US" sz="2800" b="1" dirty="0">
                <a:latin typeface="Book Antiqua" panose="02040602050305030304" pitchFamily="18" charset="0"/>
              </a:rPr>
              <a:t>:  </a:t>
            </a:r>
            <a:r>
              <a:rPr lang="en-US" sz="2800" b="1" u="sng" dirty="0">
                <a:latin typeface="Book Antiqua" panose="02040602050305030304" pitchFamily="18" charset="0"/>
              </a:rPr>
              <a:t>44,275 car trips per year</a:t>
            </a:r>
          </a:p>
          <a:p>
            <a:endParaRPr lang="en-US" sz="2800" dirty="0">
              <a:latin typeface="Book Antiqua" panose="02040602050305030304" pitchFamily="18" charset="0"/>
            </a:endParaRPr>
          </a:p>
          <a:p>
            <a:r>
              <a:rPr lang="en-US" sz="2600" b="1" u="sng" dirty="0">
                <a:latin typeface="Book Antiqua" panose="02040602050305030304" pitchFamily="18" charset="0"/>
              </a:rPr>
              <a:t>Conclusion</a:t>
            </a:r>
            <a:r>
              <a:rPr lang="en-US" sz="2600" dirty="0">
                <a:latin typeface="Book Antiqua" panose="02040602050305030304" pitchFamily="18" charset="0"/>
              </a:rPr>
              <a:t>: </a:t>
            </a:r>
            <a:r>
              <a:rPr lang="en-US" sz="2600" b="1" dirty="0">
                <a:latin typeface="Book Antiqua" panose="02040602050305030304" pitchFamily="18" charset="0"/>
              </a:rPr>
              <a:t>14,575 annual visitors still </a:t>
            </a:r>
            <a:r>
              <a:rPr lang="en-US" sz="2600" b="1" u="sng" dirty="0">
                <a:latin typeface="Book Antiqua" panose="02040602050305030304" pitchFamily="18" charset="0"/>
              </a:rPr>
              <a:t>THOUSANDS TOO MANY </a:t>
            </a:r>
            <a:r>
              <a:rPr lang="en-US" sz="2600" b="1" dirty="0">
                <a:latin typeface="Book Antiqua" panose="02040602050305030304" pitchFamily="18" charset="0"/>
              </a:rPr>
              <a:t>for </a:t>
            </a:r>
            <a:r>
              <a:rPr lang="en-US" sz="2600" b="1" u="sng" dirty="0">
                <a:latin typeface="Book Antiqua" panose="02040602050305030304" pitchFamily="18" charset="0"/>
              </a:rPr>
              <a:t>remote and rural </a:t>
            </a:r>
            <a:r>
              <a:rPr lang="en-US" sz="2600" b="1" dirty="0">
                <a:latin typeface="Book Antiqua" panose="02040602050305030304" pitchFamily="18" charset="0"/>
              </a:rPr>
              <a:t>location of the project site, especially b/c of t</a:t>
            </a:r>
            <a:r>
              <a:rPr lang="en-US" sz="2600" b="1" u="sng" dirty="0">
                <a:latin typeface="Book Antiqua" panose="02040602050305030304" pitchFamily="18" charset="0"/>
              </a:rPr>
              <a:t>raffic and safety impacts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76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548" y="438651"/>
            <a:ext cx="9404723" cy="1400530"/>
          </a:xfrm>
        </p:spPr>
        <p:txBody>
          <a:bodyPr/>
          <a:lstStyle/>
          <a:p>
            <a:pPr algn="ctr"/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Traffic Increase since 1999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6087776"/>
              </p:ext>
            </p:extLst>
          </p:nvPr>
        </p:nvGraphicFramePr>
        <p:xfrm>
          <a:off x="646111" y="1392700"/>
          <a:ext cx="10945667" cy="5261326"/>
        </p:xfrm>
        <a:graphic>
          <a:graphicData uri="http://schemas.openxmlformats.org/drawingml/2006/table">
            <a:tbl>
              <a:tblPr/>
              <a:tblGrid>
                <a:gridCol w="72933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523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7377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Accessed by Soda Canyon Road: Winery Visitors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Winery Visitors Permitted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5,772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15,614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Proposed Visitors: 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Grassi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MPW, &amp; Relic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22,828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Future/Pending (Existing + Relic, MPW, 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Grassi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Proposed)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38,442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16349">
                <a:tc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06048"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7377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Accessed by Silverado Trail at Intersection with Soda Canyon Road: Winery Visitors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Winery Visitors Permitted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18,200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21,940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Proposed Visitors: Beau 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Vigne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Corona, Reynolds Expansion, Sam Jasper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46,856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Future/Pending (Existing + BV, Corona, Reynolds, Sam Jasper Proposed)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68,796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16349">
                <a:tc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06048"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5755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Combined Vineyard Worker &amp; Winery Visitors at Intersection of Silverado Trail &amp; Soda Canyon Road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Vineyard Worker Traffic &amp; Winery Visitors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48,472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6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78,994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Existing Vnyd Workers + Existing Winery Visitors + ALL Proposed Winery Visitors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148,678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240761"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Increase from Existing Traffic to Future Total if All Approved (as a percentage)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32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041" y="385483"/>
            <a:ext cx="10420818" cy="1400530"/>
          </a:xfrm>
        </p:spPr>
        <p:txBody>
          <a:bodyPr/>
          <a:lstStyle/>
          <a:p>
            <a:r>
              <a:rPr lang="en-US" sz="40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Implications of </a:t>
            </a:r>
            <a:r>
              <a:rPr lang="en-US" sz="4000" b="1" u="sng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Significant</a:t>
            </a:r>
            <a:r>
              <a:rPr lang="en-US" sz="40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 Traffic Increase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2" y="2052918"/>
            <a:ext cx="11001938" cy="4390085"/>
          </a:xfrm>
        </p:spPr>
        <p:txBody>
          <a:bodyPr>
            <a:normAutofit fontScale="92500" lnSpcReduction="10000"/>
          </a:bodyPr>
          <a:lstStyle/>
          <a:p>
            <a:r>
              <a:rPr lang="en-US" sz="3000" dirty="0">
                <a:latin typeface="Book Antiqua" panose="02040602050305030304" pitchFamily="18" charset="0"/>
              </a:rPr>
              <a:t>More traffic incidents, accidents, and </a:t>
            </a:r>
            <a:r>
              <a:rPr lang="en-US" sz="3000" dirty="0" smtClean="0">
                <a:latin typeface="Book Antiqua" panose="02040602050305030304" pitchFamily="18" charset="0"/>
              </a:rPr>
              <a:t>fatalities</a:t>
            </a:r>
          </a:p>
          <a:p>
            <a:endParaRPr lang="en-US" sz="3000" dirty="0">
              <a:latin typeface="Book Antiqua" panose="02040602050305030304" pitchFamily="18" charset="0"/>
            </a:endParaRPr>
          </a:p>
          <a:p>
            <a:r>
              <a:rPr lang="en-US" sz="3000" dirty="0">
                <a:latin typeface="Book Antiqua" panose="02040602050305030304" pitchFamily="18" charset="0"/>
              </a:rPr>
              <a:t>Increased </a:t>
            </a:r>
            <a:r>
              <a:rPr lang="en-US" sz="3000" dirty="0" smtClean="0">
                <a:latin typeface="Book Antiqua" panose="02040602050305030304" pitchFamily="18" charset="0"/>
              </a:rPr>
              <a:t>risk of uncontrollable, large scale fires, such as the 1981 Atlas Peak Fire </a:t>
            </a:r>
            <a:endParaRPr lang="en-US" sz="3000" dirty="0">
              <a:latin typeface="Book Antiqua" panose="02040602050305030304" pitchFamily="18" charset="0"/>
            </a:endParaRPr>
          </a:p>
          <a:p>
            <a:endParaRPr lang="en-US" sz="3000" dirty="0" smtClean="0">
              <a:latin typeface="Book Antiqua" panose="02040602050305030304" pitchFamily="18" charset="0"/>
            </a:endParaRPr>
          </a:p>
          <a:p>
            <a:r>
              <a:rPr lang="en-US" sz="3000" dirty="0" smtClean="0">
                <a:latin typeface="Book Antiqua" panose="02040602050305030304" pitchFamily="18" charset="0"/>
              </a:rPr>
              <a:t>More </a:t>
            </a:r>
            <a:r>
              <a:rPr lang="en-US" sz="3000" dirty="0">
                <a:latin typeface="Book Antiqua" panose="02040602050305030304" pitchFamily="18" charset="0"/>
              </a:rPr>
              <a:t>adverse environmental impacts, including watershed pollution &amp; deterioration</a:t>
            </a:r>
          </a:p>
          <a:p>
            <a:endParaRPr lang="en-US" sz="3000" dirty="0" smtClean="0">
              <a:latin typeface="Book Antiqua" panose="02040602050305030304" pitchFamily="18" charset="0"/>
            </a:endParaRPr>
          </a:p>
          <a:p>
            <a:r>
              <a:rPr lang="en-US" sz="3000" dirty="0" smtClean="0">
                <a:latin typeface="Book Antiqua" panose="02040602050305030304" pitchFamily="18" charset="0"/>
              </a:rPr>
              <a:t>Increased </a:t>
            </a:r>
            <a:r>
              <a:rPr lang="en-US" sz="3000" dirty="0">
                <a:latin typeface="Book Antiqua" panose="02040602050305030304" pitchFamily="18" charset="0"/>
              </a:rPr>
              <a:t>risk of exposing the county and taxpayers to liability </a:t>
            </a:r>
            <a:endParaRPr lang="en-US" sz="3000" dirty="0" smtClean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19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Mrs. Julia </a:t>
            </a:r>
            <a:r>
              <a:rPr lang="en-US" sz="4400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Arger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, </a:t>
            </a:r>
            <a:b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SCR Vineyard Owner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64288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8973" y="166968"/>
            <a:ext cx="9404723" cy="1133195"/>
          </a:xfrm>
        </p:spPr>
        <p:txBody>
          <a:bodyPr/>
          <a:lstStyle/>
          <a:p>
            <a:pPr algn="ctr"/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Napa County Sheriff Incidents SCR</a:t>
            </a:r>
            <a:br>
              <a:rPr lang="en-US" sz="36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(Jan. 1, 2014 – Sept. 26, 2016)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545114"/>
            <a:ext cx="3714749" cy="5141436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US" sz="3100" b="1" dirty="0"/>
              <a:t>911 </a:t>
            </a:r>
            <a:r>
              <a:rPr lang="en-US" sz="3100" b="1" dirty="0" err="1"/>
              <a:t>Hangup</a:t>
            </a:r>
            <a:r>
              <a:rPr lang="en-US" sz="3100" b="1" dirty="0"/>
              <a:t> Call (CODE1): 36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Abdominal Pain (ABDOM): 3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Agency Assist (AA): 3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Alarm (1033): 19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Animal Control Callout (ASO): 70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Area Check (ACK): 3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Assault (ASSAU): 4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Attempt to Contact (ATC): 2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Barking Dog (1091B): 1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 smtClean="0"/>
              <a:t>BITE Animal/Human/Insect/Reptile: </a:t>
            </a:r>
            <a:r>
              <a:rPr lang="en-US" sz="3100" b="1" dirty="0"/>
              <a:t>1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Bleeding Problem (BLEED): 1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Breathing Problem (BREATH): 2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Burglary (459): 4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Chest Pain (CHEST): 4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Choking (CHOKE): 1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Citizen Assist (CA): 10</a:t>
            </a:r>
            <a:endParaRPr lang="en-US" sz="3100" dirty="0"/>
          </a:p>
          <a:p>
            <a:pPr marL="0" indent="0">
              <a:buNone/>
            </a:pPr>
            <a:r>
              <a:rPr lang="en-US" sz="3100" b="1" dirty="0"/>
              <a:t>Civil Problem (CIVIL): 2</a:t>
            </a:r>
            <a:endParaRPr lang="en-US" sz="3100" dirty="0"/>
          </a:p>
          <a:p>
            <a:endParaRPr lang="en-US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847973" y="1475741"/>
            <a:ext cx="3405188" cy="521080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en-US" b="1" dirty="0"/>
              <a:t>Coroner Case (1144): 3</a:t>
            </a:r>
            <a:endParaRPr lang="en-US" dirty="0"/>
          </a:p>
          <a:p>
            <a:pPr marL="0" indent="0">
              <a:buNone/>
            </a:pPr>
            <a:r>
              <a:rPr lang="en-US" b="1" dirty="0" smtClean="0"/>
              <a:t>Disturbance </a:t>
            </a:r>
            <a:r>
              <a:rPr lang="en-US" b="1" dirty="0"/>
              <a:t>of the Peace (415): 12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Drug Activity (DRUG): 1</a:t>
            </a:r>
            <a:endParaRPr lang="en-US" dirty="0"/>
          </a:p>
          <a:p>
            <a:pPr marL="0" indent="0">
              <a:buNone/>
            </a:pPr>
            <a:r>
              <a:rPr lang="en-US" b="1" u="sng" dirty="0"/>
              <a:t>Drunk Driver (23152): 28</a:t>
            </a:r>
          </a:p>
          <a:p>
            <a:pPr marL="0" indent="0">
              <a:buFont typeface="Wingdings 3" charset="2"/>
              <a:buNone/>
            </a:pPr>
            <a:r>
              <a:rPr lang="en-US" b="1" dirty="0" smtClean="0"/>
              <a:t>Elder Abuse (EABUS): 2</a:t>
            </a:r>
            <a:endParaRPr lang="en-US" dirty="0" smtClean="0"/>
          </a:p>
          <a:p>
            <a:pPr marL="0" indent="0">
              <a:buFont typeface="Wingdings 3" charset="2"/>
              <a:buNone/>
            </a:pPr>
            <a:r>
              <a:rPr lang="en-US" b="1" dirty="0" smtClean="0"/>
              <a:t>Embezzlement (EMBEZ): 1</a:t>
            </a:r>
            <a:endParaRPr lang="en-US" dirty="0" smtClean="0"/>
          </a:p>
          <a:p>
            <a:pPr marL="0" indent="0">
              <a:buFont typeface="Wingdings 3" charset="2"/>
              <a:buNone/>
            </a:pPr>
            <a:r>
              <a:rPr lang="en-US" b="1" dirty="0" smtClean="0"/>
              <a:t>Follow Up (FU): 24</a:t>
            </a:r>
            <a:endParaRPr lang="en-US" dirty="0" smtClean="0"/>
          </a:p>
          <a:p>
            <a:pPr marL="0" indent="0">
              <a:buFont typeface="Wingdings 3" charset="2"/>
              <a:buNone/>
            </a:pPr>
            <a:r>
              <a:rPr lang="en-US" b="1" dirty="0" smtClean="0"/>
              <a:t>Found (FOUND): 1</a:t>
            </a:r>
            <a:endParaRPr lang="en-US" dirty="0" smtClean="0"/>
          </a:p>
          <a:p>
            <a:pPr marL="0" indent="0">
              <a:buFont typeface="Wingdings 3" charset="2"/>
              <a:buNone/>
            </a:pPr>
            <a:r>
              <a:rPr lang="en-US" b="1" dirty="0" smtClean="0"/>
              <a:t>Fraud (FRAUD): 4</a:t>
            </a:r>
            <a:endParaRPr lang="en-US" dirty="0" smtClean="0"/>
          </a:p>
          <a:p>
            <a:pPr marL="0" indent="0">
              <a:buFont typeface="Wingdings 3" charset="2"/>
              <a:buNone/>
            </a:pPr>
            <a:r>
              <a:rPr lang="en-US" b="1" dirty="0" smtClean="0"/>
              <a:t>Garbage Dump (GDUMP): 2</a:t>
            </a:r>
            <a:endParaRPr lang="en-US" dirty="0" smtClean="0"/>
          </a:p>
          <a:p>
            <a:pPr marL="0" indent="0">
              <a:buFont typeface="Wingdings 3" charset="2"/>
              <a:buNone/>
            </a:pPr>
            <a:r>
              <a:rPr lang="en-US" b="1" dirty="0" smtClean="0"/>
              <a:t>Grand Theft over $400 Loss (487): 3</a:t>
            </a:r>
            <a:endParaRPr lang="en-US" dirty="0" smtClean="0"/>
          </a:p>
          <a:p>
            <a:pPr marL="0" indent="0">
              <a:buFont typeface="Wingdings 3" charset="2"/>
              <a:buNone/>
            </a:pPr>
            <a:r>
              <a:rPr lang="en-US" b="1" dirty="0" smtClean="0"/>
              <a:t>Hazardous Condition (HAZCON): 1</a:t>
            </a:r>
            <a:endParaRPr lang="en-US" dirty="0" smtClean="0"/>
          </a:p>
          <a:p>
            <a:pPr marL="0" indent="0">
              <a:buFont typeface="Wingdings 3" charset="2"/>
              <a:buNone/>
            </a:pPr>
            <a:r>
              <a:rPr lang="en-US" b="1" dirty="0" smtClean="0"/>
              <a:t>Lost (LOST): 1</a:t>
            </a:r>
            <a:endParaRPr lang="en-US" dirty="0" smtClean="0"/>
          </a:p>
          <a:p>
            <a:pPr marL="0" indent="0">
              <a:buFont typeface="Wingdings 3" charset="2"/>
              <a:buNone/>
            </a:pPr>
            <a:r>
              <a:rPr lang="en-US" b="1" dirty="0" smtClean="0"/>
              <a:t>Mail Tampering/Theft (MAIL): 5</a:t>
            </a:r>
            <a:endParaRPr lang="en-US" dirty="0" smtClean="0"/>
          </a:p>
          <a:p>
            <a:pPr marL="0" indent="0">
              <a:buFont typeface="Wingdings 3" charset="2"/>
              <a:buNone/>
            </a:pPr>
            <a:r>
              <a:rPr lang="en-US" b="1" u="sng" dirty="0" smtClean="0"/>
              <a:t>Medical Needed (MEDIC): 8</a:t>
            </a:r>
            <a:endParaRPr lang="en-US" u="sng" dirty="0" smtClean="0"/>
          </a:p>
          <a:p>
            <a:pPr marL="0" indent="0">
              <a:buFont typeface="Wingdings 3" charset="2"/>
              <a:buNone/>
            </a:pPr>
            <a:r>
              <a:rPr lang="en-US" b="1" dirty="0" smtClean="0"/>
              <a:t>Motorist Assist (MA): 1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079329" y="1446133"/>
            <a:ext cx="3390902" cy="527002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en-US" b="1" dirty="0"/>
              <a:t>Napa County Ordinance Violation (NCO): 1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Neighbor Problem (NPROB): 2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NSIB Event (NSIB): 2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OCR: 1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Overdose (OVERD): 2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Patrol Check (PCK): 14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Patrol Info (PATRO): 29</a:t>
            </a:r>
            <a:endParaRPr lang="en-US" dirty="0"/>
          </a:p>
          <a:p>
            <a:pPr marL="0" indent="0">
              <a:buNone/>
            </a:pPr>
            <a:r>
              <a:rPr lang="en-US" b="1" dirty="0" err="1"/>
              <a:t>Ped</a:t>
            </a:r>
            <a:r>
              <a:rPr lang="en-US" b="1" dirty="0"/>
              <a:t> Check (PEDCK): 3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Person Down (PDOWN): 2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Petty Theft under $400 Loss (488): 7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Phone Message: 1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Probation/Parole Search (SEARC): 3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Prowler (1070): 1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Reckless Driver (RECK): 18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Security Check (SCK): 1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Seizure (SEIZU): 4</a:t>
            </a:r>
            <a:endParaRPr lang="en-US" dirty="0"/>
          </a:p>
          <a:p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9296398" y="1522732"/>
            <a:ext cx="3405188" cy="445357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en-US" b="1" dirty="0"/>
              <a:t>Shots Fired (SHOTS): 3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Sick Person (SICK): 3</a:t>
            </a:r>
            <a:endParaRPr lang="en-US" dirty="0"/>
          </a:p>
          <a:p>
            <a:pPr marL="0" indent="0">
              <a:buNone/>
            </a:pPr>
            <a:r>
              <a:rPr lang="en-US" b="1" dirty="0" smtClean="0"/>
              <a:t>Stolen </a:t>
            </a:r>
            <a:r>
              <a:rPr lang="en-US" b="1" dirty="0"/>
              <a:t>Vehicle (10851): 1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Suicide (1056): 1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Suspicious Situation (1030): 19</a:t>
            </a:r>
            <a:endParaRPr lang="en-US" dirty="0"/>
          </a:p>
          <a:p>
            <a:pPr marL="0" indent="0">
              <a:buNone/>
            </a:pPr>
            <a:r>
              <a:rPr lang="en-US" b="1" u="sng" dirty="0" smtClean="0"/>
              <a:t>Traffic </a:t>
            </a:r>
            <a:r>
              <a:rPr lang="en-US" b="1" u="sng" dirty="0"/>
              <a:t>Collision (TC): 11</a:t>
            </a:r>
            <a:endParaRPr lang="en-US" dirty="0"/>
          </a:p>
          <a:p>
            <a:pPr marL="0" indent="0">
              <a:buNone/>
            </a:pPr>
            <a:r>
              <a:rPr lang="en-US" b="1" u="sng" dirty="0"/>
              <a:t>Traffic Hazard (1125): 7</a:t>
            </a:r>
            <a:endParaRPr lang="en-US" dirty="0"/>
          </a:p>
          <a:p>
            <a:pPr marL="0" indent="0">
              <a:buNone/>
            </a:pPr>
            <a:r>
              <a:rPr lang="en-US" b="1" u="sng" dirty="0"/>
              <a:t>Traffic Stop (TS): 13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Trauma (TRAUM): 2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Trespassing (TRES): 29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Unconscious Person (UNCON): 1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Vandalism (594): 6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Vehicle Check (VCK): 11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Welfare Check (WCK): 4</a:t>
            </a:r>
            <a:endParaRPr lang="en-US" dirty="0"/>
          </a:p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862259" y="2328862"/>
            <a:ext cx="2209804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1400" b="1" u="sng" dirty="0"/>
              <a:t>Drunk Driver (23152): 28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296398" y="2996567"/>
            <a:ext cx="2290760" cy="86587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defTabSz="457200">
              <a:lnSpc>
                <a:spcPct val="8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sz="1400" b="1" dirty="0">
                <a:latin typeface="+mj-lt"/>
                <a:ea typeface="+mj-ea"/>
                <a:cs typeface="+mj-cs"/>
              </a:rPr>
              <a:t>Traffic Collision (TC): 11</a:t>
            </a:r>
          </a:p>
          <a:p>
            <a:pPr defTabSz="457200">
              <a:lnSpc>
                <a:spcPct val="8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sz="1400" b="1" dirty="0">
                <a:latin typeface="+mj-lt"/>
                <a:ea typeface="+mj-ea"/>
                <a:cs typeface="+mj-cs"/>
              </a:rPr>
              <a:t>Traffic Hazard (1125): 7</a:t>
            </a:r>
          </a:p>
          <a:p>
            <a:pPr defTabSz="457200">
              <a:lnSpc>
                <a:spcPct val="8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sz="1400" b="1" dirty="0">
                <a:latin typeface="+mj-lt"/>
                <a:ea typeface="+mj-ea"/>
                <a:cs typeface="+mj-cs"/>
              </a:rPr>
              <a:t>Traffic Stop (TS): 13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62259" y="5564901"/>
            <a:ext cx="2864641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1400" b="1" u="sng"/>
              <a:t>Medical Needed (MEDIC): 8</a:t>
            </a:r>
            <a:endParaRPr lang="en-US" sz="1400" u="sng" dirty="0"/>
          </a:p>
        </p:txBody>
      </p:sp>
    </p:spTree>
    <p:extLst>
      <p:ext uri="{BB962C8B-B14F-4D97-AF65-F5344CB8AC3E}">
        <p14:creationId xmlns:p14="http://schemas.microsoft.com/office/powerpoint/2010/main" val="271984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30" y="0"/>
            <a:ext cx="9404723" cy="1400530"/>
          </a:xfrm>
        </p:spPr>
        <p:txBody>
          <a:bodyPr/>
          <a:lstStyle/>
          <a:p>
            <a:pPr algn="ctr"/>
            <a:r>
              <a:rPr lang="en-US" sz="44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Napa County Sheriff Incidents SCR</a:t>
            </a:r>
            <a:br>
              <a:rPr lang="en-US" sz="44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44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(Jan. 1, 2014 – Sept. 26, 2016)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3" y="2143125"/>
            <a:ext cx="11772899" cy="4529137"/>
          </a:xfrm>
        </p:spPr>
        <p:txBody>
          <a:bodyPr>
            <a:normAutofit/>
          </a:bodyPr>
          <a:lstStyle/>
          <a:p>
            <a:r>
              <a:rPr lang="en-US" sz="3800" b="1" u="sng" dirty="0" smtClean="0">
                <a:latin typeface="Book Antiqua" panose="02040602050305030304" pitchFamily="18" charset="0"/>
              </a:rPr>
              <a:t>Summary</a:t>
            </a:r>
            <a:r>
              <a:rPr lang="en-US" sz="3800" dirty="0" smtClean="0">
                <a:latin typeface="Book Antiqua" panose="02040602050305030304" pitchFamily="18" charset="0"/>
              </a:rPr>
              <a:t>: </a:t>
            </a:r>
          </a:p>
          <a:p>
            <a:pPr lvl="1"/>
            <a:r>
              <a:rPr lang="en-US" sz="3200" dirty="0" smtClean="0">
                <a:latin typeface="Book Antiqua" panose="02040602050305030304" pitchFamily="18" charset="0"/>
              </a:rPr>
              <a:t>2 Years, 9 Months: 465 Calls for Service</a:t>
            </a:r>
          </a:p>
          <a:p>
            <a:pPr lvl="1"/>
            <a:r>
              <a:rPr lang="en-US" sz="3200" dirty="0" smtClean="0">
                <a:latin typeface="Book Antiqua" panose="02040602050305030304" pitchFamily="18" charset="0"/>
              </a:rPr>
              <a:t>Average of 14 calls per month</a:t>
            </a:r>
          </a:p>
          <a:p>
            <a:pPr lvl="1"/>
            <a:r>
              <a:rPr lang="en-US" sz="3200" dirty="0" smtClean="0">
                <a:latin typeface="Book Antiqua" panose="02040602050305030304" pitchFamily="18" charset="0"/>
              </a:rPr>
              <a:t>169 calls per year</a:t>
            </a:r>
          </a:p>
          <a:p>
            <a:pPr lvl="1"/>
            <a:r>
              <a:rPr lang="en-US" sz="3200" b="1" dirty="0" smtClean="0">
                <a:latin typeface="Book Antiqua" panose="02040602050305030304" pitchFamily="18" charset="0"/>
              </a:rPr>
              <a:t>Daytime </a:t>
            </a:r>
            <a:r>
              <a:rPr lang="en-US" sz="3200" b="1" dirty="0">
                <a:latin typeface="Book Antiqua" panose="02040602050305030304" pitchFamily="18" charset="0"/>
              </a:rPr>
              <a:t>Incidents (7am-6pm)</a:t>
            </a:r>
            <a:r>
              <a:rPr lang="en-US" sz="3200" dirty="0">
                <a:latin typeface="Book Antiqua" panose="02040602050305030304" pitchFamily="18" charset="0"/>
              </a:rPr>
              <a:t>: </a:t>
            </a:r>
            <a:r>
              <a:rPr lang="en-US" sz="3200" b="1" dirty="0" smtClean="0">
                <a:latin typeface="Book Antiqua" panose="02040602050305030304" pitchFamily="18" charset="0"/>
              </a:rPr>
              <a:t>341</a:t>
            </a:r>
            <a:endParaRPr lang="en-US" sz="3200" dirty="0">
              <a:latin typeface="Book Antiqua" panose="02040602050305030304" pitchFamily="18" charset="0"/>
            </a:endParaRPr>
          </a:p>
          <a:p>
            <a:pPr lvl="1"/>
            <a:r>
              <a:rPr lang="en-US" sz="3200" b="1" dirty="0" smtClean="0">
                <a:latin typeface="Book Antiqua" panose="02040602050305030304" pitchFamily="18" charset="0"/>
              </a:rPr>
              <a:t>Nighttime </a:t>
            </a:r>
            <a:r>
              <a:rPr lang="en-US" sz="3200" b="1" dirty="0">
                <a:latin typeface="Book Antiqua" panose="02040602050305030304" pitchFamily="18" charset="0"/>
              </a:rPr>
              <a:t>Incidents (6pm-6am): </a:t>
            </a:r>
            <a:r>
              <a:rPr lang="en-US" sz="3200" b="1" dirty="0" smtClean="0">
                <a:latin typeface="Book Antiqua" panose="02040602050305030304" pitchFamily="18" charset="0"/>
              </a:rPr>
              <a:t>124</a:t>
            </a:r>
            <a:endParaRPr lang="en-US" sz="3200" dirty="0">
              <a:latin typeface="Book Antiqua" panose="02040602050305030304" pitchFamily="18" charset="0"/>
            </a:endParaRPr>
          </a:p>
          <a:p>
            <a:pPr lvl="1"/>
            <a:endParaRPr lang="en-US" sz="2800" b="1" u="sng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855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686" y="238405"/>
            <a:ext cx="9404723" cy="1400530"/>
          </a:xfrm>
        </p:spPr>
        <p:txBody>
          <a:bodyPr/>
          <a:lstStyle/>
          <a:p>
            <a:pPr algn="ctr"/>
            <a:r>
              <a:rPr lang="en-US" sz="44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CHP Incidents on SCR/ST </a:t>
            </a:r>
            <a:br>
              <a:rPr lang="en-US" sz="44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44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(Jan 1, 2013 </a:t>
            </a:r>
            <a:r>
              <a:rPr lang="en-US" sz="44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– </a:t>
            </a:r>
            <a:r>
              <a:rPr lang="en-US" sz="44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Oct. 3, 2016)</a:t>
            </a:r>
            <a:endParaRPr lang="en-US" sz="4400" b="1" dirty="0">
              <a:solidFill>
                <a:schemeClr val="accent2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925" y="2052918"/>
            <a:ext cx="11044238" cy="4590770"/>
          </a:xfrm>
        </p:spPr>
        <p:txBody>
          <a:bodyPr>
            <a:normAutofit fontScale="92500" lnSpcReduction="10000"/>
          </a:bodyPr>
          <a:lstStyle/>
          <a:p>
            <a:r>
              <a:rPr lang="en-US" sz="3000" b="1" dirty="0"/>
              <a:t>Total Number of Incidents: </a:t>
            </a:r>
            <a:r>
              <a:rPr lang="en-US" sz="3000" b="1" dirty="0" smtClean="0"/>
              <a:t>53</a:t>
            </a:r>
            <a:endParaRPr lang="en-US" sz="3000" b="1" dirty="0"/>
          </a:p>
          <a:p>
            <a:pPr lvl="1"/>
            <a:r>
              <a:rPr lang="en-US" sz="2400" b="1" u="sng" dirty="0"/>
              <a:t>Number of 2 car collisions: 9</a:t>
            </a:r>
            <a:r>
              <a:rPr lang="en-US" sz="2400" b="1" dirty="0"/>
              <a:t>	</a:t>
            </a:r>
            <a:r>
              <a:rPr lang="en-US" sz="2400" b="1" dirty="0" smtClean="0"/>
              <a:t>		</a:t>
            </a:r>
            <a:r>
              <a:rPr lang="en-US" sz="2400" b="1" u="sng" dirty="0" smtClean="0"/>
              <a:t>Number </a:t>
            </a:r>
            <a:r>
              <a:rPr lang="en-US" sz="2400" b="1" u="sng" dirty="0"/>
              <a:t>of 1 car collisions: </a:t>
            </a:r>
            <a:r>
              <a:rPr lang="en-US" sz="2400" b="1" u="sng" dirty="0" smtClean="0"/>
              <a:t>12 </a:t>
            </a:r>
            <a:r>
              <a:rPr lang="en-US" sz="2400" b="1" dirty="0"/>
              <a:t>	</a:t>
            </a:r>
            <a:endParaRPr lang="en-US" sz="2400" b="1" dirty="0" smtClean="0"/>
          </a:p>
          <a:p>
            <a:pPr lvl="1"/>
            <a:r>
              <a:rPr lang="en-US" sz="2400" b="1" u="sng" dirty="0" smtClean="0"/>
              <a:t>Driving </a:t>
            </a:r>
            <a:r>
              <a:rPr lang="en-US" sz="2400" b="1" u="sng" dirty="0"/>
              <a:t>Under Influence: </a:t>
            </a:r>
            <a:r>
              <a:rPr lang="en-US" sz="2400" b="1" u="sng" dirty="0" smtClean="0"/>
              <a:t>12 </a:t>
            </a:r>
            <a:r>
              <a:rPr lang="en-US" sz="2400" b="1" dirty="0"/>
              <a:t>			Animal in Roadway: 1</a:t>
            </a:r>
          </a:p>
          <a:p>
            <a:pPr lvl="1"/>
            <a:r>
              <a:rPr lang="en-US" sz="2400" b="1" dirty="0"/>
              <a:t>Semi-Truck Stalls/Accidents: 2		2 Car Speed Contest: </a:t>
            </a:r>
            <a:r>
              <a:rPr lang="en-US" sz="2400" b="1" dirty="0" smtClean="0"/>
              <a:t>1</a:t>
            </a:r>
          </a:p>
          <a:p>
            <a:pPr lvl="1"/>
            <a:r>
              <a:rPr lang="en-US" sz="2400" b="1" dirty="0"/>
              <a:t>Traffic Hazards: </a:t>
            </a:r>
            <a:r>
              <a:rPr lang="en-US" sz="2400" b="1" dirty="0" smtClean="0"/>
              <a:t>4						</a:t>
            </a:r>
            <a:r>
              <a:rPr lang="en-US" sz="2400" b="1" u="sng" dirty="0"/>
              <a:t>Reckless Driving: </a:t>
            </a:r>
            <a:r>
              <a:rPr lang="en-US" sz="2400" b="1" u="sng" dirty="0" smtClean="0"/>
              <a:t>6</a:t>
            </a:r>
            <a:endParaRPr lang="en-US" sz="2400" b="1" u="sng" dirty="0"/>
          </a:p>
          <a:p>
            <a:pPr lvl="1"/>
            <a:r>
              <a:rPr lang="en-US" sz="2400" b="1" dirty="0" smtClean="0"/>
              <a:t>Fire</a:t>
            </a:r>
            <a:r>
              <a:rPr lang="en-US" sz="2400" b="1" dirty="0"/>
              <a:t>: </a:t>
            </a:r>
            <a:r>
              <a:rPr lang="en-US" sz="2400" b="1" dirty="0" smtClean="0"/>
              <a:t>3									Abandoned Vehicle: 1</a:t>
            </a:r>
          </a:p>
          <a:p>
            <a:pPr lvl="1"/>
            <a:r>
              <a:rPr lang="en-US" sz="2400" b="1" dirty="0" smtClean="0"/>
              <a:t>Parking Violation: 1</a:t>
            </a:r>
          </a:p>
          <a:p>
            <a:pPr marL="457200" lvl="1" indent="0">
              <a:buNone/>
            </a:pPr>
            <a:endParaRPr lang="en-US" sz="2400" b="1" dirty="0"/>
          </a:p>
          <a:p>
            <a:pPr lvl="1"/>
            <a:r>
              <a:rPr lang="en-US" sz="2400" b="1" dirty="0"/>
              <a:t>Daytime Incidents (7am-6pm): </a:t>
            </a:r>
            <a:r>
              <a:rPr lang="en-US" sz="2400" b="1" dirty="0" smtClean="0"/>
              <a:t>32</a:t>
            </a:r>
            <a:endParaRPr lang="en-US" sz="2400" b="1" dirty="0"/>
          </a:p>
          <a:p>
            <a:pPr lvl="1"/>
            <a:r>
              <a:rPr lang="en-US" sz="2400" b="1" dirty="0"/>
              <a:t>Nighttime Incidents (6pm-6am): </a:t>
            </a:r>
            <a:r>
              <a:rPr lang="en-US" sz="2400" b="1" dirty="0" smtClean="0"/>
              <a:t>21</a:t>
            </a:r>
            <a:endParaRPr lang="en-US" sz="2400" b="1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329716" y="2539735"/>
            <a:ext cx="4070960" cy="43088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200" b="1" u="sng" dirty="0"/>
              <a:t>Number of 2 car collisions: </a:t>
            </a:r>
            <a:r>
              <a:rPr lang="en-US" sz="2200" b="1" u="sng" dirty="0" smtClean="0"/>
              <a:t>9</a:t>
            </a:r>
            <a:endParaRPr lang="en-US" sz="2200" dirty="0"/>
          </a:p>
        </p:txBody>
      </p:sp>
      <p:sp>
        <p:nvSpPr>
          <p:cNvPr id="6" name="TextBox 5"/>
          <p:cNvSpPr txBox="1"/>
          <p:nvPr/>
        </p:nvSpPr>
        <p:spPr>
          <a:xfrm>
            <a:off x="6065044" y="2539735"/>
            <a:ext cx="4349989" cy="43088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200" b="1" u="sng" dirty="0"/>
              <a:t>Number of 1 car collisions: 12</a:t>
            </a:r>
            <a:endParaRPr lang="en-US" sz="2200" dirty="0"/>
          </a:p>
        </p:txBody>
      </p:sp>
      <p:sp>
        <p:nvSpPr>
          <p:cNvPr id="7" name="TextBox 6"/>
          <p:cNvSpPr txBox="1"/>
          <p:nvPr/>
        </p:nvSpPr>
        <p:spPr>
          <a:xfrm>
            <a:off x="6065044" y="3750658"/>
            <a:ext cx="434998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lvl="1"/>
            <a:r>
              <a:rPr lang="en-US" sz="2400" b="1" u="sng" dirty="0"/>
              <a:t>Reckless Driving: </a:t>
            </a:r>
            <a:r>
              <a:rPr lang="en-US" sz="2400" b="1" u="sng" dirty="0" smtClean="0"/>
              <a:t>6</a:t>
            </a:r>
            <a:endParaRPr lang="en-US" sz="2400" b="1" u="sng" dirty="0"/>
          </a:p>
        </p:txBody>
      </p:sp>
      <p:sp>
        <p:nvSpPr>
          <p:cNvPr id="8" name="TextBox 7"/>
          <p:cNvSpPr txBox="1"/>
          <p:nvPr/>
        </p:nvSpPr>
        <p:spPr>
          <a:xfrm>
            <a:off x="1329716" y="2953718"/>
            <a:ext cx="4070960" cy="43088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200" b="1" u="sng" dirty="0"/>
              <a:t>Driving Under Influence: 12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65757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88"/>
            <a:ext cx="10487025" cy="1400530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CHP </a:t>
            </a: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&amp; Sheriff’s Combined SCR Incidents </a:t>
            </a:r>
            <a:r>
              <a:rPr lang="en-US" sz="40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40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40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(Jan 1, 2013 – Oct. 3, 2016)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233" y="1571625"/>
            <a:ext cx="11125506" cy="4872037"/>
          </a:xfrm>
        </p:spPr>
        <p:txBody>
          <a:bodyPr/>
          <a:lstStyle/>
          <a:p>
            <a:r>
              <a:rPr lang="en-US" sz="3800" b="1" u="sng" dirty="0">
                <a:latin typeface="Book Antiqua" panose="02040602050305030304" pitchFamily="18" charset="0"/>
              </a:rPr>
              <a:t>Summary</a:t>
            </a:r>
            <a:r>
              <a:rPr lang="en-US" sz="3800" dirty="0">
                <a:latin typeface="Book Antiqua" panose="02040602050305030304" pitchFamily="18" charset="0"/>
              </a:rPr>
              <a:t>: </a:t>
            </a:r>
          </a:p>
          <a:p>
            <a:pPr lvl="1"/>
            <a:r>
              <a:rPr lang="en-US" sz="3200" dirty="0" smtClean="0">
                <a:latin typeface="Book Antiqua" panose="02040602050305030304" pitchFamily="18" charset="0"/>
              </a:rPr>
              <a:t>3 Years, 9 months: 518 Incidents</a:t>
            </a:r>
            <a:endParaRPr lang="en-US" sz="3200" dirty="0">
              <a:latin typeface="Book Antiqua" panose="02040602050305030304" pitchFamily="18" charset="0"/>
            </a:endParaRPr>
          </a:p>
          <a:p>
            <a:pPr lvl="1"/>
            <a:r>
              <a:rPr lang="en-US" sz="3200" dirty="0">
                <a:latin typeface="Book Antiqua" panose="02040602050305030304" pitchFamily="18" charset="0"/>
              </a:rPr>
              <a:t>Average of </a:t>
            </a:r>
            <a:r>
              <a:rPr lang="en-US" sz="3200" dirty="0" smtClean="0">
                <a:latin typeface="Book Antiqua" panose="02040602050305030304" pitchFamily="18" charset="0"/>
              </a:rPr>
              <a:t>12 incidents per </a:t>
            </a:r>
            <a:r>
              <a:rPr lang="en-US" sz="3200" dirty="0">
                <a:latin typeface="Book Antiqua" panose="02040602050305030304" pitchFamily="18" charset="0"/>
              </a:rPr>
              <a:t>month</a:t>
            </a:r>
          </a:p>
          <a:p>
            <a:pPr lvl="1"/>
            <a:r>
              <a:rPr lang="en-US" sz="3200" dirty="0" smtClean="0">
                <a:latin typeface="Book Antiqua" panose="02040602050305030304" pitchFamily="18" charset="0"/>
              </a:rPr>
              <a:t>Average of 138 incidents per year</a:t>
            </a:r>
          </a:p>
          <a:p>
            <a:pPr lvl="1"/>
            <a:endParaRPr lang="en-US" sz="3200" dirty="0">
              <a:latin typeface="Book Antiqua" panose="02040602050305030304" pitchFamily="18" charset="0"/>
            </a:endParaRPr>
          </a:p>
          <a:p>
            <a:pPr lvl="1"/>
            <a:r>
              <a:rPr lang="en-US" sz="3200" b="1" dirty="0">
                <a:latin typeface="Book Antiqua" panose="02040602050305030304" pitchFamily="18" charset="0"/>
              </a:rPr>
              <a:t>Daytime Incidents (7am-6pm)</a:t>
            </a:r>
            <a:r>
              <a:rPr lang="en-US" sz="3200" dirty="0">
                <a:latin typeface="Book Antiqua" panose="02040602050305030304" pitchFamily="18" charset="0"/>
              </a:rPr>
              <a:t>: </a:t>
            </a:r>
            <a:r>
              <a:rPr lang="en-US" sz="3200" b="1" dirty="0" smtClean="0">
                <a:latin typeface="Book Antiqua" panose="02040602050305030304" pitchFamily="18" charset="0"/>
              </a:rPr>
              <a:t>373</a:t>
            </a:r>
            <a:endParaRPr lang="en-US" sz="3200" dirty="0">
              <a:latin typeface="Book Antiqua" panose="02040602050305030304" pitchFamily="18" charset="0"/>
            </a:endParaRPr>
          </a:p>
          <a:p>
            <a:pPr lvl="1"/>
            <a:r>
              <a:rPr lang="en-US" sz="3200" b="1" dirty="0">
                <a:latin typeface="Book Antiqua" panose="02040602050305030304" pitchFamily="18" charset="0"/>
              </a:rPr>
              <a:t>Nighttime Incidents (6pm-6am): </a:t>
            </a:r>
            <a:r>
              <a:rPr lang="en-US" sz="3200" b="1" dirty="0" smtClean="0">
                <a:latin typeface="Book Antiqua" panose="02040602050305030304" pitchFamily="18" charset="0"/>
              </a:rPr>
              <a:t>145</a:t>
            </a:r>
            <a:endParaRPr lang="en-US" sz="3200" dirty="0">
              <a:latin typeface="Book Antiqua" panose="0204060205030503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07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" y="1796453"/>
            <a:ext cx="11901487" cy="4832946"/>
          </a:xfrm>
        </p:spPr>
        <p:txBody>
          <a:bodyPr>
            <a:normAutofit fontScale="92500" lnSpcReduction="20000"/>
          </a:bodyPr>
          <a:lstStyle/>
          <a:p>
            <a:r>
              <a:rPr lang="en-US" sz="3000" b="1" u="sng" dirty="0" smtClean="0">
                <a:latin typeface="Book Antiqua" panose="02040602050305030304" pitchFamily="18" charset="0"/>
              </a:rPr>
              <a:t>Takeaways:</a:t>
            </a:r>
            <a:endParaRPr lang="en-US" sz="3000" dirty="0" smtClean="0">
              <a:latin typeface="Book Antiqua" panose="02040602050305030304" pitchFamily="18" charset="0"/>
            </a:endParaRPr>
          </a:p>
          <a:p>
            <a:pPr lvl="1"/>
            <a:r>
              <a:rPr lang="en-US" sz="2200" b="1" dirty="0" smtClean="0">
                <a:latin typeface="Book Antiqua" panose="02040602050305030304" pitchFamily="18" charset="0"/>
              </a:rPr>
              <a:t>518 incidents are only REPORTED incidents – innumerable incidents UNREPORTED</a:t>
            </a:r>
          </a:p>
          <a:p>
            <a:pPr lvl="2"/>
            <a:r>
              <a:rPr lang="en-US" sz="2000" b="1" dirty="0" smtClean="0">
                <a:latin typeface="Book Antiqua" panose="02040602050305030304" pitchFamily="18" charset="0"/>
              </a:rPr>
              <a:t>Ex. June 2015 wreck</a:t>
            </a:r>
          </a:p>
          <a:p>
            <a:pPr lvl="2"/>
            <a:r>
              <a:rPr lang="en-US" sz="2200" b="1" u="sng" dirty="0" smtClean="0">
                <a:latin typeface="Book Antiqua" panose="02040602050305030304" pitchFamily="18" charset="0"/>
              </a:rPr>
              <a:t>Important</a:t>
            </a:r>
            <a:r>
              <a:rPr lang="en-US" sz="2200" b="1" dirty="0" smtClean="0">
                <a:latin typeface="Book Antiqua" panose="02040602050305030304" pitchFamily="18" charset="0"/>
              </a:rPr>
              <a:t>: 40 </a:t>
            </a:r>
            <a:r>
              <a:rPr lang="en-US" sz="2200" b="1" u="sng" dirty="0">
                <a:latin typeface="Book Antiqua" panose="02040602050305030304" pitchFamily="18" charset="0"/>
              </a:rPr>
              <a:t>reported</a:t>
            </a:r>
            <a:r>
              <a:rPr lang="en-US" sz="2200" b="1" dirty="0">
                <a:latin typeface="Book Antiqua" panose="02040602050305030304" pitchFamily="18" charset="0"/>
              </a:rPr>
              <a:t> alcohol-related incidents on SCR in less than 4 years – how many UN-reported??</a:t>
            </a:r>
          </a:p>
          <a:p>
            <a:pPr lvl="2"/>
            <a:endParaRPr lang="en-US" sz="2200" b="1" dirty="0" smtClean="0">
              <a:latin typeface="Book Antiqua" panose="02040602050305030304" pitchFamily="18" charset="0"/>
            </a:endParaRPr>
          </a:p>
          <a:p>
            <a:pPr lvl="1"/>
            <a:r>
              <a:rPr lang="en-US" sz="2200" b="1" dirty="0" smtClean="0">
                <a:latin typeface="Book Antiqua" panose="02040602050305030304" pitchFamily="18" charset="0"/>
              </a:rPr>
              <a:t>Vast majority incidents (373 of 518 – 72%) take place </a:t>
            </a:r>
            <a:r>
              <a:rPr lang="en-US" sz="2200" b="1" u="sng" dirty="0" smtClean="0">
                <a:latin typeface="Book Antiqua" panose="02040602050305030304" pitchFamily="18" charset="0"/>
              </a:rPr>
              <a:t>during the daytime</a:t>
            </a:r>
            <a:r>
              <a:rPr lang="en-US" sz="2200" b="1" dirty="0" smtClean="0">
                <a:latin typeface="Book Antiqua" panose="02040602050305030304" pitchFamily="18" charset="0"/>
              </a:rPr>
              <a:t>, when Mountain Peak proposes its 14,575 visitors</a:t>
            </a:r>
          </a:p>
          <a:p>
            <a:pPr lvl="1"/>
            <a:endParaRPr lang="en-US" sz="2200" b="1" dirty="0" smtClean="0">
              <a:latin typeface="Book Antiqua" panose="02040602050305030304" pitchFamily="18" charset="0"/>
            </a:endParaRPr>
          </a:p>
          <a:p>
            <a:pPr lvl="1"/>
            <a:r>
              <a:rPr lang="en-US" sz="2200" b="1" dirty="0" smtClean="0">
                <a:latin typeface="Book Antiqua" panose="02040602050305030304" pitchFamily="18" charset="0"/>
              </a:rPr>
              <a:t>14,575 visitors equates to approx. 44,275 car trips (by Mountain Peak’s own estimates) – the current average of 138 incidents per year WILL INCREASE DRAMATICALLY</a:t>
            </a:r>
          </a:p>
          <a:p>
            <a:pPr lvl="2"/>
            <a:r>
              <a:rPr lang="en-US" sz="2000" b="1" dirty="0" smtClean="0">
                <a:latin typeface="Book Antiqua" panose="02040602050305030304" pitchFamily="18" charset="0"/>
              </a:rPr>
              <a:t>Visitors totally unfamiliar with dangerous road conditions, more likely to cause accidents</a:t>
            </a:r>
          </a:p>
          <a:p>
            <a:pPr lvl="2"/>
            <a:r>
              <a:rPr lang="en-US" sz="2000" b="1" dirty="0" smtClean="0">
                <a:latin typeface="Book Antiqua" panose="02040602050305030304" pitchFamily="18" charset="0"/>
              </a:rPr>
              <a:t>Visitors will be drinking alcohol - injuries and fatalities will result</a:t>
            </a:r>
          </a:p>
          <a:p>
            <a:pPr lvl="1"/>
            <a:endParaRPr lang="en-US" b="1" dirty="0">
              <a:latin typeface="Book Antiqua" panose="0204060205030503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253048"/>
            <a:ext cx="10487025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CHP &amp; Sheriff’s Combined SCR Incidents </a:t>
            </a:r>
            <a:b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(Jan 1, 2013 – Oct. 3, 2016)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54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Mrs. Barbara </a:t>
            </a:r>
            <a:r>
              <a:rPr lang="en-US" sz="4400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Guggia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7990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558" y="0"/>
            <a:ext cx="9798052" cy="1400530"/>
          </a:xfrm>
        </p:spPr>
        <p:txBody>
          <a:bodyPr/>
          <a:lstStyle/>
          <a:p>
            <a:pPr algn="ctr"/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Safety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Incidents on SCR  July 26, 2016 Fire</a:t>
            </a:r>
            <a:endParaRPr lang="en-US" sz="3800" b="1" dirty="0">
              <a:solidFill>
                <a:schemeClr val="accent2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341" y="1303896"/>
            <a:ext cx="7422776" cy="5554104"/>
          </a:xfrm>
        </p:spPr>
      </p:pic>
      <p:sp>
        <p:nvSpPr>
          <p:cNvPr id="5" name="TextBox 4"/>
          <p:cNvSpPr txBox="1"/>
          <p:nvPr/>
        </p:nvSpPr>
        <p:spPr>
          <a:xfrm>
            <a:off x="220718" y="6038193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3.15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48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798052" cy="140053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Safety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Incidents on SCR  July 26, 2016 Fire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895" y="1853249"/>
            <a:ext cx="6688593" cy="5004752"/>
          </a:xfrm>
        </p:spPr>
      </p:pic>
      <p:sp>
        <p:nvSpPr>
          <p:cNvPr id="5" name="TextBox 4"/>
          <p:cNvSpPr txBox="1"/>
          <p:nvPr/>
        </p:nvSpPr>
        <p:spPr>
          <a:xfrm>
            <a:off x="220718" y="6038193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3.15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56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862" y="0"/>
            <a:ext cx="9798052" cy="140053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Safety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Incidents on SCR  July 26, 2016 Fire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235" y="1653752"/>
            <a:ext cx="6955210" cy="5204248"/>
          </a:xfrm>
        </p:spPr>
      </p:pic>
      <p:sp>
        <p:nvSpPr>
          <p:cNvPr id="5" name="TextBox 4"/>
          <p:cNvSpPr txBox="1"/>
          <p:nvPr/>
        </p:nvSpPr>
        <p:spPr>
          <a:xfrm>
            <a:off x="220718" y="6038193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3.15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52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981" y="0"/>
            <a:ext cx="9798052" cy="140053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Safety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Incidents on SCR  July 26, 2016 Fire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660" y="1514756"/>
            <a:ext cx="6949046" cy="5199636"/>
          </a:xfrm>
        </p:spPr>
      </p:pic>
      <p:sp>
        <p:nvSpPr>
          <p:cNvPr id="5" name="TextBox 4"/>
          <p:cNvSpPr txBox="1"/>
          <p:nvPr/>
        </p:nvSpPr>
        <p:spPr>
          <a:xfrm>
            <a:off x="220718" y="6038193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3.15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948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558" y="103094"/>
            <a:ext cx="9798052" cy="140053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Safety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Incidents on SCR  July 26, 2016 Fire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660" y="1688550"/>
            <a:ext cx="6908704" cy="5169450"/>
          </a:xfrm>
        </p:spPr>
      </p:pic>
      <p:sp>
        <p:nvSpPr>
          <p:cNvPr id="5" name="TextBox 4"/>
          <p:cNvSpPr txBox="1"/>
          <p:nvPr/>
        </p:nvSpPr>
        <p:spPr>
          <a:xfrm>
            <a:off x="220718" y="6038193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3.15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84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862" y="0"/>
            <a:ext cx="9798052" cy="140053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Safety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Incidents on SCR  July 26, 2016 Fire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343" y="1406819"/>
            <a:ext cx="7285222" cy="5451181"/>
          </a:xfrm>
        </p:spPr>
      </p:pic>
      <p:sp>
        <p:nvSpPr>
          <p:cNvPr id="5" name="TextBox 4"/>
          <p:cNvSpPr txBox="1"/>
          <p:nvPr/>
        </p:nvSpPr>
        <p:spPr>
          <a:xfrm>
            <a:off x="220718" y="6038193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3.15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86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862" y="116541"/>
            <a:ext cx="9798052" cy="140053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Safety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Incidents on SCR  July 26, 2016 Fire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683" y="1517071"/>
            <a:ext cx="7016281" cy="5249945"/>
          </a:xfrm>
        </p:spPr>
      </p:pic>
      <p:sp>
        <p:nvSpPr>
          <p:cNvPr id="5" name="TextBox 4"/>
          <p:cNvSpPr txBox="1"/>
          <p:nvPr/>
        </p:nvSpPr>
        <p:spPr>
          <a:xfrm>
            <a:off x="220718" y="6038193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3.15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191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268" y="2517152"/>
            <a:ext cx="10892991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Mrs. </a:t>
            </a:r>
            <a:r>
              <a:rPr lang="en-US" sz="4400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Draselle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 Muscatine, </a:t>
            </a:r>
            <a:b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SCR Vineyard Owner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51482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82681" cy="1400530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Aug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. 13, 2016 Traffic Collision w/ Deer &amp; Tree</a:t>
            </a:r>
            <a:endParaRPr lang="en-US" sz="3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763" y="1505529"/>
            <a:ext cx="3010765" cy="5352471"/>
          </a:xfrm>
        </p:spPr>
      </p:pic>
      <p:sp>
        <p:nvSpPr>
          <p:cNvPr id="6" name="TextBox 5"/>
          <p:cNvSpPr txBox="1"/>
          <p:nvPr/>
        </p:nvSpPr>
        <p:spPr>
          <a:xfrm>
            <a:off x="709449" y="6006662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3.95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2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82681" cy="1400530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Aug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. 13, 2016 Traffic Collision w/ Deer &amp; Tree</a:t>
            </a:r>
            <a:endParaRPr lang="en-US" sz="3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0294" y="1287931"/>
            <a:ext cx="3133164" cy="5570069"/>
          </a:xfrm>
        </p:spPr>
      </p:pic>
      <p:sp>
        <p:nvSpPr>
          <p:cNvPr id="5" name="TextBox 4"/>
          <p:cNvSpPr txBox="1"/>
          <p:nvPr/>
        </p:nvSpPr>
        <p:spPr>
          <a:xfrm>
            <a:off x="709449" y="6006662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3.95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56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82681" cy="1400530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Aug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. 13, 2016 Traffic Collision w/ Deer &amp; Tree</a:t>
            </a:r>
            <a:endParaRPr lang="en-US" sz="3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43" y="1587161"/>
            <a:ext cx="9370380" cy="5270839"/>
          </a:xfrm>
        </p:spPr>
      </p:pic>
      <p:sp>
        <p:nvSpPr>
          <p:cNvPr id="5" name="TextBox 4"/>
          <p:cNvSpPr txBox="1"/>
          <p:nvPr/>
        </p:nvSpPr>
        <p:spPr>
          <a:xfrm>
            <a:off x="0" y="6211669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3.95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04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82681" cy="1400530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Aug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. 13, 2016 Traffic Collision w/ Deer &amp; Tree</a:t>
            </a:r>
            <a:endParaRPr lang="en-US" sz="3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977" y="1671971"/>
            <a:ext cx="9219607" cy="5186029"/>
          </a:xfrm>
        </p:spPr>
      </p:pic>
      <p:sp>
        <p:nvSpPr>
          <p:cNvPr id="5" name="TextBox 4"/>
          <p:cNvSpPr txBox="1"/>
          <p:nvPr/>
        </p:nvSpPr>
        <p:spPr>
          <a:xfrm>
            <a:off x="0" y="6211669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3.95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67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04952" y="0"/>
            <a:ext cx="10887633" cy="1400530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Aug. 13, 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2016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Traffic Collision 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w/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Deer &amp; Tree</a:t>
            </a:r>
            <a:endParaRPr lang="en-US" sz="3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541" y="1645024"/>
            <a:ext cx="9267512" cy="5212976"/>
          </a:xfrm>
        </p:spPr>
      </p:pic>
      <p:sp>
        <p:nvSpPr>
          <p:cNvPr id="5" name="TextBox 4"/>
          <p:cNvSpPr txBox="1"/>
          <p:nvPr/>
        </p:nvSpPr>
        <p:spPr>
          <a:xfrm>
            <a:off x="0" y="6211669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3.95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9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Ms. </a:t>
            </a:r>
            <a:r>
              <a:rPr lang="en-US" sz="4400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Shelle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 Wolfe, </a:t>
            </a:r>
            <a:b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Owner of Wine &amp; Dine Events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66707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04952" y="0"/>
            <a:ext cx="5781533" cy="2052918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Video: Porsche Passing Grape Transport During 2016 Harvest</a:t>
            </a:r>
            <a:endParaRPr lang="en-US" sz="3800" dirty="0"/>
          </a:p>
        </p:txBody>
      </p:sp>
      <p:pic>
        <p:nvPicPr>
          <p:cNvPr id="4" name="Porsche Vide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rot="5400000">
            <a:off x="4379768" y="1491094"/>
            <a:ext cx="6816435" cy="3834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369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04952" y="0"/>
            <a:ext cx="10887633" cy="1400530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Emergency Vehicles on Roadway (7.19.16)</a:t>
            </a:r>
            <a:endParaRPr lang="en-US" sz="3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4581" y="2383994"/>
            <a:ext cx="8946541" cy="419548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SCR mile 4.8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698" y="1400530"/>
            <a:ext cx="7076424" cy="547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3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58" y="452718"/>
            <a:ext cx="4934607" cy="5680068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b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Truck Reversing at MPW Entrance (8.5.16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)</a:t>
            </a:r>
            <a:endParaRPr lang="en-US" sz="3800" dirty="0"/>
          </a:p>
        </p:txBody>
      </p:sp>
      <p:pic>
        <p:nvPicPr>
          <p:cNvPr id="4" name="Truck Backing Up">
            <a:hlinkClick r:id="" action="ppaction://media"/>
          </p:cNvPr>
          <p:cNvPicPr>
            <a:picLocks noGrp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rot="5400000">
            <a:off x="4282089" y="1625601"/>
            <a:ext cx="7446963" cy="4195762"/>
          </a:xfrm>
        </p:spPr>
      </p:pic>
    </p:spTree>
    <p:extLst>
      <p:ext uri="{BB962C8B-B14F-4D97-AF65-F5344CB8AC3E}">
        <p14:creationId xmlns:p14="http://schemas.microsoft.com/office/powerpoint/2010/main" val="1570113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8DEA6DF9-400E-4B58-BA69-436104C3D7BD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62853" y="1718441"/>
            <a:ext cx="9122087" cy="5139559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b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Truck Traffic at MPW Entrance (8.5.16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)</a:t>
            </a:r>
            <a:endParaRPr lang="en-US" sz="3800" dirty="0"/>
          </a:p>
        </p:txBody>
      </p:sp>
    </p:spTree>
    <p:extLst>
      <p:ext uri="{BB962C8B-B14F-4D97-AF65-F5344CB8AC3E}">
        <p14:creationId xmlns:p14="http://schemas.microsoft.com/office/powerpoint/2010/main" val="3221123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8014"/>
            <a:ext cx="4761185" cy="3925613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b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Truck Traffic at 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MPW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Entrance</a:t>
            </a:r>
            <a:endParaRPr lang="en-US" sz="3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95380" y="889000"/>
            <a:ext cx="71120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27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035" y="78827"/>
            <a:ext cx="4982179" cy="3815255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SCR</a:t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Sept. 24, 2016 Tour Bus Breakdown</a:t>
            </a:r>
            <a:endParaRPr lang="en-US" sz="3800" dirty="0"/>
          </a:p>
        </p:txBody>
      </p:sp>
      <p:sp>
        <p:nvSpPr>
          <p:cNvPr id="5" name="TextBox 4"/>
          <p:cNvSpPr txBox="1"/>
          <p:nvPr/>
        </p:nvSpPr>
        <p:spPr>
          <a:xfrm>
            <a:off x="3499946" y="6211669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4</a:t>
            </a:r>
            <a:r>
              <a:rPr lang="en-US" b="1" dirty="0" smtClean="0"/>
              <a:t>.95</a:t>
            </a:r>
            <a:endParaRPr lang="en-US" b="1" dirty="0"/>
          </a:p>
          <a:p>
            <a:r>
              <a:rPr lang="en-US" b="1" dirty="0" smtClean="0"/>
              <a:t>(~4:30pm)</a:t>
            </a: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711" y="78827"/>
            <a:ext cx="3783723" cy="6726619"/>
          </a:xfrm>
        </p:spPr>
      </p:pic>
    </p:spTree>
    <p:extLst>
      <p:ext uri="{BB962C8B-B14F-4D97-AF65-F5344CB8AC3E}">
        <p14:creationId xmlns:p14="http://schemas.microsoft.com/office/powerpoint/2010/main" val="267818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035" y="78827"/>
            <a:ext cx="4982179" cy="3815255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SCR</a:t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Sept. 24, 2016 Tour Bus Breakdown</a:t>
            </a:r>
            <a:endParaRPr lang="en-US" sz="3800" dirty="0"/>
          </a:p>
        </p:txBody>
      </p:sp>
      <p:sp>
        <p:nvSpPr>
          <p:cNvPr id="5" name="TextBox 4"/>
          <p:cNvSpPr txBox="1"/>
          <p:nvPr/>
        </p:nvSpPr>
        <p:spPr>
          <a:xfrm>
            <a:off x="3499946" y="6211669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4</a:t>
            </a:r>
            <a:r>
              <a:rPr lang="en-US" b="1" dirty="0" smtClean="0"/>
              <a:t>.95</a:t>
            </a:r>
            <a:endParaRPr lang="en-US" b="1" dirty="0"/>
          </a:p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201" y="302666"/>
            <a:ext cx="4825213" cy="6433618"/>
          </a:xfrm>
        </p:spPr>
      </p:pic>
    </p:spTree>
    <p:extLst>
      <p:ext uri="{BB962C8B-B14F-4D97-AF65-F5344CB8AC3E}">
        <p14:creationId xmlns:p14="http://schemas.microsoft.com/office/powerpoint/2010/main" val="339162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035" y="78827"/>
            <a:ext cx="4982179" cy="3815255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SCR</a:t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Sept. 24, 2016 Tour Bus Breakdown</a:t>
            </a:r>
            <a:endParaRPr lang="en-US" sz="3800" dirty="0"/>
          </a:p>
        </p:txBody>
      </p:sp>
      <p:sp>
        <p:nvSpPr>
          <p:cNvPr id="5" name="TextBox 4"/>
          <p:cNvSpPr txBox="1"/>
          <p:nvPr/>
        </p:nvSpPr>
        <p:spPr>
          <a:xfrm>
            <a:off x="3499946" y="6211669"/>
            <a:ext cx="23017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4.95</a:t>
            </a:r>
          </a:p>
          <a:p>
            <a:r>
              <a:rPr lang="en-US" b="1" dirty="0" smtClean="0"/>
              <a:t>~6:30pm</a:t>
            </a:r>
            <a:endParaRPr lang="en-US" b="1" dirty="0"/>
          </a:p>
          <a:p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214" y="78827"/>
            <a:ext cx="4967102" cy="6622804"/>
          </a:xfrm>
        </p:spPr>
      </p:pic>
    </p:spTree>
    <p:extLst>
      <p:ext uri="{BB962C8B-B14F-4D97-AF65-F5344CB8AC3E}">
        <p14:creationId xmlns:p14="http://schemas.microsoft.com/office/powerpoint/2010/main" val="2074464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035" y="78828"/>
            <a:ext cx="10263627" cy="1387366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SCR</a:t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Sept. 24, 2016 Tour Bus Breakdown</a:t>
            </a:r>
            <a:endParaRPr lang="en-US" sz="3800" dirty="0"/>
          </a:p>
        </p:txBody>
      </p:sp>
      <p:sp>
        <p:nvSpPr>
          <p:cNvPr id="5" name="TextBox 4"/>
          <p:cNvSpPr txBox="1"/>
          <p:nvPr/>
        </p:nvSpPr>
        <p:spPr>
          <a:xfrm>
            <a:off x="157518" y="4940437"/>
            <a:ext cx="23807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6.1 </a:t>
            </a:r>
          </a:p>
          <a:p>
            <a:r>
              <a:rPr lang="en-US" b="1" dirty="0" smtClean="0"/>
              <a:t>~8:30pm</a:t>
            </a:r>
          </a:p>
          <a:p>
            <a:r>
              <a:rPr lang="en-US" b="1" dirty="0" smtClean="0"/>
              <a:t>(Tow Truck could only turnaround at entrance to MPW)</a:t>
            </a:r>
            <a:endParaRPr lang="en-US" b="1" dirty="0"/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124" y="1466194"/>
            <a:ext cx="6986697" cy="5240023"/>
          </a:xfrm>
        </p:spPr>
      </p:pic>
    </p:spTree>
    <p:extLst>
      <p:ext uri="{BB962C8B-B14F-4D97-AF65-F5344CB8AC3E}">
        <p14:creationId xmlns:p14="http://schemas.microsoft.com/office/powerpoint/2010/main" val="194696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Ms. Lauren Griffiths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424368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141889"/>
            <a:ext cx="5265683" cy="3626069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Dec. 15, 2016 Flooding</a:t>
            </a:r>
            <a:endParaRPr lang="en-US" sz="3800" dirty="0"/>
          </a:p>
        </p:txBody>
      </p:sp>
      <p:sp>
        <p:nvSpPr>
          <p:cNvPr id="5" name="TextBox 4"/>
          <p:cNvSpPr txBox="1"/>
          <p:nvPr/>
        </p:nvSpPr>
        <p:spPr>
          <a:xfrm>
            <a:off x="2380593" y="6211669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2.75</a:t>
            </a:r>
            <a:endParaRPr lang="en-US" b="1" dirty="0"/>
          </a:p>
          <a:p>
            <a:endParaRPr lang="en-US" dirty="0"/>
          </a:p>
        </p:txBody>
      </p:sp>
      <p:pic>
        <p:nvPicPr>
          <p:cNvPr id="6" name="Flood Video 1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rot="5400000">
            <a:off x="4102976" y="1162706"/>
            <a:ext cx="7446963" cy="5121551"/>
          </a:xfrm>
        </p:spPr>
      </p:pic>
    </p:spTree>
    <p:extLst>
      <p:ext uri="{BB962C8B-B14F-4D97-AF65-F5344CB8AC3E}">
        <p14:creationId xmlns:p14="http://schemas.microsoft.com/office/powerpoint/2010/main" val="148952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141889"/>
            <a:ext cx="5265683" cy="3626069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Dec. 15, 2016 Flooding</a:t>
            </a:r>
            <a:endParaRPr lang="en-US" sz="3800" dirty="0"/>
          </a:p>
        </p:txBody>
      </p:sp>
      <p:sp>
        <p:nvSpPr>
          <p:cNvPr id="5" name="TextBox 4"/>
          <p:cNvSpPr txBox="1"/>
          <p:nvPr/>
        </p:nvSpPr>
        <p:spPr>
          <a:xfrm>
            <a:off x="3105807" y="6280367"/>
            <a:ext cx="230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SCR mile </a:t>
            </a:r>
            <a:r>
              <a:rPr lang="en-US" b="1" dirty="0" smtClean="0"/>
              <a:t>1.2</a:t>
            </a:r>
            <a:endParaRPr lang="en-US" b="1" dirty="0"/>
          </a:p>
          <a:p>
            <a:endParaRPr lang="en-US" dirty="0"/>
          </a:p>
        </p:txBody>
      </p:sp>
      <p:pic>
        <p:nvPicPr>
          <p:cNvPr id="4" name="Flood Video 2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rot="5400000">
            <a:off x="4450940" y="887934"/>
            <a:ext cx="6784808" cy="5155325"/>
          </a:xfrm>
        </p:spPr>
      </p:pic>
    </p:spTree>
    <p:extLst>
      <p:ext uri="{BB962C8B-B14F-4D97-AF65-F5344CB8AC3E}">
        <p14:creationId xmlns:p14="http://schemas.microsoft.com/office/powerpoint/2010/main" val="63365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Mr. David </a:t>
            </a:r>
            <a:r>
              <a:rPr lang="en-US" sz="4400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Hallett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4250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367" y="107576"/>
            <a:ext cx="10387010" cy="1358153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Dec. 25/26, 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2016 Traffic Collision w/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Post</a:t>
            </a:r>
            <a:endParaRPr lang="en-US" sz="3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407" y="1465729"/>
            <a:ext cx="7271220" cy="5391209"/>
          </a:xfrm>
        </p:spPr>
      </p:pic>
    </p:spTree>
    <p:extLst>
      <p:ext uri="{BB962C8B-B14F-4D97-AF65-F5344CB8AC3E}">
        <p14:creationId xmlns:p14="http://schemas.microsoft.com/office/powerpoint/2010/main" val="327624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367" y="107576"/>
            <a:ext cx="10387010" cy="1358153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Dec. 25/26, 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2016 Traffic Collision w/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Post</a:t>
            </a:r>
            <a:endParaRPr lang="en-US" sz="3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472" y="1460703"/>
            <a:ext cx="7279431" cy="5397297"/>
          </a:xfrm>
        </p:spPr>
      </p:pic>
    </p:spTree>
    <p:extLst>
      <p:ext uri="{BB962C8B-B14F-4D97-AF65-F5344CB8AC3E}">
        <p14:creationId xmlns:p14="http://schemas.microsoft.com/office/powerpoint/2010/main" val="279288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367" y="107576"/>
            <a:ext cx="4048026" cy="3896865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Dec. 25/26, 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2016 Traffic Collision w/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Post</a:t>
            </a:r>
            <a:endParaRPr lang="en-US" sz="3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120" y="107576"/>
            <a:ext cx="4964921" cy="6696279"/>
          </a:xfrm>
        </p:spPr>
      </p:pic>
    </p:spTree>
    <p:extLst>
      <p:ext uri="{BB962C8B-B14F-4D97-AF65-F5344CB8AC3E}">
        <p14:creationId xmlns:p14="http://schemas.microsoft.com/office/powerpoint/2010/main" val="121197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367" y="107576"/>
            <a:ext cx="10387010" cy="1358153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Dec. 25/26, 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2016 Traffic Collision w/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Post</a:t>
            </a:r>
            <a:endParaRPr lang="en-US" sz="3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362" y="1390567"/>
            <a:ext cx="7374024" cy="5467433"/>
          </a:xfrm>
        </p:spPr>
      </p:pic>
    </p:spTree>
    <p:extLst>
      <p:ext uri="{BB962C8B-B14F-4D97-AF65-F5344CB8AC3E}">
        <p14:creationId xmlns:p14="http://schemas.microsoft.com/office/powerpoint/2010/main" val="270813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367" y="107576"/>
            <a:ext cx="10387010" cy="1358153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Recent Public Safety Incidents on SCR 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Dec. 25/26, 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2016 Traffic Collision w/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Post</a:t>
            </a:r>
            <a:endParaRPr lang="en-US" sz="38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065" y="1465729"/>
            <a:ext cx="7232134" cy="5362229"/>
          </a:xfrm>
        </p:spPr>
      </p:pic>
    </p:spTree>
    <p:extLst>
      <p:ext uri="{BB962C8B-B14F-4D97-AF65-F5344CB8AC3E}">
        <p14:creationId xmlns:p14="http://schemas.microsoft.com/office/powerpoint/2010/main" val="239942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30" y="279297"/>
            <a:ext cx="9404723" cy="1400530"/>
          </a:xfrm>
        </p:spPr>
        <p:txBody>
          <a:bodyPr/>
          <a:lstStyle/>
          <a:p>
            <a:pPr algn="ctr"/>
            <a:r>
              <a:rPr lang="en-US" sz="44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“Deplorable Condition” of SCR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569551"/>
            <a:ext cx="8946541" cy="4195481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b="1" dirty="0" smtClean="0"/>
              <a:t>SCR mile 3.25</a:t>
            </a:r>
            <a:endParaRPr lang="en-US" b="1" dirty="0"/>
          </a:p>
        </p:txBody>
      </p:sp>
      <p:pic>
        <p:nvPicPr>
          <p:cNvPr id="4" name="Content Placeholder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129" y="1279106"/>
            <a:ext cx="8523395" cy="4794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87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30" y="279297"/>
            <a:ext cx="9404723" cy="1400530"/>
          </a:xfrm>
        </p:spPr>
        <p:txBody>
          <a:bodyPr/>
          <a:lstStyle/>
          <a:p>
            <a:pPr algn="ctr"/>
            <a:r>
              <a:rPr lang="en-US" sz="44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“Deplorable Condition” of SCR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569551"/>
            <a:ext cx="8946541" cy="4195481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b="1" dirty="0" smtClean="0"/>
              <a:t>SCR mile 4.30 (sharp turn, steep hill)</a:t>
            </a:r>
            <a:endParaRPr lang="en-US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214" y="1144425"/>
            <a:ext cx="8826137" cy="4964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24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36483" y="263530"/>
            <a:ext cx="11037118" cy="1400530"/>
          </a:xfrm>
        </p:spPr>
        <p:txBody>
          <a:bodyPr/>
          <a:lstStyle/>
          <a:p>
            <a:pPr algn="ctr"/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Email Correspondence: Supervisor Dodd</a:t>
            </a:r>
            <a:endParaRPr lang="en-US" sz="40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88" y="1664060"/>
            <a:ext cx="11012766" cy="3736634"/>
          </a:xfrm>
        </p:spPr>
      </p:pic>
    </p:spTree>
    <p:extLst>
      <p:ext uri="{BB962C8B-B14F-4D97-AF65-F5344CB8AC3E}">
        <p14:creationId xmlns:p14="http://schemas.microsoft.com/office/powerpoint/2010/main" val="324365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36483" y="263530"/>
            <a:ext cx="11037118" cy="1400530"/>
          </a:xfrm>
        </p:spPr>
        <p:txBody>
          <a:bodyPr/>
          <a:lstStyle/>
          <a:p>
            <a:pPr algn="ctr"/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Email Correspondence: Supervisor </a:t>
            </a:r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Pedroza</a:t>
            </a:r>
            <a:endParaRPr lang="en-US" sz="40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37" y="1185533"/>
            <a:ext cx="9538670" cy="5548237"/>
          </a:xfrm>
        </p:spPr>
      </p:pic>
    </p:spTree>
    <p:extLst>
      <p:ext uri="{BB962C8B-B14F-4D97-AF65-F5344CB8AC3E}">
        <p14:creationId xmlns:p14="http://schemas.microsoft.com/office/powerpoint/2010/main" val="189964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Mr. Glenn </a:t>
            </a:r>
            <a:r>
              <a:rPr lang="en-US" sz="4400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Schreuder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42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693643" cy="714900"/>
          </a:xfrm>
        </p:spPr>
        <p:txBody>
          <a:bodyPr/>
          <a:lstStyle/>
          <a:p>
            <a:pPr algn="ctr"/>
            <a:r>
              <a:rPr lang="en-US" sz="38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Mountain Peak’s “Comparable” Wineries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164" y="2214563"/>
            <a:ext cx="11395174" cy="51991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Winery</a:t>
            </a:r>
          </a:p>
          <a:p>
            <a:pPr marL="457200" indent="-457200">
              <a:buClrTx/>
              <a:buAutoNum type="arabicParenR"/>
            </a:pPr>
            <a:r>
              <a:rPr lang="en-US" sz="2200" dirty="0">
                <a:latin typeface="Book Antiqua" panose="02040602050305030304" pitchFamily="18" charset="0"/>
              </a:rPr>
              <a:t>Chappellet Winery</a:t>
            </a:r>
          </a:p>
          <a:p>
            <a:pPr marL="457200" indent="-457200">
              <a:buClrTx/>
              <a:buAutoNum type="arabicParenR"/>
            </a:pPr>
            <a:r>
              <a:rPr lang="en-US" sz="2200" dirty="0">
                <a:latin typeface="Book Antiqua" panose="02040602050305030304" pitchFamily="18" charset="0"/>
              </a:rPr>
              <a:t>Ladera Winery</a:t>
            </a:r>
          </a:p>
          <a:p>
            <a:pPr marL="457200" indent="-457200">
              <a:buClrTx/>
              <a:buAutoNum type="arabicParenR"/>
            </a:pPr>
            <a:r>
              <a:rPr lang="en-US" sz="2200" dirty="0">
                <a:latin typeface="Book Antiqua" panose="02040602050305030304" pitchFamily="18" charset="0"/>
              </a:rPr>
              <a:t>Oakville Grade Winery</a:t>
            </a:r>
          </a:p>
          <a:p>
            <a:pPr marL="457200" indent="-457200">
              <a:buClrTx/>
              <a:buAutoNum type="arabicParenR"/>
            </a:pPr>
            <a:r>
              <a:rPr lang="en-US" sz="2200" dirty="0">
                <a:latin typeface="Book Antiqua" panose="02040602050305030304" pitchFamily="18" charset="0"/>
              </a:rPr>
              <a:t>Schramsberg Winery</a:t>
            </a:r>
          </a:p>
          <a:p>
            <a:pPr marL="457200" indent="-457200">
              <a:buClrTx/>
              <a:buAutoNum type="arabicParenR"/>
            </a:pPr>
            <a:r>
              <a:rPr lang="en-US" sz="2200" dirty="0">
                <a:latin typeface="Book Antiqua" panose="02040602050305030304" pitchFamily="18" charset="0"/>
              </a:rPr>
              <a:t>Somerston Winery</a:t>
            </a:r>
          </a:p>
          <a:p>
            <a:pPr marL="0" indent="0">
              <a:buNone/>
            </a:pPr>
            <a:endParaRPr lang="en-US" sz="3000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30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1600" dirty="0">
                <a:latin typeface="Book Antiqua" panose="02040602050305030304" pitchFamily="18" charset="0"/>
              </a:rPr>
              <a:t>Source: Mountain Peak Revised Project Statement, Google maps, Napa County Public Winery Database as of 12.15.16</a:t>
            </a:r>
          </a:p>
          <a:p>
            <a:pPr marL="0" indent="0">
              <a:buNone/>
            </a:pPr>
            <a:endParaRPr lang="en-US" sz="3000" dirty="0">
              <a:latin typeface="Book Antiqua" panose="020406020503050303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907615" y="1748246"/>
            <a:ext cx="2518118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Production</a:t>
            </a: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150,000 </a:t>
            </a:r>
            <a:r>
              <a:rPr lang="en-US" sz="2200" dirty="0" err="1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100,000 </a:t>
            </a:r>
            <a:r>
              <a:rPr lang="en-US" sz="2200" dirty="0" err="1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Not Listed</a:t>
            </a: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180,000 </a:t>
            </a:r>
            <a:r>
              <a:rPr lang="en-US" sz="2200" dirty="0" err="1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150,000 </a:t>
            </a:r>
            <a:r>
              <a:rPr lang="en-US" sz="2200" dirty="0" err="1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2200" dirty="0">
              <a:latin typeface="Book Antiqua" panose="0204060205030503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826784" y="1772864"/>
            <a:ext cx="2518118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Visitation</a:t>
            </a: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15,145/</a:t>
            </a:r>
            <a:r>
              <a:rPr lang="en-US" sz="2200" dirty="0" err="1">
                <a:latin typeface="Book Antiqua" panose="02040602050305030304" pitchFamily="18" charset="0"/>
              </a:rPr>
              <a:t>yr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4,260/</a:t>
            </a:r>
            <a:r>
              <a:rPr lang="en-US" sz="2200" dirty="0" err="1">
                <a:latin typeface="Book Antiqua" panose="02040602050305030304" pitchFamily="18" charset="0"/>
              </a:rPr>
              <a:t>yr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Not Listed</a:t>
            </a: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36,674/</a:t>
            </a:r>
            <a:r>
              <a:rPr lang="en-US" sz="2200" dirty="0" err="1">
                <a:latin typeface="Book Antiqua" panose="02040602050305030304" pitchFamily="18" charset="0"/>
              </a:rPr>
              <a:t>yr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3,408/</a:t>
            </a:r>
            <a:r>
              <a:rPr lang="en-US" sz="2200" dirty="0" err="1">
                <a:latin typeface="Book Antiqua" panose="02040602050305030304" pitchFamily="18" charset="0"/>
              </a:rPr>
              <a:t>yr</a:t>
            </a:r>
            <a:endParaRPr lang="en-US" sz="2200" dirty="0">
              <a:latin typeface="Book Antiqua" panose="020406020503050303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567139" y="1772864"/>
            <a:ext cx="2518118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Pre-WDO?</a:t>
            </a: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Yes (1967)</a:t>
            </a: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Yes (1985)</a:t>
            </a: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Not Listed</a:t>
            </a: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Yes (1973)</a:t>
            </a: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No (2008)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2000" y="915676"/>
            <a:ext cx="8344198" cy="15587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30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endParaRPr lang="en-US" sz="3000" u="sng" dirty="0">
              <a:latin typeface="Book Antiqua" panose="0204060205030503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49164" y="915675"/>
            <a:ext cx="11578713" cy="15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30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3000" u="sng" dirty="0">
                <a:latin typeface="Book Antiqua" panose="02040602050305030304" pitchFamily="18" charset="0"/>
              </a:rPr>
              <a:t>MPW 2016 Revised Project Statement “Comparative Analysis”: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9230416" y="1772864"/>
            <a:ext cx="2705692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 smtClean="0">
                <a:latin typeface="Book Antiqua" panose="02040602050305030304" pitchFamily="18" charset="0"/>
              </a:rPr>
              <a:t>Road Configuration</a:t>
            </a:r>
          </a:p>
          <a:p>
            <a:pPr marL="0" indent="0" algn="ctr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Two-Way Road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 algn="ctr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Two-Way Road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 algn="ctr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Two-Way Road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 algn="ctr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Private Road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 algn="ctr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Two-Way Road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endParaRPr lang="en-US" sz="22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79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38800" y="372524"/>
            <a:ext cx="11096674" cy="714900"/>
          </a:xfrm>
        </p:spPr>
        <p:txBody>
          <a:bodyPr/>
          <a:lstStyle/>
          <a:p>
            <a:pPr algn="ctr"/>
            <a:r>
              <a:rPr lang="en-US" sz="3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Updated “Winery Comparison Analysis” (Exhibit “S”)</a:t>
            </a:r>
            <a:r>
              <a:rPr lang="en-US" sz="3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3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endParaRPr lang="en-US" sz="3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025" y="2462915"/>
            <a:ext cx="11677149" cy="51991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Winery</a:t>
            </a:r>
          </a:p>
          <a:p>
            <a:pPr marL="457200" indent="-457200">
              <a:buClrTx/>
              <a:buAutoNum type="arabicParenR"/>
            </a:pPr>
            <a:r>
              <a:rPr lang="en-US" sz="2200" dirty="0" smtClean="0">
                <a:latin typeface="Book Antiqua" panose="02040602050305030304" pitchFamily="18" charset="0"/>
              </a:rPr>
              <a:t>Kent Rasmussen Winery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457200" indent="-457200">
              <a:buClrTx/>
              <a:buAutoNum type="arabicParenR"/>
            </a:pPr>
            <a:r>
              <a:rPr lang="en-US" sz="2200" dirty="0" err="1" smtClean="0">
                <a:latin typeface="Book Antiqua" panose="02040602050305030304" pitchFamily="18" charset="0"/>
              </a:rPr>
              <a:t>Pahlmeyer</a:t>
            </a:r>
            <a:r>
              <a:rPr lang="en-US" sz="2200" dirty="0" smtClean="0">
                <a:latin typeface="Book Antiqua" panose="02040602050305030304" pitchFamily="18" charset="0"/>
              </a:rPr>
              <a:t> Winery*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457200" indent="-457200">
              <a:buClrTx/>
              <a:buAutoNum type="arabicParenR"/>
            </a:pPr>
            <a:r>
              <a:rPr lang="en-US" sz="2200" dirty="0" err="1" smtClean="0">
                <a:latin typeface="Book Antiqua" panose="02040602050305030304" pitchFamily="18" charset="0"/>
              </a:rPr>
              <a:t>Trinchero</a:t>
            </a:r>
            <a:r>
              <a:rPr lang="en-US" sz="2200" dirty="0" smtClean="0">
                <a:latin typeface="Book Antiqua" panose="02040602050305030304" pitchFamily="18" charset="0"/>
              </a:rPr>
              <a:t> Napa Valley*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457200" indent="-457200">
              <a:buClrTx/>
              <a:buAutoNum type="arabicParenR"/>
            </a:pPr>
            <a:r>
              <a:rPr lang="en-US" sz="2200" dirty="0" smtClean="0">
                <a:latin typeface="Book Antiqua" panose="02040602050305030304" pitchFamily="18" charset="0"/>
              </a:rPr>
              <a:t>Moss Creek Winery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3000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Book Antiqua" panose="02040602050305030304" pitchFamily="18" charset="0"/>
              </a:rPr>
              <a:t>*Vineyards in hillsides, tasting room on valley floor</a:t>
            </a:r>
            <a:endParaRPr lang="en-US" sz="24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1600" dirty="0">
                <a:latin typeface="Book Antiqua" panose="02040602050305030304" pitchFamily="18" charset="0"/>
              </a:rPr>
              <a:t>Source: Mountain Peak </a:t>
            </a:r>
            <a:r>
              <a:rPr lang="en-US" sz="1600" dirty="0" smtClean="0">
                <a:latin typeface="Book Antiqua" panose="02040602050305030304" pitchFamily="18" charset="0"/>
              </a:rPr>
              <a:t>January 4, 2017 Agenda, Napa </a:t>
            </a:r>
            <a:r>
              <a:rPr lang="en-US" sz="1600" dirty="0">
                <a:latin typeface="Book Antiqua" panose="02040602050305030304" pitchFamily="18" charset="0"/>
              </a:rPr>
              <a:t>County Public Winery Database as of 12.15.16</a:t>
            </a:r>
          </a:p>
          <a:p>
            <a:pPr marL="0" indent="0">
              <a:buNone/>
            </a:pPr>
            <a:endParaRPr lang="en-US" sz="3000" dirty="0">
              <a:latin typeface="Book Antiqua" panose="020406020503050303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950478" y="1962559"/>
            <a:ext cx="2518118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Production</a:t>
            </a: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Not Listed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100,000 </a:t>
            </a:r>
            <a:r>
              <a:rPr lang="en-US" sz="2200" dirty="0" err="1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100,000 </a:t>
            </a:r>
            <a:r>
              <a:rPr lang="en-US" sz="2200" dirty="0" err="1" smtClean="0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100,000 </a:t>
            </a:r>
            <a:r>
              <a:rPr lang="en-US" sz="2200" dirty="0" err="1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2200" dirty="0">
              <a:latin typeface="Book Antiqua" panose="0204060205030503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830152" y="1962558"/>
            <a:ext cx="2518118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Visitation</a:t>
            </a: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Not Listed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5,130/</a:t>
            </a:r>
            <a:r>
              <a:rPr lang="en-US" sz="2200" dirty="0" err="1" smtClean="0">
                <a:latin typeface="Book Antiqua" panose="02040602050305030304" pitchFamily="18" charset="0"/>
              </a:rPr>
              <a:t>yr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49,460/</a:t>
            </a:r>
            <a:r>
              <a:rPr lang="en-US" sz="2200" dirty="0" err="1" smtClean="0">
                <a:latin typeface="Book Antiqua" panose="02040602050305030304" pitchFamily="18" charset="0"/>
              </a:rPr>
              <a:t>yr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31,200/</a:t>
            </a:r>
            <a:r>
              <a:rPr lang="en-US" sz="2200" dirty="0" err="1" smtClean="0">
                <a:latin typeface="Book Antiqua" panose="02040602050305030304" pitchFamily="18" charset="0"/>
              </a:rPr>
              <a:t>yr</a:t>
            </a:r>
            <a:endParaRPr lang="en-US" sz="2200" dirty="0">
              <a:latin typeface="Book Antiqua" panose="020406020503050303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594604" y="1962558"/>
            <a:ext cx="2518118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Pre-WDO?</a:t>
            </a: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Not Listed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No (2002)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Yes (1981)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Yes (</a:t>
            </a:r>
            <a:r>
              <a:rPr lang="en-US" sz="2200" dirty="0" smtClean="0">
                <a:latin typeface="Book Antiqua" panose="02040602050305030304" pitchFamily="18" charset="0"/>
              </a:rPr>
              <a:t>1987)</a:t>
            </a:r>
            <a:endParaRPr lang="en-US" sz="2200" dirty="0">
              <a:latin typeface="Book Antiqua" panose="02040602050305030304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2000" y="915676"/>
            <a:ext cx="8344198" cy="15587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30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endParaRPr lang="en-US" sz="3000" u="sng" dirty="0">
              <a:latin typeface="Book Antiqua" panose="0204060205030503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49164" y="927190"/>
            <a:ext cx="11578713" cy="15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30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3000" u="sng" dirty="0" smtClean="0">
                <a:latin typeface="Book Antiqua" panose="02040602050305030304" pitchFamily="18" charset="0"/>
              </a:rPr>
              <a:t>Updated “Winery Comparison” – ‘Hillside’ only:</a:t>
            </a:r>
            <a:endParaRPr lang="en-US" sz="3000" dirty="0" smtClean="0">
              <a:latin typeface="Book Antiqua" panose="02040602050305030304" pitchFamily="18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9237804" y="1928822"/>
            <a:ext cx="2705692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 smtClean="0">
                <a:latin typeface="Book Antiqua" panose="02040602050305030304" pitchFamily="18" charset="0"/>
              </a:rPr>
              <a:t>Road Configuration</a:t>
            </a:r>
          </a:p>
          <a:p>
            <a:pPr marL="0" indent="0" algn="ctr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Not Listed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 algn="ctr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Hwy 29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 algn="ctr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Hwy 29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 algn="ctr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Hwy 128</a:t>
            </a:r>
            <a:endParaRPr lang="en-US" sz="22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57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“Comparable” Winery Takeaways</a:t>
            </a:r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48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7286" y="1533379"/>
            <a:ext cx="11924713" cy="4923692"/>
          </a:xfrm>
        </p:spPr>
        <p:txBody>
          <a:bodyPr>
            <a:normAutofit fontScale="92500" lnSpcReduction="20000"/>
          </a:bodyPr>
          <a:lstStyle/>
          <a:p>
            <a:r>
              <a:rPr lang="en-US" sz="3200" dirty="0">
                <a:latin typeface="Book Antiqua" panose="02040602050305030304" pitchFamily="18" charset="0"/>
              </a:rPr>
              <a:t>Bad Comparisons because:</a:t>
            </a:r>
          </a:p>
          <a:p>
            <a:pPr lvl="1"/>
            <a:r>
              <a:rPr lang="en-US" sz="3000" dirty="0" smtClean="0">
                <a:latin typeface="Book Antiqua" panose="02040602050305030304" pitchFamily="18" charset="0"/>
              </a:rPr>
              <a:t>ALL located on two-way or private roads (including HWY 29 on Napa Valley floor)</a:t>
            </a:r>
            <a:endParaRPr lang="en-US" sz="3000" dirty="0">
              <a:latin typeface="Book Antiqua" panose="02040602050305030304" pitchFamily="18" charset="0"/>
            </a:endParaRPr>
          </a:p>
          <a:p>
            <a:pPr lvl="1"/>
            <a:r>
              <a:rPr lang="en-US" sz="3000" dirty="0" smtClean="0">
                <a:latin typeface="Book Antiqua" panose="02040602050305030304" pitchFamily="18" charset="0"/>
              </a:rPr>
              <a:t>Large visitation figures belong to PRE-WDO wineries</a:t>
            </a:r>
          </a:p>
          <a:p>
            <a:pPr lvl="1"/>
            <a:r>
              <a:rPr lang="en-US" sz="3200" dirty="0" smtClean="0">
                <a:latin typeface="Book Antiqua" panose="02040602050305030304" pitchFamily="18" charset="0"/>
              </a:rPr>
              <a:t>Post-WDO </a:t>
            </a:r>
            <a:r>
              <a:rPr lang="en-US" sz="3200" dirty="0">
                <a:latin typeface="Book Antiqua" panose="02040602050305030304" pitchFamily="18" charset="0"/>
              </a:rPr>
              <a:t>wineries </a:t>
            </a:r>
            <a:r>
              <a:rPr lang="en-US" sz="3200" dirty="0" smtClean="0">
                <a:latin typeface="Book Antiqua" panose="02040602050305030304" pitchFamily="18" charset="0"/>
              </a:rPr>
              <a:t>allow annual visitation as follows: 3,408 (</a:t>
            </a:r>
            <a:r>
              <a:rPr lang="en-US" sz="3200" dirty="0" err="1" smtClean="0">
                <a:latin typeface="Book Antiqua" panose="02040602050305030304" pitchFamily="18" charset="0"/>
              </a:rPr>
              <a:t>Somerston</a:t>
            </a:r>
            <a:r>
              <a:rPr lang="en-US" sz="3200" dirty="0" smtClean="0">
                <a:latin typeface="Book Antiqua" panose="02040602050305030304" pitchFamily="18" charset="0"/>
              </a:rPr>
              <a:t>), 5,130 (</a:t>
            </a:r>
            <a:r>
              <a:rPr lang="en-US" sz="3200" dirty="0" err="1" smtClean="0">
                <a:latin typeface="Book Antiqua" panose="02040602050305030304" pitchFamily="18" charset="0"/>
              </a:rPr>
              <a:t>Pahlmeyer</a:t>
            </a:r>
            <a:r>
              <a:rPr lang="en-US" sz="3200" dirty="0" smtClean="0">
                <a:latin typeface="Book Antiqua" panose="02040602050305030304" pitchFamily="18" charset="0"/>
              </a:rPr>
              <a:t>)</a:t>
            </a:r>
            <a:endParaRPr lang="en-US" sz="3400" dirty="0" smtClean="0">
              <a:latin typeface="Book Antiqua" panose="02040602050305030304" pitchFamily="18" charset="0"/>
            </a:endParaRPr>
          </a:p>
          <a:p>
            <a:endParaRPr lang="en-US" sz="3200" dirty="0" smtClean="0">
              <a:latin typeface="Book Antiqua" panose="02040602050305030304" pitchFamily="18" charset="0"/>
            </a:endParaRPr>
          </a:p>
          <a:p>
            <a:r>
              <a:rPr lang="en-US" sz="3200" dirty="0" smtClean="0">
                <a:latin typeface="Book Antiqua" panose="02040602050305030304" pitchFamily="18" charset="0"/>
              </a:rPr>
              <a:t>Key takeaway: </a:t>
            </a:r>
          </a:p>
          <a:p>
            <a:pPr lvl="1"/>
            <a:r>
              <a:rPr lang="en-US" sz="3000" dirty="0" smtClean="0">
                <a:latin typeface="Book Antiqua" panose="02040602050305030304" pitchFamily="18" charset="0"/>
              </a:rPr>
              <a:t>SCR is a unique site/location and ONLY wineries on Dead End Roads should be used (i.e. SCR, Atlas Peak Road) </a:t>
            </a:r>
          </a:p>
          <a:p>
            <a:pPr lvl="1"/>
            <a:r>
              <a:rPr lang="en-US" sz="3000" dirty="0" smtClean="0">
                <a:latin typeface="Book Antiqua" panose="02040602050305030304" pitchFamily="18" charset="0"/>
              </a:rPr>
              <a:t>Recall the 2010 WDO Amendment</a:t>
            </a:r>
            <a:endParaRPr lang="en-US" sz="30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80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07" y="927189"/>
            <a:ext cx="11096674" cy="714900"/>
          </a:xfrm>
        </p:spPr>
        <p:txBody>
          <a:bodyPr/>
          <a:lstStyle/>
          <a:p>
            <a:pPr algn="ctr"/>
            <a:r>
              <a:rPr lang="en-US" sz="34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More Appropriate Winery Comparisons</a:t>
            </a:r>
            <a:br>
              <a:rPr lang="en-US" sz="34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4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(Atlas Peak Road – Dead End)</a:t>
            </a:r>
            <a:endParaRPr lang="en-US" sz="3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025" y="2462915"/>
            <a:ext cx="11677149" cy="51991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Winery</a:t>
            </a:r>
          </a:p>
          <a:p>
            <a:pPr marL="457200" indent="-457200">
              <a:buClrTx/>
              <a:buAutoNum type="arabicParenR"/>
            </a:pPr>
            <a:r>
              <a:rPr lang="en-US" sz="2200" dirty="0" err="1" smtClean="0">
                <a:latin typeface="Book Antiqua" panose="02040602050305030304" pitchFamily="18" charset="0"/>
              </a:rPr>
              <a:t>Kongsgaard</a:t>
            </a:r>
            <a:r>
              <a:rPr lang="en-US" sz="2200" dirty="0" smtClean="0">
                <a:latin typeface="Book Antiqua" panose="02040602050305030304" pitchFamily="18" charset="0"/>
              </a:rPr>
              <a:t> Winery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457200" indent="-457200">
              <a:buClrTx/>
              <a:buAutoNum type="arabicParenR"/>
            </a:pPr>
            <a:r>
              <a:rPr lang="en-US" sz="2200" dirty="0" smtClean="0">
                <a:latin typeface="Book Antiqua" panose="02040602050305030304" pitchFamily="18" charset="0"/>
              </a:rPr>
              <a:t>Alta Vineyard Cellar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457200" indent="-457200">
              <a:buClrTx/>
              <a:buAutoNum type="arabicParenR"/>
            </a:pPr>
            <a:r>
              <a:rPr lang="en-US" sz="2200" dirty="0" smtClean="0">
                <a:latin typeface="Book Antiqua" panose="02040602050305030304" pitchFamily="18" charset="0"/>
              </a:rPr>
              <a:t>Ripe Peak Winery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457200" indent="-457200">
              <a:buClrTx/>
              <a:buAutoNum type="arabicParenR"/>
            </a:pPr>
            <a:r>
              <a:rPr lang="en-US" sz="2200" dirty="0" smtClean="0">
                <a:latin typeface="Book Antiqua" panose="02040602050305030304" pitchFamily="18" charset="0"/>
              </a:rPr>
              <a:t>Vin Roc Winery</a:t>
            </a:r>
          </a:p>
          <a:p>
            <a:pPr marL="457200" indent="-457200">
              <a:buClrTx/>
              <a:buAutoNum type="arabicParenR"/>
            </a:pPr>
            <a:r>
              <a:rPr lang="en-US" sz="2200" dirty="0" smtClean="0">
                <a:latin typeface="Book Antiqua" panose="02040602050305030304" pitchFamily="18" charset="0"/>
              </a:rPr>
              <a:t>William Hill Winery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3000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1600" dirty="0" smtClean="0">
                <a:latin typeface="Book Antiqua" panose="02040602050305030304" pitchFamily="18" charset="0"/>
              </a:rPr>
              <a:t>Source</a:t>
            </a:r>
            <a:r>
              <a:rPr lang="en-US" sz="1600" dirty="0">
                <a:latin typeface="Book Antiqua" panose="02040602050305030304" pitchFamily="18" charset="0"/>
              </a:rPr>
              <a:t>: </a:t>
            </a:r>
            <a:r>
              <a:rPr lang="en-US" sz="1600" dirty="0" smtClean="0">
                <a:latin typeface="Book Antiqua" panose="02040602050305030304" pitchFamily="18" charset="0"/>
              </a:rPr>
              <a:t>Napa </a:t>
            </a:r>
            <a:r>
              <a:rPr lang="en-US" sz="1600" dirty="0">
                <a:latin typeface="Book Antiqua" panose="02040602050305030304" pitchFamily="18" charset="0"/>
              </a:rPr>
              <a:t>County Public Winery Database as of </a:t>
            </a:r>
            <a:r>
              <a:rPr lang="en-US" sz="1600" dirty="0" smtClean="0">
                <a:latin typeface="Book Antiqua" panose="02040602050305030304" pitchFamily="18" charset="0"/>
              </a:rPr>
              <a:t>12.15.16, Google Maps</a:t>
            </a:r>
            <a:endParaRPr lang="en-US" sz="16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3000" dirty="0">
              <a:latin typeface="Book Antiqua" panose="020406020503050303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741238" y="1962558"/>
            <a:ext cx="2518118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Production</a:t>
            </a: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12,000 </a:t>
            </a:r>
            <a:r>
              <a:rPr lang="en-US" sz="2200" dirty="0" err="1" smtClean="0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5,000 </a:t>
            </a:r>
            <a:r>
              <a:rPr lang="en-US" sz="2200" dirty="0" err="1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1,500 </a:t>
            </a:r>
            <a:r>
              <a:rPr lang="en-US" sz="2200" dirty="0" err="1" smtClean="0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18,000 </a:t>
            </a:r>
            <a:r>
              <a:rPr lang="en-US" sz="2200" dirty="0" err="1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720,000 </a:t>
            </a:r>
            <a:r>
              <a:rPr lang="en-US" sz="2200" dirty="0" err="1" smtClean="0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2200" dirty="0">
              <a:latin typeface="Book Antiqua" panose="0204060205030503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620912" y="1962558"/>
            <a:ext cx="2518118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Visitation</a:t>
            </a: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0/</a:t>
            </a:r>
            <a:r>
              <a:rPr lang="en-US" sz="2200" dirty="0" err="1" smtClean="0">
                <a:latin typeface="Book Antiqua" panose="02040602050305030304" pitchFamily="18" charset="0"/>
              </a:rPr>
              <a:t>yr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208/</a:t>
            </a:r>
            <a:r>
              <a:rPr lang="en-US" sz="2200" dirty="0" err="1" smtClean="0">
                <a:latin typeface="Book Antiqua" panose="02040602050305030304" pitchFamily="18" charset="0"/>
              </a:rPr>
              <a:t>yr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1,856/</a:t>
            </a:r>
            <a:r>
              <a:rPr lang="en-US" sz="2200" dirty="0" err="1" smtClean="0">
                <a:latin typeface="Book Antiqua" panose="02040602050305030304" pitchFamily="18" charset="0"/>
              </a:rPr>
              <a:t>yr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416/</a:t>
            </a:r>
            <a:r>
              <a:rPr lang="en-US" sz="2200" dirty="0" err="1" smtClean="0">
                <a:latin typeface="Book Antiqua" panose="02040602050305030304" pitchFamily="18" charset="0"/>
              </a:rPr>
              <a:t>yr</a:t>
            </a:r>
            <a:endParaRPr lang="en-US" sz="2200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13,000/</a:t>
            </a:r>
            <a:r>
              <a:rPr lang="en-US" sz="2200" dirty="0" err="1" smtClean="0">
                <a:latin typeface="Book Antiqua" panose="02040602050305030304" pitchFamily="18" charset="0"/>
              </a:rPr>
              <a:t>yr</a:t>
            </a:r>
            <a:endParaRPr lang="en-US" sz="2200" dirty="0">
              <a:latin typeface="Book Antiqua" panose="020406020503050303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277223" y="1962558"/>
            <a:ext cx="2518118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Pre-WDO?</a:t>
            </a: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No (2005)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Yes (1979)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No (2005)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No (2004)</a:t>
            </a: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Yes (1987)</a:t>
            </a:r>
            <a:endParaRPr lang="en-US" sz="2200" dirty="0">
              <a:latin typeface="Book Antiqua" panose="02040602050305030304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2000" y="915676"/>
            <a:ext cx="8344198" cy="15587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30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endParaRPr lang="en-US" sz="3000" u="sng" dirty="0">
              <a:latin typeface="Book Antiqua" panose="0204060205030503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49164" y="927190"/>
            <a:ext cx="11578713" cy="15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3000" u="sng" dirty="0">
              <a:latin typeface="Book Antiqua" panose="02040602050305030304" pitchFamily="18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906886" y="1962557"/>
            <a:ext cx="3252263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 smtClean="0">
                <a:latin typeface="Book Antiqua" panose="02040602050305030304" pitchFamily="18" charset="0"/>
              </a:rPr>
              <a:t>Road Configuration</a:t>
            </a:r>
          </a:p>
          <a:p>
            <a:pPr marL="0" indent="0">
              <a:buFont typeface="Wingdings 3" charset="2"/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9.4 miles, Dead End Rd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9.0 miles, Dead End Rd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8.8 miles, Dead End Rd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8.1 miles, Dead End Rd</a:t>
            </a:r>
          </a:p>
          <a:p>
            <a:pPr marL="0" indent="0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1.4 miles, Dead End Rd</a:t>
            </a:r>
            <a:endParaRPr lang="en-US" sz="22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48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Resolution No. 2010-48, Section III</a:t>
            </a:r>
            <a:br>
              <a:rPr lang="en-US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(“2010 WDO Amendment”)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1" y="2095121"/>
            <a:ext cx="10783888" cy="44744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u="sng" dirty="0"/>
              <a:t>III. The Appropriate Intensity of Marketing Programs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sz="3200" dirty="0"/>
              <a:t>“To ensure that the intensity of winery activities is appropriately scaled, the County </a:t>
            </a:r>
            <a:r>
              <a:rPr lang="en-US" sz="3200" b="1" i="1" dirty="0"/>
              <a:t>considers the remoteness of the location</a:t>
            </a:r>
            <a:r>
              <a:rPr lang="en-US" sz="3200" dirty="0"/>
              <a:t> and </a:t>
            </a:r>
            <a:r>
              <a:rPr lang="en-US" sz="3200" b="1" i="1" dirty="0"/>
              <a:t>the amount of wine to be produced at a facility</a:t>
            </a:r>
            <a:r>
              <a:rPr lang="en-US" sz="3200" dirty="0"/>
              <a:t> when reviewing use permit proposals, and endeavors to ensure a direct relationship between </a:t>
            </a:r>
            <a:r>
              <a:rPr lang="en-US" sz="3200" b="1" i="1" dirty="0"/>
              <a:t>access constraints</a:t>
            </a:r>
            <a:r>
              <a:rPr lang="en-US" sz="3200" dirty="0"/>
              <a:t> and </a:t>
            </a:r>
            <a:r>
              <a:rPr lang="en-US" sz="3200" b="1" i="1" dirty="0"/>
              <a:t>on-site marketing and visitation programs</a:t>
            </a:r>
            <a:r>
              <a:rPr lang="en-US" sz="3200" dirty="0"/>
              <a:t>.”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887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Mrs. Doreen Leighton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78960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163" y="271920"/>
            <a:ext cx="9693643" cy="714900"/>
          </a:xfrm>
        </p:spPr>
        <p:txBody>
          <a:bodyPr/>
          <a:lstStyle/>
          <a:p>
            <a:pPr algn="ctr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Comparable Wineries on Upper SCR</a:t>
            </a:r>
            <a:br>
              <a:rPr lang="en-US" sz="36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(Not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originally referenced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by MPW)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414" y="2474431"/>
            <a:ext cx="11395174" cy="51991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Winery</a:t>
            </a:r>
          </a:p>
          <a:p>
            <a:pPr marL="457200" indent="-457200">
              <a:buClrTx/>
              <a:buFont typeface="Wingdings 3" charset="2"/>
              <a:buAutoNum type="arabicParenR"/>
            </a:pPr>
            <a:r>
              <a:rPr lang="en-US" sz="2200" dirty="0" err="1">
                <a:latin typeface="Book Antiqua" panose="02040602050305030304" pitchFamily="18" charset="0"/>
              </a:rPr>
              <a:t>Antica</a:t>
            </a:r>
            <a:r>
              <a:rPr lang="en-US" sz="2200" dirty="0">
                <a:latin typeface="Book Antiqua" panose="02040602050305030304" pitchFamily="18" charset="0"/>
              </a:rPr>
              <a:t> Napa Valley</a:t>
            </a:r>
          </a:p>
          <a:p>
            <a:pPr marL="457200" indent="-457200">
              <a:buClrTx/>
              <a:buFont typeface="Wingdings 3" charset="2"/>
              <a:buAutoNum type="arabicParenR"/>
            </a:pPr>
            <a:r>
              <a:rPr lang="en-US" sz="2200" dirty="0" err="1">
                <a:latin typeface="Book Antiqua" panose="02040602050305030304" pitchFamily="18" charset="0"/>
              </a:rPr>
              <a:t>Astrale</a:t>
            </a:r>
            <a:r>
              <a:rPr lang="en-US" sz="2200" dirty="0">
                <a:latin typeface="Book Antiqua" panose="02040602050305030304" pitchFamily="18" charset="0"/>
              </a:rPr>
              <a:t> e Terra Winery</a:t>
            </a:r>
          </a:p>
          <a:p>
            <a:pPr marL="457200" indent="-457200">
              <a:buClrTx/>
              <a:buAutoNum type="arabicParenR"/>
            </a:pPr>
            <a:r>
              <a:rPr lang="en-US" sz="2200" dirty="0">
                <a:latin typeface="Book Antiqua" panose="02040602050305030304" pitchFamily="18" charset="0"/>
              </a:rPr>
              <a:t>Krupp Winery*</a:t>
            </a:r>
          </a:p>
          <a:p>
            <a:pPr marL="0" indent="0">
              <a:buNone/>
            </a:pPr>
            <a:endParaRPr lang="en-US" sz="3000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*Winery </a:t>
            </a:r>
            <a:r>
              <a:rPr lang="en-US" sz="2200" b="1" u="sng" dirty="0">
                <a:latin typeface="Book Antiqua" panose="02040602050305030304" pitchFamily="18" charset="0"/>
              </a:rPr>
              <a:t>not</a:t>
            </a:r>
            <a:r>
              <a:rPr lang="en-US" sz="2200" dirty="0">
                <a:latin typeface="Book Antiqua" panose="02040602050305030304" pitchFamily="18" charset="0"/>
              </a:rPr>
              <a:t> approved</a:t>
            </a:r>
          </a:p>
          <a:p>
            <a:pPr marL="0" indent="0">
              <a:buNone/>
            </a:pPr>
            <a:endParaRPr lang="en-US" sz="30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3000" dirty="0">
              <a:latin typeface="Book Antiqua" panose="020406020503050303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614020" y="1987777"/>
            <a:ext cx="2518118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Production</a:t>
            </a: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450,000 </a:t>
            </a:r>
            <a:r>
              <a:rPr lang="en-US" sz="2200" dirty="0" err="1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20,000 </a:t>
            </a:r>
            <a:r>
              <a:rPr lang="en-US" sz="2200" dirty="0" err="1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Book Antiqua" panose="02040602050305030304" pitchFamily="18" charset="0"/>
              </a:rPr>
              <a:t>48,000 </a:t>
            </a:r>
            <a:r>
              <a:rPr lang="en-US" sz="2200" dirty="0" err="1">
                <a:latin typeface="Book Antiqua" panose="02040602050305030304" pitchFamily="18" charset="0"/>
              </a:rPr>
              <a:t>gpy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2200" dirty="0">
              <a:latin typeface="Book Antiqua" panose="0204060205030503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418872" y="1987777"/>
            <a:ext cx="2518118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Visitation</a:t>
            </a:r>
          </a:p>
          <a:p>
            <a:pPr marL="0" indent="0">
              <a:buNone/>
            </a:pPr>
            <a:r>
              <a:rPr lang="en-US" sz="2400" dirty="0">
                <a:latin typeface="Book Antiqua" panose="02040602050305030304" pitchFamily="18" charset="0"/>
              </a:rPr>
              <a:t>5,200/</a:t>
            </a:r>
            <a:r>
              <a:rPr lang="en-US" sz="2400" dirty="0" err="1">
                <a:latin typeface="Book Antiqua" panose="02040602050305030304" pitchFamily="18" charset="0"/>
              </a:rPr>
              <a:t>yr</a:t>
            </a:r>
            <a:endParaRPr lang="en-US" sz="24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Book Antiqua" panose="02040602050305030304" pitchFamily="18" charset="0"/>
              </a:rPr>
              <a:t>0/</a:t>
            </a:r>
            <a:r>
              <a:rPr lang="en-US" sz="2400" dirty="0" err="1">
                <a:latin typeface="Book Antiqua" panose="02040602050305030304" pitchFamily="18" charset="0"/>
              </a:rPr>
              <a:t>yr</a:t>
            </a:r>
            <a:endParaRPr lang="en-US" sz="24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Book Antiqua" panose="02040602050305030304" pitchFamily="18" charset="0"/>
              </a:rPr>
              <a:t>2,320/</a:t>
            </a:r>
            <a:r>
              <a:rPr lang="en-US" sz="2400" dirty="0" err="1">
                <a:latin typeface="Book Antiqua" panose="02040602050305030304" pitchFamily="18" charset="0"/>
              </a:rPr>
              <a:t>yr</a:t>
            </a:r>
            <a:endParaRPr lang="en-US" sz="2400" dirty="0">
              <a:latin typeface="Book Antiqua" panose="020406020503050303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082149" y="1987777"/>
            <a:ext cx="2518118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>
                <a:latin typeface="Book Antiqua" panose="02040602050305030304" pitchFamily="18" charset="0"/>
              </a:rPr>
              <a:t>Pre-WDO?</a:t>
            </a:r>
          </a:p>
          <a:p>
            <a:pPr marL="0" indent="0">
              <a:buNone/>
            </a:pPr>
            <a:r>
              <a:rPr lang="en-US" sz="2400" dirty="0">
                <a:latin typeface="Book Antiqua" panose="02040602050305030304" pitchFamily="18" charset="0"/>
              </a:rPr>
              <a:t>Yes (1987)</a:t>
            </a:r>
          </a:p>
          <a:p>
            <a:pPr marL="0" indent="0">
              <a:buNone/>
            </a:pPr>
            <a:r>
              <a:rPr lang="en-US" sz="2400" dirty="0">
                <a:latin typeface="Book Antiqua" panose="02040602050305030304" pitchFamily="18" charset="0"/>
              </a:rPr>
              <a:t>Yes (1988)</a:t>
            </a:r>
          </a:p>
          <a:p>
            <a:pPr marL="0" indent="0">
              <a:buNone/>
            </a:pPr>
            <a:r>
              <a:rPr lang="en-US" sz="2400" dirty="0">
                <a:latin typeface="Book Antiqua" panose="02040602050305030304" pitchFamily="18" charset="0"/>
              </a:rPr>
              <a:t>N/A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2000" y="915676"/>
            <a:ext cx="8344198" cy="15587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30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endParaRPr lang="en-US" sz="3000" u="sng" dirty="0">
              <a:latin typeface="Book Antiqua" panose="0204060205030503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49164" y="1198163"/>
            <a:ext cx="11578713" cy="15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30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3000" u="sng" dirty="0" smtClean="0">
                <a:latin typeface="Book Antiqua" panose="02040602050305030304" pitchFamily="18" charset="0"/>
              </a:rPr>
              <a:t>Immediately Comparable Wineries that MUST be Used!</a:t>
            </a:r>
            <a:endParaRPr lang="en-US" sz="3000" u="sng" dirty="0">
              <a:latin typeface="Book Antiqua" panose="02040602050305030304" pitchFamily="18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859034" y="1966025"/>
            <a:ext cx="3332966" cy="4389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sz="2200" u="sng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r>
              <a:rPr lang="en-US" sz="2200" u="sng" dirty="0" smtClean="0">
                <a:latin typeface="Book Antiqua" panose="02040602050305030304" pitchFamily="18" charset="0"/>
              </a:rPr>
              <a:t>Road Configuration</a:t>
            </a:r>
          </a:p>
          <a:p>
            <a:pPr marL="0" indent="0" algn="ctr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6.75 miles, Dead End Rd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 algn="ctr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6.74 miles, Dead End Rd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 algn="ctr">
              <a:buNone/>
            </a:pPr>
            <a:r>
              <a:rPr lang="en-US" sz="2200" dirty="0" smtClean="0">
                <a:latin typeface="Book Antiqua" panose="02040602050305030304" pitchFamily="18" charset="0"/>
              </a:rPr>
              <a:t>6.2 miles, Dead End Rd</a:t>
            </a:r>
            <a:endParaRPr lang="en-US" sz="2200" dirty="0">
              <a:latin typeface="Book Antiqua" panose="02040602050305030304" pitchFamily="18" charset="0"/>
            </a:endParaRPr>
          </a:p>
          <a:p>
            <a:pPr marL="0" indent="0">
              <a:buFont typeface="Wingdings 3" charset="2"/>
              <a:buNone/>
            </a:pPr>
            <a:endParaRPr lang="en-US" sz="22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9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Precedent on Upper Soda Canyon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985" y="1491176"/>
            <a:ext cx="9866973" cy="5052645"/>
          </a:xfrm>
        </p:spPr>
        <p:txBody>
          <a:bodyPr>
            <a:normAutofit/>
          </a:bodyPr>
          <a:lstStyle/>
          <a:p>
            <a:r>
              <a:rPr lang="en-US" sz="3600" b="1" dirty="0"/>
              <a:t>1</a:t>
            </a:r>
            <a:r>
              <a:rPr lang="en-US" sz="3600" b="1" dirty="0" smtClean="0"/>
              <a:t>. </a:t>
            </a:r>
            <a:r>
              <a:rPr lang="en-US" sz="3600" b="1" dirty="0" err="1" smtClean="0"/>
              <a:t>Antica</a:t>
            </a:r>
            <a:r>
              <a:rPr lang="en-US" sz="3600" b="1" dirty="0" smtClean="0"/>
              <a:t> (U-488687)</a:t>
            </a:r>
            <a:endParaRPr lang="en-US" sz="3600" b="1" dirty="0"/>
          </a:p>
          <a:p>
            <a:pPr lvl="1"/>
            <a:r>
              <a:rPr lang="en-US" sz="2400" b="1" dirty="0"/>
              <a:t>Location: </a:t>
            </a:r>
            <a:r>
              <a:rPr lang="en-US" sz="2400" b="1" dirty="0" smtClean="0"/>
              <a:t>3700 </a:t>
            </a:r>
            <a:r>
              <a:rPr lang="en-US" sz="2400" b="1" dirty="0"/>
              <a:t>SCR (</a:t>
            </a:r>
            <a:r>
              <a:rPr lang="en-US" sz="2400" b="1" dirty="0" smtClean="0"/>
              <a:t>0.5 </a:t>
            </a:r>
            <a:r>
              <a:rPr lang="en-US" sz="2400" b="1" dirty="0"/>
              <a:t>miles from Mountain Peak)</a:t>
            </a:r>
          </a:p>
          <a:p>
            <a:pPr lvl="1"/>
            <a:r>
              <a:rPr lang="en-US" sz="2400" b="1" dirty="0" smtClean="0"/>
              <a:t>Land Size</a:t>
            </a:r>
            <a:r>
              <a:rPr lang="en-US" sz="2400" b="1" dirty="0"/>
              <a:t>: </a:t>
            </a:r>
            <a:r>
              <a:rPr lang="en-US" sz="2400" b="1" dirty="0" smtClean="0"/>
              <a:t>1,223 acres</a:t>
            </a:r>
          </a:p>
          <a:p>
            <a:pPr lvl="1"/>
            <a:r>
              <a:rPr lang="en-US" sz="2400" b="1" dirty="0" smtClean="0"/>
              <a:t>Planted Vineyards: 570 acres </a:t>
            </a:r>
            <a:endParaRPr lang="en-US" sz="2400" b="1" dirty="0"/>
          </a:p>
          <a:p>
            <a:pPr lvl="1"/>
            <a:r>
              <a:rPr lang="en-US" sz="2400" b="1" dirty="0"/>
              <a:t>Annual Production: </a:t>
            </a:r>
            <a:r>
              <a:rPr lang="en-US" sz="2400" b="1" dirty="0" smtClean="0"/>
              <a:t>450,000 </a:t>
            </a:r>
            <a:r>
              <a:rPr lang="en-US" sz="2400" b="1" dirty="0"/>
              <a:t>gallons</a:t>
            </a:r>
          </a:p>
          <a:p>
            <a:pPr lvl="1"/>
            <a:r>
              <a:rPr lang="en-US" sz="2400" b="1" dirty="0"/>
              <a:t>Caves: </a:t>
            </a:r>
            <a:r>
              <a:rPr lang="en-US" sz="2400" b="1" dirty="0" smtClean="0"/>
              <a:t>36,000</a:t>
            </a:r>
            <a:endParaRPr lang="en-US" sz="2400" b="1" dirty="0"/>
          </a:p>
          <a:p>
            <a:pPr lvl="1"/>
            <a:r>
              <a:rPr lang="en-US" sz="2400" b="1" dirty="0"/>
              <a:t>Annual Visitation: </a:t>
            </a:r>
            <a:r>
              <a:rPr lang="en-US" sz="2400" b="1" dirty="0" smtClean="0"/>
              <a:t>5,200</a:t>
            </a:r>
            <a:endParaRPr lang="en-US" sz="2400" b="1" dirty="0"/>
          </a:p>
          <a:p>
            <a:pPr lvl="1"/>
            <a:r>
              <a:rPr lang="en-US" sz="2400" b="1" dirty="0"/>
              <a:t>Permit Status: Active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939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Precedent on Upper Soda Canyon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217" y="1322364"/>
            <a:ext cx="11788727" cy="5535636"/>
          </a:xfrm>
        </p:spPr>
        <p:txBody>
          <a:bodyPr>
            <a:normAutofit/>
          </a:bodyPr>
          <a:lstStyle/>
          <a:p>
            <a:endParaRPr lang="en-US" sz="3600" b="1" dirty="0" smtClean="0"/>
          </a:p>
          <a:p>
            <a:r>
              <a:rPr lang="en-US" sz="3600" b="1" dirty="0" smtClean="0"/>
              <a:t>2. </a:t>
            </a:r>
            <a:r>
              <a:rPr lang="en-US" sz="3600" b="1" dirty="0" err="1" smtClean="0"/>
              <a:t>Astrale</a:t>
            </a:r>
            <a:r>
              <a:rPr lang="en-US" sz="3600" b="1" dirty="0" smtClean="0"/>
              <a:t> e Terra/</a:t>
            </a:r>
            <a:r>
              <a:rPr lang="en-US" sz="3600" b="1" dirty="0" err="1" smtClean="0"/>
              <a:t>Meadowrock</a:t>
            </a:r>
            <a:r>
              <a:rPr lang="en-US" sz="3600" b="1" dirty="0" smtClean="0"/>
              <a:t> (SW-118889-UP)</a:t>
            </a:r>
            <a:endParaRPr lang="en-US" sz="3600" b="1" dirty="0"/>
          </a:p>
          <a:p>
            <a:pPr lvl="1"/>
            <a:r>
              <a:rPr lang="en-US" sz="2400" b="1" dirty="0" smtClean="0"/>
              <a:t>Location: 3148 SCR (0.4 miles from Mountain Peak)</a:t>
            </a:r>
            <a:endParaRPr lang="en-US" sz="2400" b="1" dirty="0"/>
          </a:p>
          <a:p>
            <a:pPr lvl="1"/>
            <a:r>
              <a:rPr lang="en-US" sz="2400" b="1" dirty="0" smtClean="0"/>
              <a:t>Land Size</a:t>
            </a:r>
            <a:r>
              <a:rPr lang="en-US" sz="2400" b="1" dirty="0"/>
              <a:t>: </a:t>
            </a:r>
            <a:r>
              <a:rPr lang="en-US" sz="2400" b="1" dirty="0" smtClean="0"/>
              <a:t>63 acres</a:t>
            </a:r>
          </a:p>
          <a:p>
            <a:pPr lvl="1"/>
            <a:r>
              <a:rPr lang="en-US" sz="2400" b="1" dirty="0" smtClean="0"/>
              <a:t>Planted Vineyards: 33 acres </a:t>
            </a:r>
            <a:endParaRPr lang="en-US" sz="2400" b="1" dirty="0"/>
          </a:p>
          <a:p>
            <a:pPr lvl="1"/>
            <a:r>
              <a:rPr lang="en-US" sz="2400" b="1" dirty="0"/>
              <a:t>Annual Production: </a:t>
            </a:r>
            <a:r>
              <a:rPr lang="en-US" sz="2400" b="1" dirty="0" smtClean="0"/>
              <a:t>20,000 </a:t>
            </a:r>
            <a:r>
              <a:rPr lang="en-US" sz="2400" b="1" dirty="0"/>
              <a:t>gallons</a:t>
            </a:r>
          </a:p>
          <a:p>
            <a:pPr lvl="1"/>
            <a:r>
              <a:rPr lang="en-US" sz="2400" b="1" dirty="0"/>
              <a:t>Caves: </a:t>
            </a:r>
            <a:r>
              <a:rPr lang="en-US" sz="2400" b="1" dirty="0" smtClean="0"/>
              <a:t>0</a:t>
            </a:r>
            <a:endParaRPr lang="en-US" sz="2400" b="1" dirty="0"/>
          </a:p>
          <a:p>
            <a:pPr lvl="1"/>
            <a:r>
              <a:rPr lang="en-US" sz="2400" b="1" dirty="0"/>
              <a:t>Annual Visitation: </a:t>
            </a:r>
            <a:r>
              <a:rPr lang="en-US" sz="2400" b="1" dirty="0" smtClean="0"/>
              <a:t>52 (reduced to 0 by the Dept. Alcoholic Bev. Control)</a:t>
            </a:r>
          </a:p>
          <a:p>
            <a:pPr lvl="1"/>
            <a:r>
              <a:rPr lang="en-US" sz="2400" b="1" dirty="0" smtClean="0"/>
              <a:t>Permit Status: Active</a:t>
            </a:r>
            <a:endParaRPr lang="en-US" sz="24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00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Precedent on Upper Soda Canyon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0" y="1462074"/>
            <a:ext cx="11353631" cy="5206011"/>
          </a:xfrm>
        </p:spPr>
        <p:txBody>
          <a:bodyPr>
            <a:normAutofit lnSpcReduction="10000"/>
          </a:bodyPr>
          <a:lstStyle/>
          <a:p>
            <a:r>
              <a:rPr lang="en-US" sz="3600" b="1" dirty="0" err="1"/>
              <a:t>Astrale</a:t>
            </a:r>
            <a:r>
              <a:rPr lang="en-US" sz="3600" b="1" dirty="0"/>
              <a:t> e </a:t>
            </a:r>
            <a:r>
              <a:rPr lang="en-US" sz="3600" b="1" dirty="0" smtClean="0"/>
              <a:t>Terra – ABC Dispute</a:t>
            </a:r>
          </a:p>
          <a:p>
            <a:r>
              <a:rPr lang="en-US" sz="2400" b="1" dirty="0" smtClean="0"/>
              <a:t>Hearing: 1999</a:t>
            </a:r>
          </a:p>
          <a:p>
            <a:r>
              <a:rPr lang="en-US" sz="2400" b="1" dirty="0" smtClean="0"/>
              <a:t>ABC Factual Determination:</a:t>
            </a:r>
          </a:p>
          <a:p>
            <a:pPr lvl="1"/>
            <a:r>
              <a:rPr lang="en-US" sz="2200" b="1" dirty="0" smtClean="0"/>
              <a:t>“Evidence established that </a:t>
            </a:r>
            <a:r>
              <a:rPr lang="en-US" sz="2200" b="1" i="1" u="sng" dirty="0" smtClean="0"/>
              <a:t>increased traffic on SCR would interfere with the quiet enjoyment of nearby residences</a:t>
            </a:r>
            <a:r>
              <a:rPr lang="en-US" sz="2200" b="1" dirty="0" smtClean="0"/>
              <a:t>”</a:t>
            </a:r>
          </a:p>
          <a:p>
            <a:pPr lvl="1"/>
            <a:r>
              <a:rPr lang="en-US" sz="2200" b="1" dirty="0" smtClean="0"/>
              <a:t>Evidence established that </a:t>
            </a:r>
            <a:r>
              <a:rPr lang="en-US" sz="2200" b="1" i="1" u="sng" dirty="0" smtClean="0"/>
              <a:t>increased traffic on SCR would aggravate a traffic problem on a problematic roadway </a:t>
            </a:r>
            <a:r>
              <a:rPr lang="en-US" sz="2200" b="1" dirty="0" smtClean="0"/>
              <a:t>that serves Applicant, nearby residents and two other vineyards”</a:t>
            </a:r>
          </a:p>
          <a:p>
            <a:r>
              <a:rPr lang="en-US" sz="2400" b="1" dirty="0" smtClean="0"/>
              <a:t>ABC Decision: Placed 2 conditions on the License</a:t>
            </a:r>
          </a:p>
          <a:p>
            <a:pPr lvl="1"/>
            <a:r>
              <a:rPr lang="en-US" sz="2200" b="1" dirty="0" smtClean="0"/>
              <a:t>“No winetasting or tasting by appointment shall be permitted at this location”</a:t>
            </a:r>
          </a:p>
          <a:p>
            <a:pPr lvl="1"/>
            <a:r>
              <a:rPr lang="en-US" sz="2200" b="1" dirty="0" smtClean="0"/>
              <a:t>“No retail sales of alcoholic beverages to walk-in customers shall be permitted at this location”</a:t>
            </a:r>
            <a:endParaRPr lang="en-US" sz="2200" b="1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089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Precedent on Upper Soda Canyon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1" y="1853248"/>
            <a:ext cx="14039557" cy="7315199"/>
          </a:xfrm>
        </p:spPr>
        <p:txBody>
          <a:bodyPr/>
          <a:lstStyle/>
          <a:p>
            <a:r>
              <a:rPr lang="en-US" sz="3600" b="1" dirty="0"/>
              <a:t>3</a:t>
            </a:r>
            <a:r>
              <a:rPr lang="en-US" sz="3600" b="1" dirty="0" smtClean="0"/>
              <a:t>. Krupp Winery Permit Request (01241-UP)</a:t>
            </a:r>
          </a:p>
          <a:p>
            <a:pPr lvl="1"/>
            <a:r>
              <a:rPr lang="en-US" sz="2400" b="1" dirty="0" smtClean="0"/>
              <a:t>Location: Applied at 3265 Soda Canyon Road in Nov. 2001</a:t>
            </a:r>
          </a:p>
          <a:p>
            <a:pPr lvl="1"/>
            <a:r>
              <a:rPr lang="en-US" sz="2400" b="1" dirty="0" smtClean="0"/>
              <a:t>Land Size: 48 acres</a:t>
            </a:r>
          </a:p>
          <a:p>
            <a:pPr lvl="1"/>
            <a:r>
              <a:rPr lang="en-US" sz="2400" b="1" dirty="0" smtClean="0"/>
              <a:t>Annual Production: 48,000 gallons</a:t>
            </a:r>
          </a:p>
          <a:p>
            <a:pPr lvl="1"/>
            <a:r>
              <a:rPr lang="en-US" sz="2400" b="1" dirty="0" smtClean="0"/>
              <a:t>Caves: 10,500 </a:t>
            </a:r>
            <a:r>
              <a:rPr lang="en-US" sz="2400" b="1" dirty="0" err="1" smtClean="0"/>
              <a:t>sf</a:t>
            </a:r>
            <a:endParaRPr lang="en-US" sz="2400" b="1" dirty="0" smtClean="0"/>
          </a:p>
          <a:p>
            <a:pPr lvl="1"/>
            <a:r>
              <a:rPr lang="en-US" sz="2400" b="1" dirty="0" smtClean="0"/>
              <a:t>Annual Visitation: 2,320 visitors</a:t>
            </a:r>
          </a:p>
          <a:p>
            <a:pPr lvl="1"/>
            <a:r>
              <a:rPr lang="en-US" sz="2400" b="1" dirty="0" smtClean="0"/>
              <a:t>Permit Status: Withdrawn/not approved</a:t>
            </a:r>
          </a:p>
        </p:txBody>
      </p:sp>
    </p:spTree>
    <p:extLst>
      <p:ext uri="{BB962C8B-B14F-4D97-AF65-F5344CB8AC3E}">
        <p14:creationId xmlns:p14="http://schemas.microsoft.com/office/powerpoint/2010/main" val="326959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44" y="452718"/>
            <a:ext cx="10468431" cy="1400530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Upper SCR Comparable Winery Takeaways</a:t>
            </a:r>
            <a:b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endParaRPr lang="en-US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744" y="1807698"/>
            <a:ext cx="12037255" cy="5050302"/>
          </a:xfrm>
        </p:spPr>
        <p:txBody>
          <a:bodyPr/>
          <a:lstStyle/>
          <a:p>
            <a:r>
              <a:rPr lang="en-US" sz="2600" dirty="0">
                <a:latin typeface="Book Antiqua" panose="02040602050305030304" pitchFamily="18" charset="0"/>
              </a:rPr>
              <a:t>MPW did NOT </a:t>
            </a:r>
            <a:r>
              <a:rPr lang="en-US" sz="2600" dirty="0" smtClean="0">
                <a:latin typeface="Book Antiqua" panose="02040602050305030304" pitchFamily="18" charset="0"/>
              </a:rPr>
              <a:t>initially mention/reference </a:t>
            </a:r>
            <a:r>
              <a:rPr lang="en-US" sz="2600" dirty="0">
                <a:latin typeface="Book Antiqua" panose="02040602050305030304" pitchFamily="18" charset="0"/>
              </a:rPr>
              <a:t>ANY of these wineries – WHY?</a:t>
            </a:r>
          </a:p>
          <a:p>
            <a:pPr lvl="1"/>
            <a:r>
              <a:rPr lang="en-US" sz="2200" dirty="0" err="1">
                <a:latin typeface="Book Antiqua" panose="02040602050305030304" pitchFamily="18" charset="0"/>
              </a:rPr>
              <a:t>Antica</a:t>
            </a:r>
            <a:r>
              <a:rPr lang="en-US" sz="2200" dirty="0">
                <a:latin typeface="Book Antiqua" panose="02040602050305030304" pitchFamily="18" charset="0"/>
              </a:rPr>
              <a:t> has extremely limited visitation (5,200/</a:t>
            </a:r>
            <a:r>
              <a:rPr lang="en-US" sz="2200" dirty="0" err="1">
                <a:latin typeface="Book Antiqua" panose="02040602050305030304" pitchFamily="18" charset="0"/>
              </a:rPr>
              <a:t>yr</a:t>
            </a:r>
            <a:r>
              <a:rPr lang="en-US" sz="2200" dirty="0">
                <a:latin typeface="Book Antiqua" panose="02040602050305030304" pitchFamily="18" charset="0"/>
              </a:rPr>
              <a:t>) as compared to its size (450,000 </a:t>
            </a:r>
            <a:r>
              <a:rPr lang="en-US" sz="2200" dirty="0" err="1">
                <a:latin typeface="Book Antiqua" panose="02040602050305030304" pitchFamily="18" charset="0"/>
              </a:rPr>
              <a:t>gpy</a:t>
            </a:r>
            <a:r>
              <a:rPr lang="en-US" sz="2200" dirty="0">
                <a:latin typeface="Book Antiqua" panose="02040602050305030304" pitchFamily="18" charset="0"/>
              </a:rPr>
              <a:t>)</a:t>
            </a:r>
          </a:p>
          <a:p>
            <a:pPr lvl="1"/>
            <a:r>
              <a:rPr lang="en-US" sz="2400" dirty="0" err="1">
                <a:latin typeface="Book Antiqua" panose="02040602050305030304" pitchFamily="18" charset="0"/>
              </a:rPr>
              <a:t>Astrale</a:t>
            </a:r>
            <a:r>
              <a:rPr lang="en-US" sz="2400" dirty="0">
                <a:latin typeface="Book Antiqua" panose="02040602050305030304" pitchFamily="18" charset="0"/>
              </a:rPr>
              <a:t> e Terra has ZERO visitation</a:t>
            </a:r>
          </a:p>
          <a:p>
            <a:pPr lvl="1"/>
            <a:r>
              <a:rPr lang="en-US" sz="2400" dirty="0">
                <a:latin typeface="Book Antiqua" panose="02040602050305030304" pitchFamily="18" charset="0"/>
              </a:rPr>
              <a:t>Krupp Winery, on the SAME SITE, was NOT approved in early 2000s</a:t>
            </a:r>
            <a:endParaRPr lang="en-US" dirty="0"/>
          </a:p>
          <a:p>
            <a:endParaRPr lang="en-US" sz="2600" dirty="0">
              <a:latin typeface="Book Antiqua" panose="02040602050305030304" pitchFamily="18" charset="0"/>
            </a:endParaRPr>
          </a:p>
          <a:p>
            <a:r>
              <a:rPr lang="en-US" sz="2400" dirty="0">
                <a:latin typeface="Book Antiqua" panose="02040602050305030304" pitchFamily="18" charset="0"/>
              </a:rPr>
              <a:t>Deceptive and misleading for MPW to </a:t>
            </a:r>
            <a:r>
              <a:rPr lang="en-US" sz="2400" dirty="0" smtClean="0">
                <a:latin typeface="Book Antiqua" panose="02040602050305030304" pitchFamily="18" charset="0"/>
              </a:rPr>
              <a:t>initially omit reference </a:t>
            </a:r>
            <a:r>
              <a:rPr lang="en-US" sz="2400" dirty="0">
                <a:latin typeface="Book Antiqua" panose="02040602050305030304" pitchFamily="18" charset="0"/>
              </a:rPr>
              <a:t>to these wineries</a:t>
            </a:r>
          </a:p>
          <a:p>
            <a:endParaRPr lang="en-US" sz="2600" dirty="0">
              <a:latin typeface="Book Antiqua" panose="02040602050305030304" pitchFamily="18" charset="0"/>
            </a:endParaRPr>
          </a:p>
          <a:p>
            <a:r>
              <a:rPr lang="en-US" sz="2600" dirty="0">
                <a:latin typeface="Book Antiqua" panose="02040602050305030304" pitchFamily="18" charset="0"/>
              </a:rPr>
              <a:t>The MPW project is FAR TOO LARGE for this </a:t>
            </a:r>
            <a:r>
              <a:rPr lang="en-US" sz="2600" b="1" u="sng" dirty="0">
                <a:latin typeface="Book Antiqua" panose="02040602050305030304" pitchFamily="18" charset="0"/>
              </a:rPr>
              <a:t>remote and rural </a:t>
            </a:r>
            <a:r>
              <a:rPr lang="en-US" sz="2600" b="1" u="sng" dirty="0" smtClean="0">
                <a:latin typeface="Book Antiqua" panose="02040602050305030304" pitchFamily="18" charset="0"/>
              </a:rPr>
              <a:t>location</a:t>
            </a:r>
            <a:endParaRPr lang="en-US" sz="26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545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7257"/>
            <a:ext cx="11183814" cy="1400530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Mountain Peak Scaled to </a:t>
            </a:r>
            <a:r>
              <a:rPr lang="en-US" sz="3800" b="1" dirty="0" err="1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Astrale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 e Terra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6802355"/>
              </p:ext>
            </p:extLst>
          </p:nvPr>
        </p:nvGraphicFramePr>
        <p:xfrm>
          <a:off x="981634" y="1775013"/>
          <a:ext cx="10340791" cy="4693023"/>
        </p:xfrm>
        <a:graphic>
          <a:graphicData uri="http://schemas.openxmlformats.org/drawingml/2006/table">
            <a:tbl>
              <a:tblPr/>
              <a:tblGrid>
                <a:gridCol w="3192899"/>
                <a:gridCol w="840929"/>
                <a:gridCol w="2049763"/>
                <a:gridCol w="1734413"/>
                <a:gridCol w="840929"/>
                <a:gridCol w="840929"/>
                <a:gridCol w="840929"/>
              </a:tblGrid>
              <a:tr h="462692">
                <a:tc gridSpan="7">
                  <a:txBody>
                    <a:bodyPr/>
                    <a:lstStyle/>
                    <a:p>
                      <a:pPr algn="l" fontAlgn="b"/>
                      <a:r>
                        <a:rPr lang="en-US" sz="2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Comparison Chart: </a:t>
                      </a:r>
                      <a:r>
                        <a:rPr lang="en-US" sz="2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Astrale</a:t>
                      </a:r>
                      <a:r>
                        <a:rPr lang="en-US" sz="2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 Terra Winery vs. Mountain Peak Winery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219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Size </a:t>
                      </a:r>
                      <a:b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(Acres)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Plantable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Vineyards </a:t>
                      </a:r>
                      <a:b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(Existing Acres </a:t>
                      </a:r>
                      <a:r>
                        <a:rPr 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Antica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  <a:b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(Post-Construction Acres MPW)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Estimated On-Site Vineyard Production</a:t>
                      </a:r>
                      <a:b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(Tons, assuming 3 tons/acre)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Production (Gallons)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Cave Size</a:t>
                      </a:r>
                      <a:b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(SF)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Visitors </a:t>
                      </a:r>
                      <a:b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(Annual)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39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Astrale e Terra Winery Actual Figures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39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MPW Production Request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33,424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14,575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792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MPW Scaled to On-Site Grape Production Capacity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10,714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793187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MPW Scaled to On-Site Grape Production Capacity </a:t>
                      </a:r>
                      <a:b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+ 25% Outside Grape Sourcing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14,286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528792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MPW Scaled to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Astrale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 Terra Winery Land Area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12,997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528792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MPW Scaled to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Astrale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 Terra Vineyard Area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15,150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745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740" y="603463"/>
            <a:ext cx="9404723" cy="1400530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Mountain Peak Scaled to </a:t>
            </a:r>
            <a:r>
              <a:rPr lang="en-US" sz="3800" b="1" dirty="0" err="1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Antica</a:t>
            </a:r>
            <a:endParaRPr lang="en-US" sz="3800" b="1" dirty="0">
              <a:solidFill>
                <a:schemeClr val="accent2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7778975"/>
              </p:ext>
            </p:extLst>
          </p:nvPr>
        </p:nvGraphicFramePr>
        <p:xfrm>
          <a:off x="389965" y="2124634"/>
          <a:ext cx="11416553" cy="4330083"/>
        </p:xfrm>
        <a:graphic>
          <a:graphicData uri="http://schemas.openxmlformats.org/drawingml/2006/table">
            <a:tbl>
              <a:tblPr/>
              <a:tblGrid>
                <a:gridCol w="3747770"/>
                <a:gridCol w="931806"/>
                <a:gridCol w="2299447"/>
                <a:gridCol w="2084294"/>
                <a:gridCol w="995552"/>
                <a:gridCol w="591201"/>
                <a:gridCol w="766483"/>
              </a:tblGrid>
              <a:tr h="618850">
                <a:tc gridSpan="4">
                  <a:txBody>
                    <a:bodyPr/>
                    <a:lstStyle/>
                    <a:p>
                      <a:pPr algn="l" fontAlgn="b"/>
                      <a:r>
                        <a:rPr lang="en-US" sz="2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Comparison Chart: </a:t>
                      </a:r>
                      <a:r>
                        <a:rPr lang="en-US" sz="2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Antica</a:t>
                      </a:r>
                      <a:r>
                        <a:rPr lang="en-US" sz="2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Winery vs. Mountain Peak Winery</a:t>
                      </a:r>
                    </a:p>
                  </a:txBody>
                  <a:tcPr marL="8315" marR="8315" marT="831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315" marR="8315" marT="831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315" marR="8315" marT="831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315" marR="8315" marT="831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</a:tr>
              <a:tr h="106088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315" marR="8315" marT="831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Size </a:t>
                      </a:r>
                      <a:b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(Acres)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Plantable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Vineyards </a:t>
                      </a:r>
                      <a:b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(Existing Acres </a:t>
                      </a:r>
                      <a:r>
                        <a:rPr 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Antica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  <a:b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(Post-Construction Acres MPW)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Estimated On-Site Vineyard Production</a:t>
                      </a:r>
                      <a:b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(Tons, assuming 3 tons/acre)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Production (Gallons)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Cave Size</a:t>
                      </a:r>
                      <a:b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(SF)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Visitors </a:t>
                      </a:r>
                      <a:b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(Annual)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62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Antica Winery Actual Figures</a:t>
                      </a:r>
                    </a:p>
                  </a:txBody>
                  <a:tcPr marL="8315" marR="8315" marT="831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1223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570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1710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450,000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36,000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5,200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62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MPW Production Request</a:t>
                      </a:r>
                    </a:p>
                  </a:txBody>
                  <a:tcPr marL="8315" marR="8315" marT="831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100,000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33,424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14,575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629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MPW Scaled to On-Site Grape Production Capacity </a:t>
                      </a:r>
                    </a:p>
                  </a:txBody>
                  <a:tcPr marL="8315" marR="8315" marT="831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10,714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857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124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707258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MPW Scaled to On-Site Grape Production Capacity </a:t>
                      </a:r>
                      <a:b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+ 25% Outside Grape Sourcing </a:t>
                      </a:r>
                    </a:p>
                  </a:txBody>
                  <a:tcPr marL="8315" marR="8315" marT="831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14,286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1,143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165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53629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MPW Scaled to Antica Winery Land Area</a:t>
                      </a:r>
                    </a:p>
                  </a:txBody>
                  <a:tcPr marL="8315" marR="8315" marT="831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15,088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1,189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178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53629"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MPW Scaled to Antica Vineyard Area</a:t>
                      </a:r>
                    </a:p>
                  </a:txBody>
                  <a:tcPr marL="8315" marR="8315" marT="831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19,725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1,575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225</a:t>
                      </a:r>
                    </a:p>
                  </a:txBody>
                  <a:tcPr marL="8315" marR="8315" marT="83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137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Mountain Peak Appropriate Size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0432" y="1853248"/>
            <a:ext cx="9503728" cy="4771291"/>
          </a:xfrm>
        </p:spPr>
        <p:txBody>
          <a:bodyPr>
            <a:normAutofit/>
          </a:bodyPr>
          <a:lstStyle/>
          <a:p>
            <a:r>
              <a:rPr lang="en-US" sz="2600" b="1" dirty="0"/>
              <a:t>Annual Production: 12,000 – 20,000 gallons</a:t>
            </a:r>
          </a:p>
          <a:p>
            <a:pPr lvl="1"/>
            <a:endParaRPr lang="en-US" sz="2400" b="1" dirty="0"/>
          </a:p>
          <a:p>
            <a:r>
              <a:rPr lang="en-US" sz="2600" b="1" dirty="0"/>
              <a:t>Caves: 1,200 to 1,600 sf</a:t>
            </a:r>
          </a:p>
          <a:p>
            <a:pPr lvl="1"/>
            <a:endParaRPr lang="en-US" sz="2400" b="1" dirty="0"/>
          </a:p>
          <a:p>
            <a:r>
              <a:rPr lang="en-US" sz="2600" b="1" dirty="0"/>
              <a:t>Annual Visitation: 0</a:t>
            </a:r>
            <a:r>
              <a:rPr lang="en-US" sz="2600" b="1" dirty="0" smtClean="0"/>
              <a:t> </a:t>
            </a:r>
            <a:r>
              <a:rPr lang="en-US" sz="2600" b="1" dirty="0"/>
              <a:t>visitors</a:t>
            </a:r>
          </a:p>
          <a:p>
            <a:endParaRPr lang="en-US" sz="2600" b="1" dirty="0"/>
          </a:p>
          <a:p>
            <a:r>
              <a:rPr lang="en-US" sz="2600" b="1" dirty="0"/>
              <a:t>Based on:</a:t>
            </a:r>
          </a:p>
          <a:p>
            <a:pPr marL="971550" lvl="1" indent="-514350">
              <a:buClrTx/>
              <a:buAutoNum type="arabicParenR"/>
            </a:pPr>
            <a:r>
              <a:rPr lang="en-US" sz="2400" b="1" dirty="0"/>
              <a:t>Upper SCR/Immediately Comparable Wineries</a:t>
            </a:r>
          </a:p>
          <a:p>
            <a:pPr marL="971550" lvl="1" indent="-514350">
              <a:buClrTx/>
              <a:buAutoNum type="arabicParenR"/>
            </a:pPr>
            <a:r>
              <a:rPr lang="en-US" sz="2400" b="1" dirty="0"/>
              <a:t>2010 WDO Amendment</a:t>
            </a:r>
          </a:p>
          <a:p>
            <a:pPr lvl="1"/>
            <a:endParaRPr lang="en-US" sz="24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03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464" y="264458"/>
            <a:ext cx="3293877" cy="3164541"/>
          </a:xfrm>
        </p:spPr>
        <p:txBody>
          <a:bodyPr/>
          <a:lstStyle/>
          <a:p>
            <a:pPr algn="ctr"/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Petitioner Signers Against Mountain Peak- Napa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042" y="24164"/>
            <a:ext cx="4407958" cy="6812302"/>
          </a:xfrm>
        </p:spPr>
      </p:pic>
      <p:sp>
        <p:nvSpPr>
          <p:cNvPr id="5" name="TextBox 4"/>
          <p:cNvSpPr txBox="1"/>
          <p:nvPr/>
        </p:nvSpPr>
        <p:spPr>
          <a:xfrm>
            <a:off x="497541" y="4074459"/>
            <a:ext cx="3993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909 Signatories as of Jan. 4, 2017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51281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0894" cy="6880053"/>
          </a:xfrm>
        </p:spPr>
      </p:pic>
      <p:sp>
        <p:nvSpPr>
          <p:cNvPr id="6" name="TextBox 5"/>
          <p:cNvSpPr txBox="1"/>
          <p:nvPr/>
        </p:nvSpPr>
        <p:spPr>
          <a:xfrm>
            <a:off x="9278469" y="3334871"/>
            <a:ext cx="29135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SCR Residences: ~165</a:t>
            </a:r>
          </a:p>
          <a:p>
            <a:r>
              <a:rPr lang="en-US" dirty="0" smtClean="0"/>
              <a:t>Petition Signatures: ~90</a:t>
            </a:r>
          </a:p>
          <a:p>
            <a:r>
              <a:rPr lang="en-US" dirty="0" smtClean="0"/>
              <a:t>(54% of residences)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87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847" y="0"/>
            <a:ext cx="9238129" cy="6930492"/>
          </a:xfrm>
        </p:spPr>
      </p:pic>
    </p:spTree>
    <p:extLst>
      <p:ext uri="{BB962C8B-B14F-4D97-AF65-F5344CB8AC3E}">
        <p14:creationId xmlns:p14="http://schemas.microsoft.com/office/powerpoint/2010/main" val="125058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Dr. </a:t>
            </a:r>
            <a:r>
              <a:rPr lang="en-US" sz="4400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Kosta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 M. </a:t>
            </a:r>
            <a:r>
              <a:rPr lang="en-US" sz="4400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Arger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, M.D., </a:t>
            </a:r>
            <a:b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SCR Vineyard Owner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67186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Mountain Peak’s</a:t>
            </a:r>
            <a:b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“92% on-site Production”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1" y="2089731"/>
            <a:ext cx="10910012" cy="5004752"/>
          </a:xfrm>
        </p:spPr>
        <p:txBody>
          <a:bodyPr>
            <a:normAutofit/>
          </a:bodyPr>
          <a:lstStyle/>
          <a:p>
            <a:r>
              <a:rPr lang="en-US" b="1" dirty="0" smtClean="0"/>
              <a:t>100,000 gallons = ~700 tons of grapes</a:t>
            </a:r>
          </a:p>
          <a:p>
            <a:r>
              <a:rPr lang="en-US" b="1" dirty="0" smtClean="0"/>
              <a:t>Mountain Peak Parcel: </a:t>
            </a:r>
            <a:r>
              <a:rPr lang="en-US" b="1" u="sng" dirty="0" smtClean="0"/>
              <a:t>41 Acres</a:t>
            </a:r>
          </a:p>
          <a:p>
            <a:r>
              <a:rPr lang="en-US" b="1" dirty="0" err="1" smtClean="0"/>
              <a:t>Plantable</a:t>
            </a:r>
            <a:r>
              <a:rPr lang="en-US" b="1" dirty="0" smtClean="0"/>
              <a:t> Vineyards Post-Construction: </a:t>
            </a:r>
            <a:r>
              <a:rPr lang="en-US" b="1" u="sng" dirty="0" smtClean="0"/>
              <a:t>25 Acres</a:t>
            </a:r>
          </a:p>
          <a:p>
            <a:endParaRPr lang="en-US" b="1" u="sng" dirty="0" smtClean="0"/>
          </a:p>
          <a:p>
            <a:r>
              <a:rPr lang="en-US" b="1" u="sng" dirty="0" smtClean="0"/>
              <a:t>Scenario 1: Yield of 3 tons/acre (very generous for Atlas Peak)</a:t>
            </a:r>
          </a:p>
          <a:p>
            <a:pPr lvl="1"/>
            <a:r>
              <a:rPr lang="en-US" b="1" dirty="0" smtClean="0"/>
              <a:t>Max Tons from Mountain Peak Parcel: </a:t>
            </a:r>
            <a:r>
              <a:rPr lang="en-US" b="1" u="sng" dirty="0" smtClean="0">
                <a:solidFill>
                  <a:srgbClr val="FF0000"/>
                </a:solidFill>
              </a:rPr>
              <a:t>75 tons or 11% on-site production</a:t>
            </a:r>
          </a:p>
          <a:p>
            <a:pPr lvl="1"/>
            <a:r>
              <a:rPr lang="en-US" b="1" dirty="0" smtClean="0"/>
              <a:t>Annual SHORTFALL: ~</a:t>
            </a:r>
            <a:r>
              <a:rPr lang="en-US" b="1" u="sng" dirty="0" smtClean="0"/>
              <a:t>625 tons</a:t>
            </a:r>
          </a:p>
          <a:p>
            <a:endParaRPr lang="en-US" b="1" u="sng" dirty="0" smtClean="0"/>
          </a:p>
          <a:p>
            <a:r>
              <a:rPr lang="en-US" b="1" u="sng" dirty="0" smtClean="0"/>
              <a:t>Scenario 2: Yield of 5 tons/acre (impossible, but will use for argument’s sake)</a:t>
            </a:r>
          </a:p>
          <a:p>
            <a:pPr lvl="1"/>
            <a:r>
              <a:rPr lang="en-US" b="1" dirty="0" smtClean="0"/>
              <a:t>Max Tons from Mountain Peak Parcel: </a:t>
            </a:r>
            <a:r>
              <a:rPr lang="en-US" b="1" dirty="0" smtClean="0">
                <a:solidFill>
                  <a:srgbClr val="FF0000"/>
                </a:solidFill>
              </a:rPr>
              <a:t>125 tons or 18% on-site production</a:t>
            </a:r>
          </a:p>
          <a:p>
            <a:pPr lvl="1"/>
            <a:r>
              <a:rPr lang="en-US" b="1" dirty="0" smtClean="0">
                <a:solidFill>
                  <a:schemeClr val="bg1"/>
                </a:solidFill>
              </a:rPr>
              <a:t>Annual SHORTFALL: ~</a:t>
            </a:r>
            <a:r>
              <a:rPr lang="en-US" b="1" u="sng" dirty="0" smtClean="0">
                <a:solidFill>
                  <a:schemeClr val="bg1"/>
                </a:solidFill>
              </a:rPr>
              <a:t>575 tons</a:t>
            </a:r>
          </a:p>
        </p:txBody>
      </p:sp>
    </p:spTree>
    <p:extLst>
      <p:ext uri="{BB962C8B-B14F-4D97-AF65-F5344CB8AC3E}">
        <p14:creationId xmlns:p14="http://schemas.microsoft.com/office/powerpoint/2010/main" val="76156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Mountain Peak’s</a:t>
            </a:r>
            <a:b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“92% on-site Production”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482" y="2089731"/>
            <a:ext cx="11955517" cy="5004752"/>
          </a:xfrm>
        </p:spPr>
        <p:txBody>
          <a:bodyPr>
            <a:normAutofit/>
          </a:bodyPr>
          <a:lstStyle/>
          <a:p>
            <a:r>
              <a:rPr lang="en-US" b="1" dirty="0" smtClean="0"/>
              <a:t>Mountain </a:t>
            </a:r>
            <a:r>
              <a:rPr lang="en-US" b="1" dirty="0"/>
              <a:t>Peak Separate Parcel: 84 </a:t>
            </a:r>
            <a:r>
              <a:rPr lang="en-US" b="1" dirty="0" smtClean="0"/>
              <a:t>Acres</a:t>
            </a:r>
          </a:p>
          <a:p>
            <a:pPr lvl="1"/>
            <a:r>
              <a:rPr lang="en-US" b="1" dirty="0" smtClean="0"/>
              <a:t>Cannot be considered as part of Mountain Peak’s “on-site” production b/c</a:t>
            </a:r>
          </a:p>
          <a:p>
            <a:pPr lvl="2"/>
            <a:endParaRPr lang="en-US" b="1" dirty="0" smtClean="0"/>
          </a:p>
          <a:p>
            <a:pPr lvl="2"/>
            <a:r>
              <a:rPr lang="en-US" b="1" dirty="0" smtClean="0"/>
              <a:t>Winery permits run with the land and </a:t>
            </a:r>
            <a:r>
              <a:rPr lang="en-US" b="1" u="sng" dirty="0" smtClean="0"/>
              <a:t>separate parcel</a:t>
            </a:r>
            <a:r>
              <a:rPr lang="en-US" b="1" dirty="0" smtClean="0"/>
              <a:t> can be </a:t>
            </a:r>
            <a:r>
              <a:rPr lang="en-US" b="1" u="sng" dirty="0" smtClean="0"/>
              <a:t>sold at any time!</a:t>
            </a:r>
          </a:p>
          <a:p>
            <a:pPr lvl="2"/>
            <a:endParaRPr lang="en-US" b="1" dirty="0" smtClean="0"/>
          </a:p>
          <a:p>
            <a:pPr lvl="2"/>
            <a:r>
              <a:rPr lang="en-US" b="1" dirty="0" smtClean="0"/>
              <a:t>Will subject residents to more large trucks transporting grapes INTO the remote site!</a:t>
            </a:r>
          </a:p>
          <a:p>
            <a:pPr lvl="2"/>
            <a:endParaRPr lang="en-US" b="1" dirty="0" smtClean="0"/>
          </a:p>
          <a:p>
            <a:pPr lvl="2"/>
            <a:r>
              <a:rPr lang="en-US" b="1" dirty="0" smtClean="0"/>
              <a:t>Might as well count vineyards in Paso Robles or Willamette Valley!</a:t>
            </a:r>
          </a:p>
          <a:p>
            <a:pPr lvl="2"/>
            <a:endParaRPr lang="en-US" b="1" dirty="0" smtClean="0"/>
          </a:p>
          <a:p>
            <a:pPr lvl="2"/>
            <a:r>
              <a:rPr lang="en-US" b="1" dirty="0" smtClean="0"/>
              <a:t>Mountain Peak’s Calculations MUST be based ONLY on the 41-acre parcel where permit being sought</a:t>
            </a:r>
            <a:endParaRPr lang="en-US" b="1" dirty="0"/>
          </a:p>
          <a:p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56235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Mr. Bill </a:t>
            </a:r>
            <a:r>
              <a:rPr lang="en-US" sz="4400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Hocker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7433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Be Wary of LEED Certification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38" y="1702676"/>
            <a:ext cx="10641725" cy="4901247"/>
          </a:xfrm>
        </p:spPr>
        <p:txBody>
          <a:bodyPr>
            <a:normAutofit fontScale="92500" lnSpcReduction="20000"/>
          </a:bodyPr>
          <a:lstStyle/>
          <a:p>
            <a:r>
              <a:rPr lang="en-US" sz="3000" b="1" dirty="0" smtClean="0">
                <a:latin typeface="Book Antiqua" panose="02040602050305030304" pitchFamily="18" charset="0"/>
              </a:rPr>
              <a:t>Pay to Play Scheme: </a:t>
            </a:r>
          </a:p>
          <a:p>
            <a:pPr lvl="1"/>
            <a:r>
              <a:rPr lang="en-US" sz="2400" dirty="0" smtClean="0">
                <a:latin typeface="Book Antiqua" panose="02040602050305030304" pitchFamily="18" charset="0"/>
              </a:rPr>
              <a:t>Can cost applicants $20,000 - $60,000 depending on size of project</a:t>
            </a:r>
          </a:p>
          <a:p>
            <a:endParaRPr lang="en-US" sz="2600" dirty="0">
              <a:latin typeface="Book Antiqua" panose="02040602050305030304" pitchFamily="18" charset="0"/>
            </a:endParaRPr>
          </a:p>
          <a:p>
            <a:r>
              <a:rPr lang="en-US" sz="2600" b="1" dirty="0" smtClean="0">
                <a:latin typeface="Book Antiqua" panose="02040602050305030304" pitchFamily="18" charset="0"/>
              </a:rPr>
              <a:t>Inconsistent predictor of actual energy performance</a:t>
            </a:r>
          </a:p>
          <a:p>
            <a:endParaRPr lang="en-US" sz="2600" b="1" dirty="0" smtClean="0">
              <a:latin typeface="Book Antiqua" panose="02040602050305030304" pitchFamily="18" charset="0"/>
            </a:endParaRPr>
          </a:p>
          <a:p>
            <a:r>
              <a:rPr lang="en-US" sz="2600" b="1" dirty="0" smtClean="0">
                <a:latin typeface="Book Antiqua" panose="02040602050305030304" pitchFamily="18" charset="0"/>
              </a:rPr>
              <a:t>Critics of LEED Certification:</a:t>
            </a:r>
          </a:p>
          <a:p>
            <a:pPr lvl="1"/>
            <a:r>
              <a:rPr lang="en-US" sz="2400" dirty="0" smtClean="0">
                <a:latin typeface="Book Antiqua" panose="02040602050305030304" pitchFamily="18" charset="0"/>
              </a:rPr>
              <a:t>Architect Frank </a:t>
            </a:r>
            <a:r>
              <a:rPr lang="en-US" sz="2400" dirty="0" err="1" smtClean="0">
                <a:latin typeface="Book Antiqua" panose="02040602050305030304" pitchFamily="18" charset="0"/>
              </a:rPr>
              <a:t>Gehry</a:t>
            </a:r>
            <a:r>
              <a:rPr lang="en-US" sz="2400" dirty="0" smtClean="0">
                <a:latin typeface="Book Antiqua" panose="02040602050305030304" pitchFamily="18" charset="0"/>
              </a:rPr>
              <a:t>: LEED is “bogus stuff”</a:t>
            </a:r>
          </a:p>
          <a:p>
            <a:pPr lvl="1"/>
            <a:r>
              <a:rPr lang="en-US" sz="2400" dirty="0" smtClean="0">
                <a:latin typeface="Book Antiqua" panose="02040602050305030304" pitchFamily="18" charset="0"/>
              </a:rPr>
              <a:t>New York Post: </a:t>
            </a:r>
          </a:p>
          <a:p>
            <a:pPr lvl="2"/>
            <a:r>
              <a:rPr lang="en-US" sz="2200" dirty="0" smtClean="0">
                <a:latin typeface="Book Antiqua" panose="02040602050305030304" pitchFamily="18" charset="0"/>
              </a:rPr>
              <a:t>LEED buildings “often use </a:t>
            </a:r>
            <a:r>
              <a:rPr lang="en-US" sz="2200" b="1" i="1" dirty="0" smtClean="0">
                <a:latin typeface="Book Antiqua" panose="02040602050305030304" pitchFamily="18" charset="0"/>
              </a:rPr>
              <a:t>more energy</a:t>
            </a:r>
            <a:r>
              <a:rPr lang="en-US" sz="2200" dirty="0" smtClean="0">
                <a:latin typeface="Book Antiqua" panose="02040602050305030304" pitchFamily="18" charset="0"/>
              </a:rPr>
              <a:t>” not less than traditional buildings</a:t>
            </a:r>
          </a:p>
          <a:p>
            <a:pPr lvl="2"/>
            <a:r>
              <a:rPr lang="en-US" sz="2200" dirty="0" smtClean="0">
                <a:latin typeface="Book Antiqua" panose="02040602050305030304" pitchFamily="18" charset="0"/>
              </a:rPr>
              <a:t>“As long as the builders, the designers, the engineers and the tenants have a stronger incentive </a:t>
            </a:r>
            <a:r>
              <a:rPr lang="en-US" sz="2200" b="1" i="1" dirty="0" smtClean="0">
                <a:latin typeface="Book Antiqua" panose="02040602050305030304" pitchFamily="18" charset="0"/>
              </a:rPr>
              <a:t>to appear</a:t>
            </a:r>
            <a:r>
              <a:rPr lang="en-US" sz="2200" dirty="0" smtClean="0">
                <a:latin typeface="Book Antiqua" panose="02040602050305030304" pitchFamily="18" charset="0"/>
              </a:rPr>
              <a:t> green than to actually achieve energy efficiency, phony systems such as LEED will dominate”</a:t>
            </a:r>
            <a:endParaRPr lang="en-US" sz="22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46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20371" y="1"/>
            <a:ext cx="2975393" cy="2823882"/>
          </a:xfrm>
        </p:spPr>
        <p:txBody>
          <a:bodyPr/>
          <a:lstStyle/>
          <a:p>
            <a:pPr algn="ctr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Be Wary of LEED Certification</a:t>
            </a:r>
            <a:endParaRPr lang="en-US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022" y="0"/>
            <a:ext cx="9336978" cy="6806658"/>
          </a:xfrm>
        </p:spPr>
      </p:pic>
    </p:spTree>
    <p:extLst>
      <p:ext uri="{BB962C8B-B14F-4D97-AF65-F5344CB8AC3E}">
        <p14:creationId xmlns:p14="http://schemas.microsoft.com/office/powerpoint/2010/main" val="15975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Be Wary of LEED Certification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38" y="1702676"/>
            <a:ext cx="10641725" cy="4901247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Book Antiqua" panose="02040602050305030304" pitchFamily="18" charset="0"/>
              </a:rPr>
              <a:t>Mountain Peak’s Environmental “Friendliness”</a:t>
            </a:r>
          </a:p>
          <a:p>
            <a:pPr lvl="1"/>
            <a:r>
              <a:rPr lang="en-US" sz="2200" dirty="0">
                <a:latin typeface="Book Antiqua" panose="02040602050305030304" pitchFamily="18" charset="0"/>
              </a:rPr>
              <a:t>Water Tanks: 2, 100,000 gallon water tanks</a:t>
            </a:r>
          </a:p>
          <a:p>
            <a:pPr lvl="2"/>
            <a:r>
              <a:rPr lang="en-US" sz="2000" dirty="0">
                <a:latin typeface="Book Antiqua" panose="02040602050305030304" pitchFamily="18" charset="0"/>
              </a:rPr>
              <a:t>Water Use Per Day: </a:t>
            </a:r>
            <a:r>
              <a:rPr lang="en-US" sz="2000" dirty="0" smtClean="0">
                <a:latin typeface="Book Antiqua" panose="02040602050305030304" pitchFamily="18" charset="0"/>
              </a:rPr>
              <a:t>15,200 </a:t>
            </a:r>
            <a:r>
              <a:rPr lang="en-US" sz="2000" dirty="0">
                <a:latin typeface="Book Antiqua" panose="02040602050305030304" pitchFamily="18" charset="0"/>
              </a:rPr>
              <a:t>gallons</a:t>
            </a:r>
          </a:p>
          <a:p>
            <a:pPr lvl="2"/>
            <a:r>
              <a:rPr lang="en-US" sz="2000" dirty="0">
                <a:latin typeface="Book Antiqua" panose="02040602050305030304" pitchFamily="18" charset="0"/>
              </a:rPr>
              <a:t>Water Use Per Year: 5,500,000 gallons (~280 swimming pools</a:t>
            </a:r>
            <a:r>
              <a:rPr lang="en-US" sz="2000" dirty="0" smtClean="0">
                <a:latin typeface="Book Antiqua" panose="02040602050305030304" pitchFamily="18" charset="0"/>
              </a:rPr>
              <a:t>)</a:t>
            </a:r>
          </a:p>
          <a:p>
            <a:pPr lvl="1"/>
            <a:r>
              <a:rPr lang="en-US" sz="2200" dirty="0" smtClean="0">
                <a:latin typeface="Book Antiqua" panose="02040602050305030304" pitchFamily="18" charset="0"/>
              </a:rPr>
              <a:t>14,575 annual visitors</a:t>
            </a:r>
          </a:p>
          <a:p>
            <a:pPr lvl="1"/>
            <a:r>
              <a:rPr lang="en-US" sz="2200" dirty="0" smtClean="0">
                <a:latin typeface="Book Antiqua" panose="02040602050305030304" pitchFamily="18" charset="0"/>
              </a:rPr>
              <a:t>44,275 annual car trips</a:t>
            </a:r>
          </a:p>
          <a:p>
            <a:pPr lvl="1"/>
            <a:r>
              <a:rPr lang="en-US" sz="2200" dirty="0" smtClean="0">
                <a:latin typeface="Book Antiqua" panose="02040602050305030304" pitchFamily="18" charset="0"/>
              </a:rPr>
              <a:t>Placement of hundreds of thousands of cubic feet of cave spoils ON TOP OF A BLUE LINE CREEK</a:t>
            </a:r>
          </a:p>
          <a:p>
            <a:pPr lvl="1"/>
            <a:r>
              <a:rPr lang="en-US" sz="2200" dirty="0" smtClean="0">
                <a:latin typeface="Book Antiqua" panose="02040602050305030304" pitchFamily="18" charset="0"/>
              </a:rPr>
              <a:t>Project to take up 103,016 </a:t>
            </a:r>
            <a:r>
              <a:rPr lang="en-US" sz="2200" dirty="0" err="1" smtClean="0">
                <a:latin typeface="Book Antiqua" panose="02040602050305030304" pitchFamily="18" charset="0"/>
              </a:rPr>
              <a:t>sf</a:t>
            </a:r>
            <a:r>
              <a:rPr lang="en-US" sz="2200" dirty="0" smtClean="0">
                <a:latin typeface="Book Antiqua" panose="02040602050305030304" pitchFamily="18" charset="0"/>
              </a:rPr>
              <a:t> of land by Phase II of the project</a:t>
            </a:r>
            <a:endParaRPr lang="en-US" sz="22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3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Mrs. Diane </a:t>
            </a:r>
            <a:r>
              <a:rPr lang="en-US" sz="4400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Shepp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59835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Remote &amp; Rural Character of SCR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345" y="1325729"/>
            <a:ext cx="7362496" cy="5532271"/>
          </a:xfrm>
        </p:spPr>
      </p:pic>
    </p:spTree>
    <p:extLst>
      <p:ext uri="{BB962C8B-B14F-4D97-AF65-F5344CB8AC3E}">
        <p14:creationId xmlns:p14="http://schemas.microsoft.com/office/powerpoint/2010/main" val="177588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Remote &amp; Rural Character of SCR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457" y="1467863"/>
            <a:ext cx="7762012" cy="5174675"/>
          </a:xfrm>
        </p:spPr>
      </p:pic>
    </p:spTree>
    <p:extLst>
      <p:ext uri="{BB962C8B-B14F-4D97-AF65-F5344CB8AC3E}">
        <p14:creationId xmlns:p14="http://schemas.microsoft.com/office/powerpoint/2010/main" val="409469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3240089" cy="2693894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Remote &amp; Rural Character of SCR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729" y="0"/>
            <a:ext cx="5029200" cy="6699918"/>
          </a:xfrm>
        </p:spPr>
      </p:pic>
    </p:spTree>
    <p:extLst>
      <p:ext uri="{BB962C8B-B14F-4D97-AF65-F5344CB8AC3E}">
        <p14:creationId xmlns:p14="http://schemas.microsoft.com/office/powerpoint/2010/main" val="20638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971"/>
            <a:ext cx="9843247" cy="650405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Soda Canyon Residents Pre-Date 1990 WDO, 1968 Ag Preserve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616" y="1541621"/>
            <a:ext cx="9093440" cy="5316379"/>
          </a:xfrm>
        </p:spPr>
      </p:pic>
      <p:sp>
        <p:nvSpPr>
          <p:cNvPr id="6" name="TextBox 5"/>
          <p:cNvSpPr txBox="1"/>
          <p:nvPr/>
        </p:nvSpPr>
        <p:spPr>
          <a:xfrm>
            <a:off x="376518" y="3939988"/>
            <a:ext cx="21784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Doug, </a:t>
            </a:r>
            <a:r>
              <a:rPr lang="en-US" dirty="0" err="1" smtClean="0"/>
              <a:t>Obelin</a:t>
            </a:r>
            <a:r>
              <a:rPr lang="en-US" dirty="0" smtClean="0"/>
              <a:t>, </a:t>
            </a:r>
            <a:r>
              <a:rPr lang="en-US" dirty="0" err="1" smtClean="0"/>
              <a:t>Genny</a:t>
            </a:r>
            <a:r>
              <a:rPr lang="en-US" dirty="0" smtClean="0"/>
              <a:t>, Viv, Betty, Rich, Joyce – 3482 SCR</a:t>
            </a:r>
          </a:p>
          <a:p>
            <a:r>
              <a:rPr lang="en-US" dirty="0" smtClean="0"/>
              <a:t>Circa 1940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46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971"/>
            <a:ext cx="4787153" cy="2089241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Soda Canyon Residents Pre-Date 1990 WDO, 1968 Ag Preserve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08730" y="4155141"/>
            <a:ext cx="2178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Rich McCabe</a:t>
            </a:r>
          </a:p>
          <a:p>
            <a:r>
              <a:rPr lang="en-US" dirty="0" smtClean="0"/>
              <a:t>Circa 1940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965" y="142971"/>
            <a:ext cx="5298141" cy="6676740"/>
          </a:xfrm>
        </p:spPr>
      </p:pic>
    </p:spTree>
    <p:extLst>
      <p:ext uri="{BB962C8B-B14F-4D97-AF65-F5344CB8AC3E}">
        <p14:creationId xmlns:p14="http://schemas.microsoft.com/office/powerpoint/2010/main" val="65009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971"/>
            <a:ext cx="4787153" cy="2089241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Soda Canyon Residents Pre-Date 1990 WDO, 1968 Ag Preserve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08730" y="4155141"/>
            <a:ext cx="21784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Pratts</a:t>
            </a:r>
            <a:r>
              <a:rPr lang="en-US" dirty="0" smtClean="0"/>
              <a:t> visit </a:t>
            </a:r>
            <a:r>
              <a:rPr lang="en-US" dirty="0" err="1" smtClean="0"/>
              <a:t>McCabes</a:t>
            </a:r>
            <a:endParaRPr lang="en-US" dirty="0" smtClean="0"/>
          </a:p>
          <a:p>
            <a:r>
              <a:rPr lang="en-US" dirty="0" smtClean="0"/>
              <a:t>Circa 1950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177" y="-452174"/>
            <a:ext cx="5357610" cy="8050295"/>
          </a:xfrm>
        </p:spPr>
      </p:pic>
    </p:spTree>
    <p:extLst>
      <p:ext uri="{BB962C8B-B14F-4D97-AF65-F5344CB8AC3E}">
        <p14:creationId xmlns:p14="http://schemas.microsoft.com/office/powerpoint/2010/main" val="83138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971"/>
            <a:ext cx="4787153" cy="2089241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Soda Canyon Residents Pre-Date 1990 WDO, 1968 Ag Preserve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08730" y="4155141"/>
            <a:ext cx="21784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Atlas Peak Landscapes</a:t>
            </a:r>
          </a:p>
          <a:p>
            <a:r>
              <a:rPr lang="en-US" dirty="0" smtClean="0"/>
              <a:t>Circa 1960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153" y="0"/>
            <a:ext cx="3206496" cy="6743456"/>
          </a:xfrm>
        </p:spPr>
      </p:pic>
    </p:spTree>
    <p:extLst>
      <p:ext uri="{BB962C8B-B14F-4D97-AF65-F5344CB8AC3E}">
        <p14:creationId xmlns:p14="http://schemas.microsoft.com/office/powerpoint/2010/main" val="349565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972"/>
            <a:ext cx="10408024" cy="1641374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Soda Canyon Residents Pre-Date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1990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WDO, 1968 Ag Preserve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2048" y="4513590"/>
            <a:ext cx="21784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Jack McCabe in Foss Valley</a:t>
            </a:r>
          </a:p>
          <a:p>
            <a:r>
              <a:rPr lang="en-US" dirty="0" smtClean="0"/>
              <a:t>1955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013" y="1590257"/>
            <a:ext cx="8178916" cy="4960361"/>
          </a:xfrm>
        </p:spPr>
      </p:pic>
    </p:spTree>
    <p:extLst>
      <p:ext uri="{BB962C8B-B14F-4D97-AF65-F5344CB8AC3E}">
        <p14:creationId xmlns:p14="http://schemas.microsoft.com/office/powerpoint/2010/main" val="319065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408024" cy="1641374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Soda Canyon Residents Pre-Date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1990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WDO, 1968 Ag Preserve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2048" y="4513590"/>
            <a:ext cx="2380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Tony, Richie, Amber, Jim, Diana and Shiloh </a:t>
            </a:r>
            <a:r>
              <a:rPr lang="en-US" dirty="0" err="1" smtClean="0"/>
              <a:t>Manfree</a:t>
            </a:r>
            <a:endParaRPr lang="en-US" dirty="0" smtClean="0"/>
          </a:p>
          <a:p>
            <a:r>
              <a:rPr lang="en-US" dirty="0" smtClean="0"/>
              <a:t>1981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766" y="1360088"/>
            <a:ext cx="7763693" cy="5497911"/>
          </a:xfrm>
        </p:spPr>
      </p:pic>
    </p:spTree>
    <p:extLst>
      <p:ext uri="{BB962C8B-B14F-4D97-AF65-F5344CB8AC3E}">
        <p14:creationId xmlns:p14="http://schemas.microsoft.com/office/powerpoint/2010/main" val="37009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Dr. Amber </a:t>
            </a:r>
            <a:r>
              <a:rPr lang="en-US" sz="4400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Manfree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, PhD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79659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13" y="0"/>
            <a:ext cx="11036137" cy="1400530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Mountain Peak’s Impacts on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Natural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Resources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380" y="1621478"/>
            <a:ext cx="9038440" cy="5084123"/>
          </a:xfrm>
        </p:spPr>
      </p:pic>
      <p:sp>
        <p:nvSpPr>
          <p:cNvPr id="5" name="TextBox 4"/>
          <p:cNvSpPr txBox="1"/>
          <p:nvPr/>
        </p:nvSpPr>
        <p:spPr>
          <a:xfrm>
            <a:off x="68990" y="5024322"/>
            <a:ext cx="1801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Mountain Peak Parcel</a:t>
            </a:r>
            <a:endParaRPr lang="en-US" b="1" dirty="0"/>
          </a:p>
        </p:txBody>
      </p:sp>
      <p:sp>
        <p:nvSpPr>
          <p:cNvPr id="6" name="Right Arrow 5"/>
          <p:cNvSpPr/>
          <p:nvPr/>
        </p:nvSpPr>
        <p:spPr>
          <a:xfrm rot="10055215">
            <a:off x="7850028" y="4578714"/>
            <a:ext cx="2992345" cy="4813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7" name="Right Arrow 6"/>
          <p:cNvSpPr/>
          <p:nvPr/>
        </p:nvSpPr>
        <p:spPr>
          <a:xfrm rot="1222253">
            <a:off x="1266305" y="5825555"/>
            <a:ext cx="1786731" cy="4813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59132" y="4041777"/>
            <a:ext cx="1498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Arger</a:t>
            </a:r>
            <a:r>
              <a:rPr lang="en-US" b="1" dirty="0" smtClean="0"/>
              <a:t> Property</a:t>
            </a:r>
            <a:endParaRPr lang="en-US" b="1" dirty="0"/>
          </a:p>
        </p:txBody>
      </p:sp>
      <p:sp>
        <p:nvSpPr>
          <p:cNvPr id="9" name="Right Arrow 8"/>
          <p:cNvSpPr/>
          <p:nvPr/>
        </p:nvSpPr>
        <p:spPr>
          <a:xfrm rot="10055215">
            <a:off x="8290572" y="2368839"/>
            <a:ext cx="2618832" cy="4813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930528" y="1993121"/>
            <a:ext cx="1498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Antica</a:t>
            </a:r>
            <a:r>
              <a:rPr lang="en-US" b="1" dirty="0" smtClean="0"/>
              <a:t> Reservoirs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2478" y="1354444"/>
            <a:ext cx="1801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Overhead view of Foss Valley (looking NE)</a:t>
            </a:r>
            <a:endParaRPr lang="en-US" b="1" dirty="0"/>
          </a:p>
        </p:txBody>
      </p:sp>
      <p:sp>
        <p:nvSpPr>
          <p:cNvPr id="12" name="Right Arrow 11"/>
          <p:cNvSpPr/>
          <p:nvPr/>
        </p:nvSpPr>
        <p:spPr>
          <a:xfrm rot="20414531">
            <a:off x="1251017" y="4571642"/>
            <a:ext cx="1786731" cy="4813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3" name="Right Arrow 12"/>
          <p:cNvSpPr/>
          <p:nvPr/>
        </p:nvSpPr>
        <p:spPr>
          <a:xfrm rot="890956">
            <a:off x="1314952" y="3548879"/>
            <a:ext cx="1786731" cy="4813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490" y="2894662"/>
            <a:ext cx="1801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Blue Line Creek (feeds Rector Canyon)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2787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13" y="0"/>
            <a:ext cx="11036137" cy="1400530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Mountain Peak’s Impacts on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Natural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Resources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950" y="1667979"/>
            <a:ext cx="9085737" cy="5110727"/>
          </a:xfrm>
        </p:spPr>
      </p:pic>
      <p:sp>
        <p:nvSpPr>
          <p:cNvPr id="5" name="Right Arrow 4"/>
          <p:cNvSpPr/>
          <p:nvPr/>
        </p:nvSpPr>
        <p:spPr>
          <a:xfrm rot="20950633">
            <a:off x="2125253" y="3874067"/>
            <a:ext cx="3035713" cy="4813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vv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513" y="4455553"/>
            <a:ext cx="24324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Mountain Peak Proposed site for cave spoils</a:t>
            </a:r>
          </a:p>
          <a:p>
            <a:r>
              <a:rPr lang="en-US" b="1" dirty="0" smtClean="0"/>
              <a:t>(property slopes down </a:t>
            </a:r>
            <a:r>
              <a:rPr lang="en-US" b="1" u="sng" dirty="0" smtClean="0"/>
              <a:t>towards</a:t>
            </a:r>
            <a:r>
              <a:rPr lang="en-US" b="1" dirty="0" smtClean="0"/>
              <a:t> blue line creek)</a:t>
            </a:r>
            <a:endParaRPr lang="en-US" b="1" dirty="0"/>
          </a:p>
        </p:txBody>
      </p:sp>
      <p:sp>
        <p:nvSpPr>
          <p:cNvPr id="7" name="Right Arrow 6"/>
          <p:cNvSpPr/>
          <p:nvPr/>
        </p:nvSpPr>
        <p:spPr>
          <a:xfrm rot="1041595">
            <a:off x="2040721" y="2754906"/>
            <a:ext cx="3035713" cy="4813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5247" y="2012027"/>
            <a:ext cx="1529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Blue Line Creek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7583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01818" y="0"/>
            <a:ext cx="11036137" cy="1400530"/>
          </a:xfrm>
        </p:spPr>
        <p:txBody>
          <a:bodyPr/>
          <a:lstStyle/>
          <a:p>
            <a:pPr algn="ctr"/>
            <a:r>
              <a:rPr lang="en-US" sz="3800" b="1" dirty="0">
                <a:solidFill>
                  <a:schemeClr val="accent2">
                    <a:lumMod val="50000"/>
                  </a:schemeClr>
                </a:solidFill>
              </a:rPr>
              <a:t>Mountain Peak’s Impacts on </a:t>
            </a: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38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3800" b="1" dirty="0" smtClean="0">
                <a:solidFill>
                  <a:schemeClr val="accent2">
                    <a:lumMod val="50000"/>
                  </a:schemeClr>
                </a:solidFill>
              </a:rPr>
              <a:t>Natural </a:t>
            </a:r>
            <a:r>
              <a:rPr lang="en-US" sz="3800" b="1" dirty="0">
                <a:solidFill>
                  <a:schemeClr val="accent2">
                    <a:lumMod val="50000"/>
                  </a:schemeClr>
                </a:solidFill>
              </a:rPr>
              <a:t>Resources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084" y="956474"/>
            <a:ext cx="8139113" cy="5901526"/>
          </a:xfrm>
        </p:spPr>
      </p:pic>
      <p:sp>
        <p:nvSpPr>
          <p:cNvPr id="5" name="TextBox 4"/>
          <p:cNvSpPr txBox="1"/>
          <p:nvPr/>
        </p:nvSpPr>
        <p:spPr>
          <a:xfrm>
            <a:off x="297590" y="1823922"/>
            <a:ext cx="24489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3D Architectural Rendering of Mountain Peak Project AFTER construction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33979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9862" y="0"/>
            <a:ext cx="24489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3D Architectural Rendering of Mountain Peak Project AFTER construction </a:t>
            </a: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757" y="0"/>
            <a:ext cx="9082843" cy="6872685"/>
          </a:xfrm>
        </p:spPr>
      </p:pic>
      <p:sp>
        <p:nvSpPr>
          <p:cNvPr id="8" name="TextBox 7"/>
          <p:cNvSpPr txBox="1"/>
          <p:nvPr/>
        </p:nvSpPr>
        <p:spPr>
          <a:xfrm>
            <a:off x="9141726" y="3436342"/>
            <a:ext cx="24324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Mountain Peak Proposed site for cave spoils</a:t>
            </a:r>
          </a:p>
          <a:p>
            <a:r>
              <a:rPr lang="en-US" b="1" dirty="0" smtClean="0"/>
              <a:t>(property slopes down </a:t>
            </a:r>
            <a:r>
              <a:rPr lang="en-US" b="1" u="sng" dirty="0" smtClean="0"/>
              <a:t>towards</a:t>
            </a:r>
            <a:r>
              <a:rPr lang="en-US" b="1" dirty="0" smtClean="0"/>
              <a:t> blue line creek)</a:t>
            </a:r>
            <a:endParaRPr lang="en-US" b="1" dirty="0"/>
          </a:p>
        </p:txBody>
      </p:sp>
      <p:sp>
        <p:nvSpPr>
          <p:cNvPr id="9" name="Right Arrow 8"/>
          <p:cNvSpPr/>
          <p:nvPr/>
        </p:nvSpPr>
        <p:spPr>
          <a:xfrm rot="13622787">
            <a:off x="8153120" y="2567757"/>
            <a:ext cx="1267714" cy="4813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vv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58567" y="452615"/>
            <a:ext cx="2432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Rector Canyon</a:t>
            </a:r>
            <a:endParaRPr lang="en-US" b="1" dirty="0"/>
          </a:p>
        </p:txBody>
      </p:sp>
      <p:sp>
        <p:nvSpPr>
          <p:cNvPr id="11" name="Right Arrow 10"/>
          <p:cNvSpPr/>
          <p:nvPr/>
        </p:nvSpPr>
        <p:spPr>
          <a:xfrm rot="13622787">
            <a:off x="5875260" y="387249"/>
            <a:ext cx="1267714" cy="4813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vv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" name="Right Arrow 11"/>
          <p:cNvSpPr/>
          <p:nvPr/>
        </p:nvSpPr>
        <p:spPr>
          <a:xfrm rot="13622787">
            <a:off x="7340929" y="5168493"/>
            <a:ext cx="1267714" cy="4813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vv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597194" y="5698316"/>
            <a:ext cx="2432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Arger</a:t>
            </a:r>
            <a:r>
              <a:rPr lang="en-US" b="1" dirty="0" smtClean="0"/>
              <a:t> Property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20703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699" y="197224"/>
            <a:ext cx="4638583" cy="3917576"/>
          </a:xfrm>
        </p:spPr>
        <p:txBody>
          <a:bodyPr/>
          <a:lstStyle/>
          <a:p>
            <a:r>
              <a:rPr lang="en-US" sz="4400" b="1" dirty="0" smtClean="0">
                <a:solidFill>
                  <a:schemeClr val="accent2">
                    <a:lumMod val="50000"/>
                  </a:schemeClr>
                </a:solidFill>
              </a:rPr>
              <a:t>Blue Line Creek on Mountain Peak Parcel Jan. 3, 2017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41229" y="1015883"/>
            <a:ext cx="6549277" cy="4911958"/>
          </a:xfrm>
        </p:spPr>
      </p:pic>
    </p:spTree>
    <p:extLst>
      <p:ext uri="{BB962C8B-B14F-4D97-AF65-F5344CB8AC3E}">
        <p14:creationId xmlns:p14="http://schemas.microsoft.com/office/powerpoint/2010/main" val="87510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699" y="197224"/>
            <a:ext cx="4638583" cy="3917576"/>
          </a:xfrm>
        </p:spPr>
        <p:txBody>
          <a:bodyPr/>
          <a:lstStyle/>
          <a:p>
            <a:r>
              <a:rPr lang="en-US" sz="4400" b="1" dirty="0" smtClean="0">
                <a:solidFill>
                  <a:schemeClr val="accent2">
                    <a:lumMod val="50000"/>
                  </a:schemeClr>
                </a:solidFill>
              </a:rPr>
              <a:t>Blue Line Creek on Mountain Peak Parcel Jan. 3, 2017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10071" y="852278"/>
            <a:ext cx="6818221" cy="5113666"/>
          </a:xfrm>
        </p:spPr>
      </p:pic>
    </p:spTree>
    <p:extLst>
      <p:ext uri="{BB962C8B-B14F-4D97-AF65-F5344CB8AC3E}">
        <p14:creationId xmlns:p14="http://schemas.microsoft.com/office/powerpoint/2010/main" val="18343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98" y="106245"/>
            <a:ext cx="9404723" cy="1400530"/>
          </a:xfrm>
        </p:spPr>
        <p:txBody>
          <a:bodyPr/>
          <a:lstStyle/>
          <a:p>
            <a:pPr algn="ctr"/>
            <a:r>
              <a:rPr lang="en-US" sz="46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Foss Valley &amp; Rector Canyon</a:t>
            </a:r>
            <a:endParaRPr lang="en-US" sz="4600" dirty="0"/>
          </a:p>
        </p:txBody>
      </p:sp>
      <p:sp>
        <p:nvSpPr>
          <p:cNvPr id="8" name="Right Arrow 7"/>
          <p:cNvSpPr/>
          <p:nvPr/>
        </p:nvSpPr>
        <p:spPr>
          <a:xfrm rot="8911517">
            <a:off x="7830795" y="2647711"/>
            <a:ext cx="2087863" cy="94677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39576" y="1849134"/>
            <a:ext cx="2352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MPW Proposed Project Site</a:t>
            </a:r>
            <a:endParaRPr lang="en-US" b="1" dirty="0"/>
          </a:p>
        </p:txBody>
      </p:sp>
      <p:pic>
        <p:nvPicPr>
          <p:cNvPr id="6" name="Content Placeholder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40" y="1398979"/>
            <a:ext cx="9936635" cy="534183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 rot="9750328">
            <a:off x="6948439" y="2469564"/>
            <a:ext cx="4196683" cy="44809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47500" lnSpcReduction="20000"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0414585" y="2191948"/>
            <a:ext cx="2352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MPW Proposed Project Site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67000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99" y="0"/>
            <a:ext cx="9404723" cy="1400530"/>
          </a:xfrm>
        </p:spPr>
        <p:txBody>
          <a:bodyPr/>
          <a:lstStyle/>
          <a:p>
            <a:pPr algn="ctr"/>
            <a:r>
              <a:rPr lang="en-US" sz="46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Foss Valley &amp; Rector Canyon</a:t>
            </a:r>
            <a:endParaRPr lang="en-US" sz="4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30" y="822558"/>
            <a:ext cx="8875059" cy="5916706"/>
          </a:xfrm>
        </p:spPr>
      </p:pic>
      <p:sp>
        <p:nvSpPr>
          <p:cNvPr id="8" name="Right Arrow 7"/>
          <p:cNvSpPr/>
          <p:nvPr/>
        </p:nvSpPr>
        <p:spPr>
          <a:xfrm rot="8911517">
            <a:off x="7647447" y="2897478"/>
            <a:ext cx="2087863" cy="36524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63880" y="1910210"/>
            <a:ext cx="2352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MPW Proposed Project Site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65207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339" y="0"/>
            <a:ext cx="4218943" cy="3263462"/>
          </a:xfrm>
        </p:spPr>
        <p:txBody>
          <a:bodyPr/>
          <a:lstStyle/>
          <a:p>
            <a:pPr algn="ctr"/>
            <a:r>
              <a:rPr lang="en-US" sz="46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Rector Reservoir </a:t>
            </a:r>
            <a:br>
              <a:rPr lang="en-US" sz="46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46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(City of Yountville Water Supply)</a:t>
            </a:r>
            <a:endParaRPr lang="en-US" sz="4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366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93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844" y="153087"/>
            <a:ext cx="2324122" cy="2936954"/>
          </a:xfrm>
        </p:spPr>
        <p:txBody>
          <a:bodyPr/>
          <a:lstStyle/>
          <a:p>
            <a:pPr algn="ctr"/>
            <a:r>
              <a:rPr lang="en-US" sz="46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Bottom of Rector Canyon</a:t>
            </a:r>
            <a:endParaRPr lang="en-US" sz="4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979" y="405961"/>
            <a:ext cx="8245366" cy="618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59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92" y="247766"/>
            <a:ext cx="2366084" cy="2558496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Mountain Peak Destruction of </a:t>
            </a:r>
            <a:b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Blue Line Creek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497" y="948031"/>
            <a:ext cx="7567448" cy="5675586"/>
          </a:xfrm>
        </p:spPr>
      </p:pic>
    </p:spTree>
    <p:extLst>
      <p:ext uri="{BB962C8B-B14F-4D97-AF65-F5344CB8AC3E}">
        <p14:creationId xmlns:p14="http://schemas.microsoft.com/office/powerpoint/2010/main" val="47019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92" y="247766"/>
            <a:ext cx="2366084" cy="2558496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Mountain Peak Destruction of </a:t>
            </a:r>
            <a:b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Blue Line Creek</a:t>
            </a:r>
            <a:endParaRPr lang="en-US" sz="3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57" y="1043644"/>
            <a:ext cx="7562650" cy="5671615"/>
          </a:xfrm>
        </p:spPr>
      </p:pic>
    </p:spTree>
    <p:extLst>
      <p:ext uri="{BB962C8B-B14F-4D97-AF65-F5344CB8AC3E}">
        <p14:creationId xmlns:p14="http://schemas.microsoft.com/office/powerpoint/2010/main" val="269584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Habitat Restoration – Napa River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737" y="1285608"/>
            <a:ext cx="8135007" cy="5432347"/>
          </a:xfrm>
        </p:spPr>
      </p:pic>
    </p:spTree>
    <p:extLst>
      <p:ext uri="{BB962C8B-B14F-4D97-AF65-F5344CB8AC3E}">
        <p14:creationId xmlns:p14="http://schemas.microsoft.com/office/powerpoint/2010/main" val="388667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Habitat Restoration – Napa River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676" y="1371685"/>
            <a:ext cx="8215825" cy="5486315"/>
          </a:xfrm>
        </p:spPr>
      </p:pic>
    </p:spTree>
    <p:extLst>
      <p:ext uri="{BB962C8B-B14F-4D97-AF65-F5344CB8AC3E}">
        <p14:creationId xmlns:p14="http://schemas.microsoft.com/office/powerpoint/2010/main" val="357712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Habitat Restoration – Napa River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160" y="2191407"/>
            <a:ext cx="11304150" cy="4430110"/>
          </a:xfrm>
        </p:spPr>
        <p:txBody>
          <a:bodyPr/>
          <a:lstStyle/>
          <a:p>
            <a:r>
              <a:rPr lang="en-US" sz="2800" dirty="0" smtClean="0">
                <a:latin typeface="Book Antiqua" panose="02040602050305030304" pitchFamily="18" charset="0"/>
              </a:rPr>
              <a:t>Reported Cost of Restoration for 4.5 Reach of Napa River: $7,818,091</a:t>
            </a:r>
          </a:p>
          <a:p>
            <a:pPr lvl="1"/>
            <a:r>
              <a:rPr lang="en-US" sz="2600" dirty="0" smtClean="0">
                <a:latin typeface="Book Antiqua" panose="02040602050305030304" pitchFamily="18" charset="0"/>
              </a:rPr>
              <a:t>Final Design &amp; Construction of Phase 1 – Reaches 1 &amp; 2: $2,181,209</a:t>
            </a:r>
          </a:p>
          <a:p>
            <a:pPr lvl="1"/>
            <a:r>
              <a:rPr lang="en-US" sz="2600" dirty="0" smtClean="0">
                <a:latin typeface="Book Antiqua" panose="02040602050305030304" pitchFamily="18" charset="0"/>
              </a:rPr>
              <a:t>Final Design &amp; Construction of Phase 2 – Reach 3: $1,705,882</a:t>
            </a:r>
          </a:p>
          <a:p>
            <a:pPr lvl="1"/>
            <a:r>
              <a:rPr lang="en-US" sz="2600" dirty="0" smtClean="0">
                <a:latin typeface="Book Antiqua" panose="02040602050305030304" pitchFamily="18" charset="0"/>
              </a:rPr>
              <a:t>Final Design &amp; Construction of Phase 3 – Reach 4 and 8A: $3,931,000</a:t>
            </a:r>
          </a:p>
          <a:p>
            <a:endParaRPr lang="en-US" sz="2800" dirty="0">
              <a:latin typeface="Book Antiqua" panose="02040602050305030304" pitchFamily="18" charset="0"/>
            </a:endParaRPr>
          </a:p>
          <a:p>
            <a:r>
              <a:rPr lang="en-US" sz="2800" dirty="0" smtClean="0">
                <a:latin typeface="Book Antiqua" panose="02040602050305030304" pitchFamily="18" charset="0"/>
              </a:rPr>
              <a:t>Takeaway: Prevent need for restoration in the first place!</a:t>
            </a:r>
            <a:endParaRPr lang="en-US" sz="28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35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4704"/>
            <a:ext cx="10768123" cy="140053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Rector Canyon Species of Special Concern</a:t>
            </a:r>
            <a:b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Foothill Yellow-Legged Frog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4698124"/>
            <a:ext cx="1939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taken in Rector Canyon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947" y="1768858"/>
            <a:ext cx="6426288" cy="4821545"/>
          </a:xfrm>
        </p:spPr>
      </p:pic>
    </p:spTree>
    <p:extLst>
      <p:ext uri="{BB962C8B-B14F-4D97-AF65-F5344CB8AC3E}">
        <p14:creationId xmlns:p14="http://schemas.microsoft.com/office/powerpoint/2010/main" val="328508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4704"/>
            <a:ext cx="10768123" cy="140053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Rector Canyon Species of Special Concern</a:t>
            </a:r>
            <a:b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California Giant Salamander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4698124"/>
            <a:ext cx="1939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taken in Rector Canyon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589" y="1721563"/>
            <a:ext cx="6679597" cy="5009698"/>
          </a:xfrm>
        </p:spPr>
      </p:pic>
    </p:spTree>
    <p:extLst>
      <p:ext uri="{BB962C8B-B14F-4D97-AF65-F5344CB8AC3E}">
        <p14:creationId xmlns:p14="http://schemas.microsoft.com/office/powerpoint/2010/main" val="315530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4704"/>
            <a:ext cx="10768123" cy="140053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Rector Canyon Species of Special Concern</a:t>
            </a:r>
            <a:b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Rainbow Trout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4698124"/>
            <a:ext cx="1939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taken in Rector Canyon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65" y="1585234"/>
            <a:ext cx="6711128" cy="5033346"/>
          </a:xfrm>
        </p:spPr>
      </p:pic>
    </p:spTree>
    <p:extLst>
      <p:ext uri="{BB962C8B-B14F-4D97-AF65-F5344CB8AC3E}">
        <p14:creationId xmlns:p14="http://schemas.microsoft.com/office/powerpoint/2010/main" val="150962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84703"/>
            <a:ext cx="4193628" cy="3378303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Rector Canyon Species of Special Concern</a:t>
            </a:r>
            <a:b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Rough-skinned Newts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4698124"/>
            <a:ext cx="1939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taken in Rector Canyon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72363" y="1003173"/>
            <a:ext cx="6547762" cy="4910822"/>
          </a:xfrm>
        </p:spPr>
      </p:pic>
    </p:spTree>
    <p:extLst>
      <p:ext uri="{BB962C8B-B14F-4D97-AF65-F5344CB8AC3E}">
        <p14:creationId xmlns:p14="http://schemas.microsoft.com/office/powerpoint/2010/main" val="318875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4704"/>
            <a:ext cx="10768123" cy="140053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Rector Canyon Species of Special Concern</a:t>
            </a:r>
            <a:b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Pipevine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 Swallowtail Caterpillar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4698124"/>
            <a:ext cx="1939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taken in Rector Canyon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886" y="1816155"/>
            <a:ext cx="6588645" cy="4941484"/>
          </a:xfrm>
        </p:spPr>
      </p:pic>
    </p:spTree>
    <p:extLst>
      <p:ext uri="{BB962C8B-B14F-4D97-AF65-F5344CB8AC3E}">
        <p14:creationId xmlns:p14="http://schemas.microsoft.com/office/powerpoint/2010/main" val="4291380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84704"/>
            <a:ext cx="3736428" cy="2558496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Rector Canyon Species of Special Concern</a:t>
            </a:r>
            <a:b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</a:b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Pacific Chorus Frog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45021" y="4966137"/>
            <a:ext cx="1939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taken in Rector Canyon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518" y="339759"/>
            <a:ext cx="6169490" cy="6169490"/>
          </a:xfrm>
        </p:spPr>
      </p:pic>
    </p:spTree>
    <p:extLst>
      <p:ext uri="{BB962C8B-B14F-4D97-AF65-F5344CB8AC3E}">
        <p14:creationId xmlns:p14="http://schemas.microsoft.com/office/powerpoint/2010/main" val="249800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74" y="2517152"/>
            <a:ext cx="9404723" cy="1400530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Mr. Anthony </a:t>
            </a:r>
            <a:r>
              <a:rPr lang="en-US" sz="4400" dirty="0" err="1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Arger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, Esq.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93693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30" y="137408"/>
            <a:ext cx="9404723" cy="1400530"/>
          </a:xfrm>
        </p:spPr>
        <p:txBody>
          <a:bodyPr/>
          <a:lstStyle/>
          <a:p>
            <a:pPr algn="ctr"/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Approval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of Mountain 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Peak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Exposes Napa County 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to Liability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456" y="2010904"/>
            <a:ext cx="11272620" cy="4847096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California </a:t>
            </a:r>
            <a:r>
              <a:rPr lang="en-US" b="1" dirty="0"/>
              <a:t>Government Code, section 835,</a:t>
            </a:r>
          </a:p>
          <a:p>
            <a:r>
              <a:rPr lang="en-US" dirty="0" smtClean="0"/>
              <a:t>“a </a:t>
            </a:r>
            <a:r>
              <a:rPr lang="en-US" dirty="0"/>
              <a:t>public entity is liable for injury caused by a dangerous condition of its property if the plaintiff establishes that </a:t>
            </a:r>
            <a:r>
              <a:rPr lang="en-US" b="1" i="1" dirty="0"/>
              <a:t>the property was in a dangerous condition at the time of the injury, that the injury was proximately caused by the dangerous condition, that the dangerous condition created a reasonably foreseeable risk of the kind of injury which was incurred</a:t>
            </a:r>
            <a:r>
              <a:rPr lang="en-US" dirty="0"/>
              <a:t>, </a:t>
            </a:r>
            <a:r>
              <a:rPr lang="en-US" b="1" u="sng" dirty="0"/>
              <a:t>and</a:t>
            </a:r>
            <a:r>
              <a:rPr lang="en-US" dirty="0"/>
              <a:t> that either: (a) [a] negligent or wrongful act or omission of an employee of the public entity within the scope his employment created the dangerous condition; or (b) </a:t>
            </a:r>
            <a:r>
              <a:rPr lang="en-US" b="1" i="1" dirty="0"/>
              <a:t>[t]he public entity had actual or constructive notice of the dangerous condition under [s]</a:t>
            </a:r>
            <a:r>
              <a:rPr lang="en-US" b="1" i="1" dirty="0" err="1"/>
              <a:t>ection</a:t>
            </a:r>
            <a:r>
              <a:rPr lang="en-US" b="1" i="1" dirty="0"/>
              <a:t> 835.2 a sufficient time prior to the injury to have taken measures to protect against the dangerous condition</a:t>
            </a:r>
            <a:r>
              <a:rPr lang="en-US" dirty="0" smtClean="0"/>
              <a:t>.”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38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30" y="137408"/>
            <a:ext cx="9404723" cy="1400530"/>
          </a:xfrm>
        </p:spPr>
        <p:txBody>
          <a:bodyPr/>
          <a:lstStyle/>
          <a:p>
            <a:pPr algn="ctr"/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Approval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of Mountain 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Peak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Exposes Napa County 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to Liability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456" y="1790186"/>
            <a:ext cx="11524868" cy="48470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b="1" dirty="0" smtClean="0">
                <a:latin typeface="Book Antiqua" panose="02040602050305030304" pitchFamily="18" charset="0"/>
              </a:rPr>
              <a:t>Existing Dangerous Conditions on Soda Canyon Road</a:t>
            </a:r>
            <a:endParaRPr lang="en-US" sz="2800" b="1" dirty="0">
              <a:latin typeface="Book Antiqua" panose="02040602050305030304" pitchFamily="18" charset="0"/>
            </a:endParaRPr>
          </a:p>
          <a:p>
            <a:r>
              <a:rPr lang="en-US" dirty="0">
                <a:latin typeface="Book Antiqua" panose="02040602050305030304" pitchFamily="18" charset="0"/>
              </a:rPr>
              <a:t>Poor road construction/design – not made for heavy equipment that frequently travels the </a:t>
            </a:r>
            <a:r>
              <a:rPr lang="en-US" dirty="0" smtClean="0">
                <a:latin typeface="Book Antiqua" panose="02040602050305030304" pitchFamily="18" charset="0"/>
              </a:rPr>
              <a:t>road</a:t>
            </a:r>
          </a:p>
          <a:p>
            <a:r>
              <a:rPr lang="en-US" dirty="0" smtClean="0">
                <a:latin typeface="Book Antiqua" panose="02040602050305030304" pitchFamily="18" charset="0"/>
              </a:rPr>
              <a:t>Condition of the road is “deplorable” and “well below” County standards per Sups. Dodd &amp; </a:t>
            </a:r>
            <a:r>
              <a:rPr lang="en-US" dirty="0" err="1" smtClean="0">
                <a:latin typeface="Book Antiqua" panose="02040602050305030304" pitchFamily="18" charset="0"/>
              </a:rPr>
              <a:t>Pedroza</a:t>
            </a:r>
            <a:endParaRPr lang="en-US" dirty="0">
              <a:latin typeface="Book Antiqua" panose="02040602050305030304" pitchFamily="18" charset="0"/>
            </a:endParaRPr>
          </a:p>
          <a:p>
            <a:r>
              <a:rPr lang="en-US" dirty="0" smtClean="0">
                <a:latin typeface="Book Antiqua" panose="02040602050305030304" pitchFamily="18" charset="0"/>
              </a:rPr>
              <a:t>518 reported incidents by CHP and Napa Sheriff since 2013</a:t>
            </a:r>
          </a:p>
          <a:p>
            <a:pPr lvl="1"/>
            <a:r>
              <a:rPr lang="en-US" dirty="0" smtClean="0">
                <a:latin typeface="Book Antiqua" panose="02040602050305030304" pitchFamily="18" charset="0"/>
              </a:rPr>
              <a:t>Traffic Collisions/Hazards/Stops: 37; Driving Under the Influence: 40</a:t>
            </a:r>
          </a:p>
          <a:p>
            <a:r>
              <a:rPr lang="en-US" dirty="0" smtClean="0">
                <a:latin typeface="Book Antiqua" panose="02040602050305030304" pitchFamily="18" charset="0"/>
              </a:rPr>
              <a:t>Napa County Grand Jury Report: SCR “second highest rate of incidents in Napa County”</a:t>
            </a:r>
          </a:p>
          <a:p>
            <a:r>
              <a:rPr lang="en-US" dirty="0" smtClean="0">
                <a:latin typeface="Book Antiqua" panose="02040602050305030304" pitchFamily="18" charset="0"/>
              </a:rPr>
              <a:t>107 </a:t>
            </a:r>
            <a:r>
              <a:rPr lang="en-US" dirty="0" err="1" smtClean="0">
                <a:latin typeface="Book Antiqua" panose="02040602050305030304" pitchFamily="18" charset="0"/>
              </a:rPr>
              <a:t>CalFire</a:t>
            </a:r>
            <a:r>
              <a:rPr lang="en-US" dirty="0" smtClean="0">
                <a:latin typeface="Book Antiqua" panose="02040602050305030304" pitchFamily="18" charset="0"/>
              </a:rPr>
              <a:t> calls from 2007 to 2015</a:t>
            </a:r>
          </a:p>
          <a:p>
            <a:r>
              <a:rPr lang="en-US" dirty="0" smtClean="0">
                <a:latin typeface="Book Antiqua" panose="02040602050305030304" pitchFamily="18" charset="0"/>
              </a:rPr>
              <a:t>History of extreme and devastating wildfires (</a:t>
            </a:r>
            <a:r>
              <a:rPr lang="en-US" i="1" dirty="0" smtClean="0">
                <a:latin typeface="Book Antiqua" panose="02040602050305030304" pitchFamily="18" charset="0"/>
              </a:rPr>
              <a:t>see </a:t>
            </a:r>
            <a:r>
              <a:rPr lang="en-US" dirty="0" err="1" smtClean="0">
                <a:latin typeface="Book Antiqua" panose="02040602050305030304" pitchFamily="18" charset="0"/>
              </a:rPr>
              <a:t>CalFire</a:t>
            </a:r>
            <a:r>
              <a:rPr lang="en-US" dirty="0" smtClean="0">
                <a:latin typeface="Book Antiqua" panose="02040602050305030304" pitchFamily="18" charset="0"/>
              </a:rPr>
              <a:t> Soda Canyon Pre-Attack Fire Plan)</a:t>
            </a:r>
          </a:p>
          <a:p>
            <a:r>
              <a:rPr lang="en-US" dirty="0" smtClean="0">
                <a:latin typeface="Book Antiqua" panose="02040602050305030304" pitchFamily="18" charset="0"/>
              </a:rPr>
              <a:t>Clear evidence of alcohol consumption on Soda Canyon Road</a:t>
            </a:r>
          </a:p>
          <a:p>
            <a:r>
              <a:rPr lang="en-US" dirty="0" smtClean="0">
                <a:latin typeface="Book Antiqua" panose="02040602050305030304" pitchFamily="18" charset="0"/>
              </a:rPr>
              <a:t>Clear evidence of dangerous truck traffic that literally takes over the entire road</a:t>
            </a:r>
          </a:p>
          <a:p>
            <a:r>
              <a:rPr lang="en-US" dirty="0" smtClean="0">
                <a:latin typeface="Book Antiqua" panose="02040602050305030304" pitchFamily="18" charset="0"/>
              </a:rPr>
              <a:t>Innumerable hairpin turns, steep drop-offs into Soda Canyon, NO guardrails</a:t>
            </a:r>
          </a:p>
          <a:p>
            <a:r>
              <a:rPr lang="en-US" dirty="0" smtClean="0">
                <a:latin typeface="Book Antiqua" panose="02040602050305030304" pitchFamily="18" charset="0"/>
              </a:rPr>
              <a:t>Flooding, fog, reckless driving from businesses and vineyard workers</a:t>
            </a:r>
          </a:p>
          <a:p>
            <a:endParaRPr lang="en-US" dirty="0" smtClean="0">
              <a:latin typeface="Book Antiqua" panose="02040602050305030304" pitchFamily="18" charset="0"/>
            </a:endParaRPr>
          </a:p>
          <a:p>
            <a:endParaRPr lang="en-US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22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30" y="137408"/>
            <a:ext cx="9404723" cy="1400530"/>
          </a:xfrm>
        </p:spPr>
        <p:txBody>
          <a:bodyPr/>
          <a:lstStyle/>
          <a:p>
            <a:pPr algn="ctr"/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Approval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of Mountain 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Peak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Exposes Napa County 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to Liability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159" y="2231621"/>
            <a:ext cx="11524868" cy="4847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>
                <a:latin typeface="Book Antiqua" panose="02040602050305030304" pitchFamily="18" charset="0"/>
              </a:rPr>
              <a:t>County Has Actual Notice of the Dangerous </a:t>
            </a:r>
            <a:r>
              <a:rPr lang="en-US" sz="2800" b="1" dirty="0" err="1" smtClean="0">
                <a:latin typeface="Book Antiqua" panose="02040602050305030304" pitchFamily="18" charset="0"/>
              </a:rPr>
              <a:t>Condition</a:t>
            </a:r>
            <a:r>
              <a:rPr lang="en-US" sz="2800" b="1" u="sng" dirty="0" err="1" smtClean="0">
                <a:latin typeface="Book Antiqua" panose="02040602050305030304" pitchFamily="18" charset="0"/>
              </a:rPr>
              <a:t>S</a:t>
            </a:r>
            <a:endParaRPr lang="en-US" sz="2800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800" b="1" dirty="0" smtClean="0">
                <a:latin typeface="Book Antiqua" panose="02040602050305030304" pitchFamily="18" charset="0"/>
              </a:rPr>
              <a:t> </a:t>
            </a:r>
            <a:endParaRPr lang="en-US" b="1" dirty="0" smtClean="0">
              <a:latin typeface="Book Antiqua" panose="02040602050305030304" pitchFamily="18" charset="0"/>
            </a:endParaRPr>
          </a:p>
          <a:p>
            <a:r>
              <a:rPr lang="en-US" sz="2600" dirty="0" smtClean="0">
                <a:latin typeface="Book Antiqua" panose="02040602050305030304" pitchFamily="18" charset="0"/>
              </a:rPr>
              <a:t>All evidence presented through protestant letters and testimony at July 20 2016 and January 4, 2017 hearings puts county on notice of </a:t>
            </a:r>
            <a:r>
              <a:rPr lang="en-US" sz="2600" b="1" u="sng" dirty="0" smtClean="0">
                <a:latin typeface="Book Antiqua" panose="02040602050305030304" pitchFamily="18" charset="0"/>
              </a:rPr>
              <a:t>existing dangerous conditions</a:t>
            </a:r>
            <a:endParaRPr lang="en-US" sz="2600" dirty="0">
              <a:latin typeface="Book Antiqua" panose="02040602050305030304" pitchFamily="18" charset="0"/>
            </a:endParaRPr>
          </a:p>
          <a:p>
            <a:endParaRPr lang="en-US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91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30" y="137408"/>
            <a:ext cx="9404723" cy="1400530"/>
          </a:xfrm>
        </p:spPr>
        <p:txBody>
          <a:bodyPr/>
          <a:lstStyle/>
          <a:p>
            <a:pPr algn="ctr"/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Approval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of Mountain 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Peak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Exposes Napa County 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to Liability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159" y="2231621"/>
            <a:ext cx="11524868" cy="4847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>
                <a:latin typeface="Book Antiqua" panose="02040602050305030304" pitchFamily="18" charset="0"/>
              </a:rPr>
              <a:t>Approval of MPW will Dramatically Worsen Existing Conditions</a:t>
            </a:r>
            <a:endParaRPr lang="en-US" sz="2800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800" b="1" dirty="0" smtClean="0">
                <a:latin typeface="Book Antiqua" panose="02040602050305030304" pitchFamily="18" charset="0"/>
              </a:rPr>
              <a:t> </a:t>
            </a:r>
            <a:endParaRPr lang="en-US" b="1" dirty="0" smtClean="0">
              <a:latin typeface="Book Antiqua" panose="02040602050305030304" pitchFamily="18" charset="0"/>
            </a:endParaRPr>
          </a:p>
          <a:p>
            <a:r>
              <a:rPr lang="en-US" sz="2600" dirty="0" smtClean="0">
                <a:latin typeface="Book Antiqua" panose="02040602050305030304" pitchFamily="18" charset="0"/>
              </a:rPr>
              <a:t>14,575 wine imbibing tourists who are </a:t>
            </a:r>
            <a:r>
              <a:rPr lang="en-US" sz="2600" b="1" u="sng" dirty="0" smtClean="0">
                <a:latin typeface="Book Antiqua" panose="02040602050305030304" pitchFamily="18" charset="0"/>
              </a:rPr>
              <a:t>unfamiliar</a:t>
            </a:r>
            <a:r>
              <a:rPr lang="en-US" sz="2600" dirty="0" smtClean="0">
                <a:latin typeface="Book Antiqua" panose="02040602050305030304" pitchFamily="18" charset="0"/>
              </a:rPr>
              <a:t> with the dangerous conditions will result in increased </a:t>
            </a:r>
            <a:r>
              <a:rPr lang="en-US" sz="2600" b="1" u="sng" dirty="0" smtClean="0">
                <a:latin typeface="Book Antiqua" panose="02040602050305030304" pitchFamily="18" charset="0"/>
              </a:rPr>
              <a:t>traffic accidents and fatalities</a:t>
            </a:r>
          </a:p>
          <a:p>
            <a:pPr marL="0" indent="0">
              <a:buNone/>
            </a:pPr>
            <a:endParaRPr lang="en-US" sz="2600" dirty="0" smtClean="0">
              <a:latin typeface="Book Antiqua" panose="02040602050305030304" pitchFamily="18" charset="0"/>
            </a:endParaRPr>
          </a:p>
          <a:p>
            <a:r>
              <a:rPr lang="en-US" sz="2600" dirty="0" smtClean="0">
                <a:latin typeface="Book Antiqua" panose="02040602050305030304" pitchFamily="18" charset="0"/>
              </a:rPr>
              <a:t>44,275 additional car trips will result </a:t>
            </a:r>
            <a:r>
              <a:rPr lang="en-US" sz="2600" b="1" u="sng" dirty="0" smtClean="0">
                <a:latin typeface="Book Antiqua" panose="02040602050305030304" pitchFamily="18" charset="0"/>
              </a:rPr>
              <a:t>traffic accidents and fatalities</a:t>
            </a:r>
            <a:endParaRPr lang="en-US" sz="2600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sz="2600" b="1" u="sng" dirty="0" smtClean="0">
              <a:latin typeface="Book Antiqua" panose="02040602050305030304" pitchFamily="18" charset="0"/>
            </a:endParaRPr>
          </a:p>
          <a:p>
            <a:endParaRPr lang="en-US" sz="2600" dirty="0">
              <a:latin typeface="Book Antiqua" panose="02040602050305030304" pitchFamily="18" charset="0"/>
            </a:endParaRPr>
          </a:p>
          <a:p>
            <a:endParaRPr lang="en-US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88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30" y="137408"/>
            <a:ext cx="9404723" cy="1400530"/>
          </a:xfrm>
        </p:spPr>
        <p:txBody>
          <a:bodyPr/>
          <a:lstStyle/>
          <a:p>
            <a:pPr algn="ctr"/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Approval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of Mountain 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Peak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Exposes Napa County 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to Liability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159" y="1907628"/>
            <a:ext cx="11524868" cy="51710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>
                <a:latin typeface="Book Antiqua" panose="02040602050305030304" pitchFamily="18" charset="0"/>
              </a:rPr>
              <a:t>December 2016 Oakland Fire</a:t>
            </a:r>
            <a:endParaRPr lang="en-US" sz="2800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sz="2600" dirty="0" smtClean="0">
                <a:latin typeface="Book Antiqua" panose="02040602050305030304" pitchFamily="18" charset="0"/>
              </a:rPr>
              <a:t>First lawsuits from Oakland fire have been filed, including against the City of Oakland and Alameda County</a:t>
            </a:r>
          </a:p>
          <a:p>
            <a:pPr lvl="1"/>
            <a:r>
              <a:rPr lang="en-US" sz="2400" dirty="0" err="1" smtClean="0">
                <a:latin typeface="Book Antiqua" panose="02040602050305030304" pitchFamily="18" charset="0"/>
              </a:rPr>
              <a:t>Gov</a:t>
            </a:r>
            <a:r>
              <a:rPr lang="en-US" sz="2400" dirty="0" smtClean="0">
                <a:latin typeface="Book Antiqua" panose="02040602050305030304" pitchFamily="18" charset="0"/>
              </a:rPr>
              <a:t> Code 835: City and County </a:t>
            </a:r>
            <a:r>
              <a:rPr lang="en-US" sz="2400" i="1" dirty="0" smtClean="0">
                <a:latin typeface="Book Antiqua" panose="02040602050305030304" pitchFamily="18" charset="0"/>
              </a:rPr>
              <a:t>knew </a:t>
            </a:r>
            <a:r>
              <a:rPr lang="en-US" sz="2400" dirty="0" smtClean="0">
                <a:latin typeface="Book Antiqua" panose="02040602050305030304" pitchFamily="18" charset="0"/>
              </a:rPr>
              <a:t>about the dangerous condition, yet did nothing – could face severe penalties</a:t>
            </a:r>
          </a:p>
          <a:p>
            <a:endParaRPr lang="en-US" sz="2600" dirty="0" smtClean="0">
              <a:latin typeface="Book Antiqua" panose="02040602050305030304" pitchFamily="18" charset="0"/>
            </a:endParaRPr>
          </a:p>
          <a:p>
            <a:r>
              <a:rPr lang="en-US" sz="2600" dirty="0" smtClean="0">
                <a:latin typeface="Book Antiqua" panose="02040602050305030304" pitchFamily="18" charset="0"/>
              </a:rPr>
              <a:t>A fatal accident or devastating wildfire caused by existing dangerous conditions on SCR as a result of the Mountain Peak project could leave Napa taxpayers on the hook for millions </a:t>
            </a:r>
          </a:p>
          <a:p>
            <a:pPr lvl="1"/>
            <a:r>
              <a:rPr lang="en-US" sz="2400" dirty="0" smtClean="0">
                <a:latin typeface="Book Antiqua" panose="02040602050305030304" pitchFamily="18" charset="0"/>
              </a:rPr>
              <a:t>Is it worth the risk? </a:t>
            </a:r>
            <a:endParaRPr lang="en-US" sz="2600" b="1" u="sng" dirty="0" smtClean="0">
              <a:latin typeface="Book Antiqua" panose="02040602050305030304" pitchFamily="18" charset="0"/>
            </a:endParaRPr>
          </a:p>
          <a:p>
            <a:endParaRPr lang="en-US" sz="2600" dirty="0">
              <a:latin typeface="Book Antiqua" panose="02040602050305030304" pitchFamily="18" charset="0"/>
            </a:endParaRPr>
          </a:p>
          <a:p>
            <a:endParaRPr lang="en-US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28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0" y="1301454"/>
            <a:ext cx="6562166" cy="5435521"/>
          </a:xfrm>
        </p:spPr>
        <p:txBody>
          <a:bodyPr/>
          <a:lstStyle/>
          <a:p>
            <a:pPr marL="342900" lvl="0" indent="-342900">
              <a:spcBef>
                <a:spcPts val="1000"/>
              </a:spcBef>
            </a:pPr>
            <a:r>
              <a:rPr lang="en-US" sz="2600" b="1" dirty="0">
                <a:solidFill>
                  <a:srgbClr val="000000"/>
                </a:solidFill>
                <a:latin typeface="Book Antiqua" panose="02040602050305030304" pitchFamily="18" charset="0"/>
              </a:rPr>
              <a:t> </a:t>
            </a:r>
            <a:r>
              <a:rPr lang="en-US" sz="2600" b="1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  </a:t>
            </a:r>
            <a:r>
              <a:rPr lang="en-US" sz="2600" b="1" u="sng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Definition of Stewardship: </a:t>
            </a:r>
            <a: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/>
            </a:r>
            <a:b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</a:br>
            <a: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“</a:t>
            </a:r>
            <a:r>
              <a:rPr lang="en-US" sz="2600" b="1" dirty="0">
                <a:solidFill>
                  <a:srgbClr val="000000"/>
                </a:solidFill>
                <a:latin typeface="Book Antiqua" panose="02040602050305030304" pitchFamily="18" charset="0"/>
              </a:rPr>
              <a:t>the careful and responsible management of something entrusted to one’s </a:t>
            </a:r>
            <a:r>
              <a:rPr lang="en-US" sz="2600" b="1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care</a:t>
            </a:r>
            <a: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. Ex</a:t>
            </a:r>
            <a:r>
              <a:rPr lang="en-US" sz="2600" dirty="0">
                <a:solidFill>
                  <a:srgbClr val="000000"/>
                </a:solidFill>
                <a:latin typeface="Book Antiqua" panose="02040602050305030304" pitchFamily="18" charset="0"/>
              </a:rPr>
              <a:t>. Stewardship of natural resources</a:t>
            </a:r>
            <a: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…”</a:t>
            </a:r>
            <a:b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</a:br>
            <a: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(</a:t>
            </a:r>
            <a:r>
              <a:rPr lang="en-US" sz="2600" dirty="0">
                <a:solidFill>
                  <a:srgbClr val="000000"/>
                </a:solidFill>
                <a:latin typeface="Book Antiqua" panose="02040602050305030304" pitchFamily="18" charset="0"/>
              </a:rPr>
              <a:t>Merriam-Webster </a:t>
            </a:r>
            <a: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Dictionary)</a:t>
            </a:r>
            <a:b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</a:br>
            <a: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/>
            </a:r>
            <a:b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</a:br>
            <a:r>
              <a:rPr lang="en-US" sz="2600" b="1" u="sng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Supervisor Mark Luce – March 2015</a:t>
            </a:r>
            <a: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/>
            </a:r>
            <a:b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</a:br>
            <a:r>
              <a:rPr lang="en-US" sz="2600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  “</a:t>
            </a:r>
            <a:r>
              <a:rPr lang="en-US" sz="28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The </a:t>
            </a:r>
            <a:r>
              <a:rPr lang="en-US" sz="2800" b="1" dirty="0">
                <a:solidFill>
                  <a:schemeClr val="tx1"/>
                </a:solidFill>
                <a:latin typeface="Book Antiqua" panose="02040602050305030304" pitchFamily="18" charset="0"/>
              </a:rPr>
              <a:t>justification, frankly, for putting another new winery in our agricultural resource area is much thinner than it has ever been in the </a:t>
            </a:r>
            <a:r>
              <a:rPr lang="en-US" sz="28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past” </a:t>
            </a:r>
            <a:r>
              <a:rPr lang="en-US" sz="28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(Press Democrat)</a:t>
            </a:r>
            <a:r>
              <a:rPr lang="en-US" sz="2600" dirty="0">
                <a:solidFill>
                  <a:srgbClr val="000000"/>
                </a:solidFill>
                <a:latin typeface="Book Antiqua" panose="02040602050305030304" pitchFamily="18" charset="0"/>
              </a:rPr>
              <a:t/>
            </a:r>
            <a:br>
              <a:rPr lang="en-US" sz="2600" dirty="0">
                <a:solidFill>
                  <a:srgbClr val="000000"/>
                </a:solidFill>
                <a:latin typeface="Book Antiqua" panose="02040602050305030304" pitchFamily="18" charset="0"/>
              </a:rPr>
            </a:br>
            <a:endParaRPr lang="en-US" sz="2600" dirty="0">
              <a:latin typeface="Book Antiqua" panose="0204060205030503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1455"/>
            <a:ext cx="5308380" cy="5308380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45130" y="13740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</a:rPr>
              <a:t>Conclusion</a:t>
            </a:r>
            <a:endParaRPr lang="en-US" sz="4400" dirty="0">
              <a:solidFill>
                <a:schemeClr val="accent2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31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Custom 5">
      <a:dk1>
        <a:sysClr val="windowText" lastClr="000000"/>
      </a:dk1>
      <a:lt1>
        <a:srgbClr val="000000"/>
      </a:lt1>
      <a:dk2>
        <a:srgbClr val="D8D8D8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1328</TotalTime>
  <Words>3883</Words>
  <Application>Microsoft Office PowerPoint</Application>
  <PresentationFormat>Widescreen</PresentationFormat>
  <Paragraphs>752</Paragraphs>
  <Slides>116</Slides>
  <Notes>0</Notes>
  <HiddenSlides>0</HiddenSlides>
  <MMClips>5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116</vt:i4>
      </vt:variant>
    </vt:vector>
  </HeadingPairs>
  <TitlesOfParts>
    <vt:vector size="123" baseType="lpstr">
      <vt:lpstr>Arial</vt:lpstr>
      <vt:lpstr>Book Antiqua</vt:lpstr>
      <vt:lpstr>Calibri</vt:lpstr>
      <vt:lpstr>Century Gothic</vt:lpstr>
      <vt:lpstr>Wingdings 3</vt:lpstr>
      <vt:lpstr>Ion</vt:lpstr>
      <vt:lpstr>Worksheet</vt:lpstr>
      <vt:lpstr>Soda Canyon Road</vt:lpstr>
      <vt:lpstr>Mr. Yeoryios Apallas, Esq.,  Vineyard Owner</vt:lpstr>
      <vt:lpstr>Introduction</vt:lpstr>
      <vt:lpstr>Mountain Peak’s Revised Visitation</vt:lpstr>
      <vt:lpstr>Mountain Peak’s Revised Visitation</vt:lpstr>
      <vt:lpstr>Revised Visitation: Numbers Still Too High</vt:lpstr>
      <vt:lpstr>Traffic Increase since 1999</vt:lpstr>
      <vt:lpstr>Implications of Significant Traffic Increase</vt:lpstr>
      <vt:lpstr>Mrs. Julia Arger,  SCR Vineyard Owner</vt:lpstr>
      <vt:lpstr>Napa County Sheriff Incidents SCR (Jan. 1, 2014 – Sept. 26, 2016)</vt:lpstr>
      <vt:lpstr>Napa County Sheriff Incidents SCR (Jan. 1, 2014 – Sept. 26, 2016)</vt:lpstr>
      <vt:lpstr>CHP Incidents on SCR/ST  (Jan 1, 2013 – Oct. 3, 2016)</vt:lpstr>
      <vt:lpstr>CHP &amp; Sheriff’s Combined SCR Incidents  (Jan 1, 2013 – Oct. 3, 2016)</vt:lpstr>
      <vt:lpstr>PowerPoint Presentation</vt:lpstr>
      <vt:lpstr>Mrs. Barbara Guggia</vt:lpstr>
      <vt:lpstr>Recent Public Safety Incidents on SCR  July 26, 2016 Fire</vt:lpstr>
      <vt:lpstr>Recent Public Safety Incidents on SCR  July 26, 2016 Fire</vt:lpstr>
      <vt:lpstr>Recent Public Safety Incidents on SCR  July 26, 2016 Fire</vt:lpstr>
      <vt:lpstr>Recent Public Safety Incidents on SCR  July 26, 2016 Fire</vt:lpstr>
      <vt:lpstr>Recent Public Safety Incidents on SCR  July 26, 2016 Fire</vt:lpstr>
      <vt:lpstr>Recent Public Safety Incidents on SCR  July 26, 2016 Fire</vt:lpstr>
      <vt:lpstr>Recent Public Safety Incidents on SCR  July 26, 2016 Fire</vt:lpstr>
      <vt:lpstr>Mrs. Draselle Muscatine,  SCR Vineyard Owner</vt:lpstr>
      <vt:lpstr>Recent Public Safety Incidents on SCR   Aug. 13, 2016 Traffic Collision w/ Deer &amp; Tree</vt:lpstr>
      <vt:lpstr>Recent Public Safety Incidents on SCR   Aug. 13, 2016 Traffic Collision w/ Deer &amp; Tree</vt:lpstr>
      <vt:lpstr>Recent Public Safety Incidents on SCR   Aug. 13, 2016 Traffic Collision w/ Deer &amp; Tree</vt:lpstr>
      <vt:lpstr>Recent Public Safety Incidents on SCR   Aug. 13, 2016 Traffic Collision w/ Deer &amp; Tree</vt:lpstr>
      <vt:lpstr>Recent Public Safety Incidents on SCR   Aug. 13, 2016 Traffic Collision w/ Deer &amp; Tree</vt:lpstr>
      <vt:lpstr>Ms. Shelle Wolfe,  Owner of Wine &amp; Dine Events</vt:lpstr>
      <vt:lpstr>Recent Public Safety Incidents on SCR   Video: Porsche Passing Grape Transport During 2016 Harvest</vt:lpstr>
      <vt:lpstr>Recent Public Safety Incidents on SCR   Emergency Vehicles on Roadway (7.19.16)</vt:lpstr>
      <vt:lpstr>Recent Public Safety Incidents on SCR   Truck Reversing at MPW Entrance (8.5.16)</vt:lpstr>
      <vt:lpstr>Recent Public Safety Incidents on SCR   Truck Traffic at MPW Entrance (8.5.16)</vt:lpstr>
      <vt:lpstr>Recent Public Safety Incidents on SCR   Truck Traffic at MPW Entrance</vt:lpstr>
      <vt:lpstr>Recent Public Safety Incidents on SCR Sept. 24, 2016 Tour Bus Breakdown</vt:lpstr>
      <vt:lpstr>Recent Public Safety Incidents on SCR Sept. 24, 2016 Tour Bus Breakdown</vt:lpstr>
      <vt:lpstr>Recent Public Safety Incidents on SCR Sept. 24, 2016 Tour Bus Breakdown</vt:lpstr>
      <vt:lpstr>Recent Public Safety Incidents on SCR Sept. 24, 2016 Tour Bus Breakdown</vt:lpstr>
      <vt:lpstr>Ms. Lauren Griffiths</vt:lpstr>
      <vt:lpstr>Recent Public Safety Incidents on SCR   Dec. 15, 2016 Flooding</vt:lpstr>
      <vt:lpstr>Recent Public Safety Incidents on SCR   Dec. 15, 2016 Flooding</vt:lpstr>
      <vt:lpstr>Mr. David Hallett</vt:lpstr>
      <vt:lpstr>Recent Public Safety Incidents on SCR   Dec. 25/26, 2016 Traffic Collision w/ Post</vt:lpstr>
      <vt:lpstr>Recent Public Safety Incidents on SCR   Dec. 25/26, 2016 Traffic Collision w/ Post</vt:lpstr>
      <vt:lpstr>Recent Public Safety Incidents on SCR   Dec. 25/26, 2016 Traffic Collision w/ Post</vt:lpstr>
      <vt:lpstr>Recent Public Safety Incidents on SCR   Dec. 25/26, 2016 Traffic Collision w/ Post</vt:lpstr>
      <vt:lpstr>Recent Public Safety Incidents on SCR   Dec. 25/26, 2016 Traffic Collision w/ Post</vt:lpstr>
      <vt:lpstr>“Deplorable Condition” of SCR</vt:lpstr>
      <vt:lpstr>“Deplorable Condition” of SCR</vt:lpstr>
      <vt:lpstr>Email Correspondence: Supervisor Dodd</vt:lpstr>
      <vt:lpstr>Email Correspondence: Supervisor Pedroza</vt:lpstr>
      <vt:lpstr>Mr. Glenn Schreuder</vt:lpstr>
      <vt:lpstr>Mountain Peak’s “Comparable” Wineries </vt:lpstr>
      <vt:lpstr>Updated “Winery Comparison Analysis” (Exhibit “S”) </vt:lpstr>
      <vt:lpstr>“Comparable” Winery Takeaways </vt:lpstr>
      <vt:lpstr>More Appropriate Winery Comparisons (Atlas Peak Road – Dead End)</vt:lpstr>
      <vt:lpstr>Resolution No. 2010-48, Section III (“2010 WDO Amendment”)</vt:lpstr>
      <vt:lpstr>Mrs. Doreen Leighton</vt:lpstr>
      <vt:lpstr>Comparable Wineries on Upper SCR (Not originally referenced by MPW)</vt:lpstr>
      <vt:lpstr>Precedent on Upper Soda Canyon</vt:lpstr>
      <vt:lpstr>Precedent on Upper Soda Canyon</vt:lpstr>
      <vt:lpstr>Precedent on Upper Soda Canyon</vt:lpstr>
      <vt:lpstr>Precedent on Upper Soda Canyon</vt:lpstr>
      <vt:lpstr>Upper SCR Comparable Winery Takeaways </vt:lpstr>
      <vt:lpstr>Mountain Peak Scaled to Astrale e Terra</vt:lpstr>
      <vt:lpstr>Mountain Peak Scaled to Antica</vt:lpstr>
      <vt:lpstr>Mountain Peak Appropriate Size </vt:lpstr>
      <vt:lpstr>Petitioner Signers Against Mountain Peak- Napa</vt:lpstr>
      <vt:lpstr>PowerPoint Presentation</vt:lpstr>
      <vt:lpstr>PowerPoint Presentation</vt:lpstr>
      <vt:lpstr>Dr. Kosta M. Arger, M.D.,  SCR Vineyard Owner</vt:lpstr>
      <vt:lpstr>Mountain Peak’s “92% on-site Production”</vt:lpstr>
      <vt:lpstr>Mountain Peak’s “92% on-site Production”</vt:lpstr>
      <vt:lpstr>Mr. Bill Hocker</vt:lpstr>
      <vt:lpstr>Be Wary of LEED Certification</vt:lpstr>
      <vt:lpstr>Be Wary of LEED Certification</vt:lpstr>
      <vt:lpstr>Be Wary of LEED Certification</vt:lpstr>
      <vt:lpstr>Mrs. Diane Shepp</vt:lpstr>
      <vt:lpstr>Remote &amp; Rural Character of SCR</vt:lpstr>
      <vt:lpstr>Remote &amp; Rural Character of SCR</vt:lpstr>
      <vt:lpstr>Remote &amp; Rural Character of SCR</vt:lpstr>
      <vt:lpstr>Soda Canyon Residents Pre-Date 1990 WDO, 1968 Ag Preserve</vt:lpstr>
      <vt:lpstr>Soda Canyon Residents Pre-Date 1990 WDO, 1968 Ag Preserve</vt:lpstr>
      <vt:lpstr>Soda Canyon Residents Pre-Date 1990 WDO, 1968 Ag Preserve</vt:lpstr>
      <vt:lpstr>Soda Canyon Residents Pre-Date 1990 WDO, 1968 Ag Preserve</vt:lpstr>
      <vt:lpstr>Soda Canyon Residents Pre-Date  1990 WDO, 1968 Ag Preserve</vt:lpstr>
      <vt:lpstr>Soda Canyon Residents Pre-Date  1990 WDO, 1968 Ag Preserve</vt:lpstr>
      <vt:lpstr>Dr. Amber Manfree, PhD</vt:lpstr>
      <vt:lpstr>Mountain Peak’s Impacts on  Natural Resources</vt:lpstr>
      <vt:lpstr>Mountain Peak’s Impacts on  Natural Resources</vt:lpstr>
      <vt:lpstr>Mountain Peak’s Impacts on  Natural Resources</vt:lpstr>
      <vt:lpstr>PowerPoint Presentation</vt:lpstr>
      <vt:lpstr>Blue Line Creek on Mountain Peak Parcel Jan. 3, 2017</vt:lpstr>
      <vt:lpstr>Blue Line Creek on Mountain Peak Parcel Jan. 3, 2017</vt:lpstr>
      <vt:lpstr>Foss Valley &amp; Rector Canyon</vt:lpstr>
      <vt:lpstr>Foss Valley &amp; Rector Canyon</vt:lpstr>
      <vt:lpstr>Rector Reservoir  (City of Yountville Water Supply)</vt:lpstr>
      <vt:lpstr>Bottom of Rector Canyon</vt:lpstr>
      <vt:lpstr>Mountain Peak Destruction of  Blue Line Creek</vt:lpstr>
      <vt:lpstr>Mountain Peak Destruction of  Blue Line Creek</vt:lpstr>
      <vt:lpstr>Habitat Restoration – Napa River</vt:lpstr>
      <vt:lpstr>Habitat Restoration – Napa River</vt:lpstr>
      <vt:lpstr>Habitat Restoration – Napa River</vt:lpstr>
      <vt:lpstr>Rector Canyon Species of Special Concern Foothill Yellow-Legged Frog</vt:lpstr>
      <vt:lpstr>Rector Canyon Species of Special Concern California Giant Salamander</vt:lpstr>
      <vt:lpstr>Rector Canyon Species of Special Concern Rainbow Trout</vt:lpstr>
      <vt:lpstr>Rector Canyon Species of Special Concern Rough-skinned Newts</vt:lpstr>
      <vt:lpstr>Rector Canyon Species of Special Concern Pipevine Swallowtail Caterpillar</vt:lpstr>
      <vt:lpstr>Rector Canyon Species of Special Concern Pacific Chorus Frog</vt:lpstr>
      <vt:lpstr>Mr. Anthony Arger, Esq.</vt:lpstr>
      <vt:lpstr>Approval of Mountain Peak Exposes Napa County to Liability</vt:lpstr>
      <vt:lpstr>Approval of Mountain Peak Exposes Napa County to Liability</vt:lpstr>
      <vt:lpstr>Approval of Mountain Peak Exposes Napa County to Liability</vt:lpstr>
      <vt:lpstr>Approval of Mountain Peak Exposes Napa County to Liability</vt:lpstr>
      <vt:lpstr>Approval of Mountain Peak Exposes Napa County to Liability</vt:lpstr>
      <vt:lpstr>   Definition of Stewardship:  “the careful and responsible management of something entrusted to one’s care. Ex. Stewardship of natural resources…” (Merriam-Webster Dictionary)  Supervisor Mark Luce – March 2015   “The justification, frankly, for putting another new winery in our agricultural resource area is much thinner than it has ever been in the past” (Press Democrat) </vt:lpstr>
    </vt:vector>
  </TitlesOfParts>
  <Company>Yale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Anthony</dc:creator>
  <cp:lastModifiedBy>Anthony</cp:lastModifiedBy>
  <cp:revision>121</cp:revision>
  <dcterms:created xsi:type="dcterms:W3CDTF">2017-01-01T19:39:34Z</dcterms:created>
  <dcterms:modified xsi:type="dcterms:W3CDTF">2017-01-04T16:46:17Z</dcterms:modified>
</cp:coreProperties>
</file>