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handoutMasterIdLst>
    <p:handoutMasterId r:id="rId18"/>
  </p:handoutMasterIdLst>
  <p:sldIdLst>
    <p:sldId id="256" r:id="rId2"/>
    <p:sldId id="259" r:id="rId3"/>
    <p:sldId id="258" r:id="rId4"/>
    <p:sldId id="260" r:id="rId5"/>
    <p:sldId id="264" r:id="rId6"/>
    <p:sldId id="265" r:id="rId7"/>
    <p:sldId id="266" r:id="rId8"/>
    <p:sldId id="272" r:id="rId9"/>
    <p:sldId id="273" r:id="rId10"/>
    <p:sldId id="268" r:id="rId11"/>
    <p:sldId id="267" r:id="rId12"/>
    <p:sldId id="269" r:id="rId13"/>
    <p:sldId id="270" r:id="rId14"/>
    <p:sldId id="271" r:id="rId15"/>
    <p:sldId id="263" r:id="rId16"/>
  </p:sldIdLst>
  <p:sldSz cx="9144000" cy="6858000" type="screen4x3"/>
  <p:notesSz cx="7010400" cy="9296400"/>
  <p:defaultTextStyle>
    <a:defPPr>
      <a:defRPr lang="en-US"/>
    </a:defPPr>
    <a:lvl1pPr algn="l" rtl="0" fontAlgn="base">
      <a:spcBef>
        <a:spcPct val="0"/>
      </a:spcBef>
      <a:spcAft>
        <a:spcPct val="0"/>
      </a:spcAft>
      <a:defRPr sz="800" kern="1200">
        <a:solidFill>
          <a:schemeClr val="tx1"/>
        </a:solidFill>
        <a:latin typeface="Arial" charset="0"/>
        <a:ea typeface="+mn-ea"/>
        <a:cs typeface="+mn-cs"/>
      </a:defRPr>
    </a:lvl1pPr>
    <a:lvl2pPr marL="457200" algn="l" rtl="0" fontAlgn="base">
      <a:spcBef>
        <a:spcPct val="0"/>
      </a:spcBef>
      <a:spcAft>
        <a:spcPct val="0"/>
      </a:spcAft>
      <a:defRPr sz="800" kern="1200">
        <a:solidFill>
          <a:schemeClr val="tx1"/>
        </a:solidFill>
        <a:latin typeface="Arial" charset="0"/>
        <a:ea typeface="+mn-ea"/>
        <a:cs typeface="+mn-cs"/>
      </a:defRPr>
    </a:lvl2pPr>
    <a:lvl3pPr marL="914400" algn="l" rtl="0" fontAlgn="base">
      <a:spcBef>
        <a:spcPct val="0"/>
      </a:spcBef>
      <a:spcAft>
        <a:spcPct val="0"/>
      </a:spcAft>
      <a:defRPr sz="800" kern="1200">
        <a:solidFill>
          <a:schemeClr val="tx1"/>
        </a:solidFill>
        <a:latin typeface="Arial" charset="0"/>
        <a:ea typeface="+mn-ea"/>
        <a:cs typeface="+mn-cs"/>
      </a:defRPr>
    </a:lvl3pPr>
    <a:lvl4pPr marL="1371600" algn="l" rtl="0" fontAlgn="base">
      <a:spcBef>
        <a:spcPct val="0"/>
      </a:spcBef>
      <a:spcAft>
        <a:spcPct val="0"/>
      </a:spcAft>
      <a:defRPr sz="800" kern="1200">
        <a:solidFill>
          <a:schemeClr val="tx1"/>
        </a:solidFill>
        <a:latin typeface="Arial" charset="0"/>
        <a:ea typeface="+mn-ea"/>
        <a:cs typeface="+mn-cs"/>
      </a:defRPr>
    </a:lvl4pPr>
    <a:lvl5pPr marL="1828800" algn="l" rtl="0" fontAlgn="base">
      <a:spcBef>
        <a:spcPct val="0"/>
      </a:spcBef>
      <a:spcAft>
        <a:spcPct val="0"/>
      </a:spcAft>
      <a:defRPr sz="800" kern="1200">
        <a:solidFill>
          <a:schemeClr val="tx1"/>
        </a:solidFill>
        <a:latin typeface="Arial" charset="0"/>
        <a:ea typeface="+mn-ea"/>
        <a:cs typeface="+mn-cs"/>
      </a:defRPr>
    </a:lvl5pPr>
    <a:lvl6pPr marL="2286000" algn="l" defTabSz="914400" rtl="0" eaLnBrk="1" latinLnBrk="0" hangingPunct="1">
      <a:defRPr sz="800" kern="1200">
        <a:solidFill>
          <a:schemeClr val="tx1"/>
        </a:solidFill>
        <a:latin typeface="Arial" charset="0"/>
        <a:ea typeface="+mn-ea"/>
        <a:cs typeface="+mn-cs"/>
      </a:defRPr>
    </a:lvl6pPr>
    <a:lvl7pPr marL="2743200" algn="l" defTabSz="914400" rtl="0" eaLnBrk="1" latinLnBrk="0" hangingPunct="1">
      <a:defRPr sz="800" kern="1200">
        <a:solidFill>
          <a:schemeClr val="tx1"/>
        </a:solidFill>
        <a:latin typeface="Arial" charset="0"/>
        <a:ea typeface="+mn-ea"/>
        <a:cs typeface="+mn-cs"/>
      </a:defRPr>
    </a:lvl7pPr>
    <a:lvl8pPr marL="3200400" algn="l" defTabSz="914400" rtl="0" eaLnBrk="1" latinLnBrk="0" hangingPunct="1">
      <a:defRPr sz="800" kern="1200">
        <a:solidFill>
          <a:schemeClr val="tx1"/>
        </a:solidFill>
        <a:latin typeface="Arial" charset="0"/>
        <a:ea typeface="+mn-ea"/>
        <a:cs typeface="+mn-cs"/>
      </a:defRPr>
    </a:lvl8pPr>
    <a:lvl9pPr marL="3657600" algn="l" defTabSz="914400" rtl="0" eaLnBrk="1" latinLnBrk="0" hangingPunct="1">
      <a:defRPr sz="8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E6638"/>
    <a:srgbClr val="B3C98C"/>
    <a:srgbClr val="ECE5C2"/>
    <a:srgbClr val="EBE4BF"/>
    <a:srgbClr val="EAE2BC"/>
    <a:srgbClr val="EEE8CA"/>
    <a:srgbClr val="EFE9C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9" autoAdjust="0"/>
    <p:restoredTop sz="72482" autoAdjust="0"/>
  </p:normalViewPr>
  <p:slideViewPr>
    <p:cSldViewPr>
      <p:cViewPr varScale="1">
        <p:scale>
          <a:sx n="64" d="100"/>
          <a:sy n="64" d="100"/>
        </p:scale>
        <p:origin x="-1978" y="-82"/>
      </p:cViewPr>
      <p:guideLst>
        <p:guide orient="horz" pos="2160"/>
        <p:guide pos="2880"/>
      </p:guideLst>
    </p:cSldViewPr>
  </p:slideViewPr>
  <p:outlineViewPr>
    <p:cViewPr>
      <p:scale>
        <a:sx n="33" d="100"/>
        <a:sy n="33" d="100"/>
      </p:scale>
      <p:origin x="0" y="282"/>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4820"/>
          </a:xfrm>
          <a:prstGeom prst="rect">
            <a:avLst/>
          </a:prstGeom>
        </p:spPr>
        <p:txBody>
          <a:bodyPr vert="horz" lIns="93177" tIns="46589" rIns="93177" bIns="46589" rtlCol="0"/>
          <a:lstStyle>
            <a:lvl1pPr algn="r">
              <a:defRPr sz="1200"/>
            </a:lvl1pPr>
          </a:lstStyle>
          <a:p>
            <a:fld id="{D7D4C5BD-5630-41D3-B020-D5ADC6DCB576}" type="datetimeFigureOut">
              <a:rPr lang="en-US" smtClean="0"/>
              <a:t>11/07/2016</a:t>
            </a:fld>
            <a:endParaRPr lang="en-US"/>
          </a:p>
        </p:txBody>
      </p:sp>
      <p:sp>
        <p:nvSpPr>
          <p:cNvPr id="4" name="Footer Placeholder 3"/>
          <p:cNvSpPr>
            <a:spLocks noGrp="1"/>
          </p:cNvSpPr>
          <p:nvPr>
            <p:ph type="ftr" sz="quarter" idx="2"/>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3177" tIns="46589" rIns="93177" bIns="46589" rtlCol="0" anchor="b"/>
          <a:lstStyle>
            <a:lvl1pPr algn="r">
              <a:defRPr sz="1200"/>
            </a:lvl1pPr>
          </a:lstStyle>
          <a:p>
            <a:fld id="{746C2203-0634-46FA-BD33-941BC72281BE}" type="slidenum">
              <a:rPr lang="en-US" smtClean="0"/>
              <a:t>‹#›</a:t>
            </a:fld>
            <a:endParaRPr lang="en-US"/>
          </a:p>
        </p:txBody>
      </p:sp>
    </p:spTree>
    <p:extLst>
      <p:ext uri="{BB962C8B-B14F-4D97-AF65-F5344CB8AC3E}">
        <p14:creationId xmlns:p14="http://schemas.microsoft.com/office/powerpoint/2010/main" val="15159633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3037840" cy="464820"/>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defRPr sz="1200"/>
            </a:lvl1pPr>
          </a:lstStyle>
          <a:p>
            <a:pPr>
              <a:defRPr/>
            </a:pPr>
            <a:endParaRPr lang="en-US"/>
          </a:p>
        </p:txBody>
      </p:sp>
      <p:sp>
        <p:nvSpPr>
          <p:cNvPr id="10243" name="Rectangle 3"/>
          <p:cNvSpPr>
            <a:spLocks noGrp="1" noChangeArrowheads="1"/>
          </p:cNvSpPr>
          <p:nvPr>
            <p:ph type="dt" idx="1"/>
          </p:nvPr>
        </p:nvSpPr>
        <p:spPr bwMode="auto">
          <a:xfrm>
            <a:off x="3970938" y="0"/>
            <a:ext cx="3037840" cy="464820"/>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lgn="r">
              <a:defRPr sz="1200"/>
            </a:lvl1pPr>
          </a:lstStyle>
          <a:p>
            <a:pPr>
              <a:defRPr/>
            </a:pPr>
            <a:endParaRPr lang="en-US"/>
          </a:p>
        </p:txBody>
      </p:sp>
      <p:sp>
        <p:nvSpPr>
          <p:cNvPr id="5124" name="Rectangle 4"/>
          <p:cNvSpPr>
            <a:spLocks noGrp="1" noRot="1" noChangeAspect="1" noChangeArrowheads="1" noTextEdit="1"/>
          </p:cNvSpPr>
          <p:nvPr>
            <p:ph type="sldImg" idx="2"/>
          </p:nvPr>
        </p:nvSpPr>
        <p:spPr bwMode="auto">
          <a:xfrm>
            <a:off x="1181100" y="696913"/>
            <a:ext cx="4648200" cy="3486150"/>
          </a:xfrm>
          <a:prstGeom prst="rect">
            <a:avLst/>
          </a:prstGeom>
          <a:noFill/>
          <a:ln w="9525">
            <a:solidFill>
              <a:srgbClr val="000000"/>
            </a:solidFill>
            <a:miter lim="800000"/>
            <a:headEnd/>
            <a:tailEnd/>
          </a:ln>
        </p:spPr>
      </p:sp>
      <p:sp>
        <p:nvSpPr>
          <p:cNvPr id="10245" name="Rectangle 5"/>
          <p:cNvSpPr>
            <a:spLocks noGrp="1" noChangeArrowheads="1"/>
          </p:cNvSpPr>
          <p:nvPr>
            <p:ph type="body" sz="quarter" idx="3"/>
          </p:nvPr>
        </p:nvSpPr>
        <p:spPr bwMode="auto">
          <a:xfrm>
            <a:off x="701040" y="4415790"/>
            <a:ext cx="5608320" cy="4183380"/>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0246" name="Rectangle 6"/>
          <p:cNvSpPr>
            <a:spLocks noGrp="1" noChangeArrowheads="1"/>
          </p:cNvSpPr>
          <p:nvPr>
            <p:ph type="ftr" sz="quarter" idx="4"/>
          </p:nvPr>
        </p:nvSpPr>
        <p:spPr bwMode="auto">
          <a:xfrm>
            <a:off x="0" y="8829967"/>
            <a:ext cx="3037840" cy="464820"/>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defRPr sz="1200"/>
            </a:lvl1pPr>
          </a:lstStyle>
          <a:p>
            <a:pPr>
              <a:defRPr/>
            </a:pPr>
            <a:endParaRPr lang="en-US"/>
          </a:p>
        </p:txBody>
      </p:sp>
      <p:sp>
        <p:nvSpPr>
          <p:cNvPr id="10247" name="Rectangle 7"/>
          <p:cNvSpPr>
            <a:spLocks noGrp="1" noChangeArrowheads="1"/>
          </p:cNvSpPr>
          <p:nvPr>
            <p:ph type="sldNum" sz="quarter" idx="5"/>
          </p:nvPr>
        </p:nvSpPr>
        <p:spPr bwMode="auto">
          <a:xfrm>
            <a:off x="3970938" y="8829967"/>
            <a:ext cx="3037840" cy="464820"/>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lgn="r">
              <a:defRPr sz="1200"/>
            </a:lvl1pPr>
          </a:lstStyle>
          <a:p>
            <a:pPr>
              <a:defRPr/>
            </a:pPr>
            <a:fld id="{2D86CE20-93D0-41CE-82B6-703BF6E4E061}" type="slidenum">
              <a:rPr lang="en-US"/>
              <a:pPr>
                <a:defRPr/>
              </a:pPr>
              <a:t>‹#›</a:t>
            </a:fld>
            <a:endParaRPr lang="en-US"/>
          </a:p>
        </p:txBody>
      </p:sp>
    </p:spTree>
    <p:extLst>
      <p:ext uri="{BB962C8B-B14F-4D97-AF65-F5344CB8AC3E}">
        <p14:creationId xmlns:p14="http://schemas.microsoft.com/office/powerpoint/2010/main" val="215125070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a:noFill/>
        </p:spPr>
        <p:txBody>
          <a:bodyPr/>
          <a:lstStyle/>
          <a:p>
            <a:fld id="{15AF709B-EB60-4D43-B82C-83598515E284}" type="slidenum">
              <a:rPr lang="en-US" smtClean="0"/>
              <a:pPr/>
              <a:t>1</a:t>
            </a:fld>
            <a:endParaRPr lang="en-US" smtClean="0"/>
          </a:p>
        </p:txBody>
      </p:sp>
      <p:sp>
        <p:nvSpPr>
          <p:cNvPr id="6147" name="Rectangle 2"/>
          <p:cNvSpPr>
            <a:spLocks noGrp="1" noRot="1" noChangeAspect="1" noChangeArrowheads="1" noTextEdit="1"/>
          </p:cNvSpPr>
          <p:nvPr>
            <p:ph type="sldImg"/>
          </p:nvPr>
        </p:nvSpPr>
        <p:spPr>
          <a:ln/>
        </p:spPr>
      </p:sp>
      <p:sp>
        <p:nvSpPr>
          <p:cNvPr id="6148"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Consultant, Fehr &amp; Peers, SF</a:t>
            </a:r>
          </a:p>
          <a:p>
            <a:endParaRPr lang="en-US" dirty="0" smtClean="0"/>
          </a:p>
          <a:p>
            <a:r>
              <a:rPr lang="en-US" dirty="0" smtClean="0"/>
              <a:t>Workshops were held in SH, YV, Napa, AC; </a:t>
            </a:r>
          </a:p>
          <a:p>
            <a:r>
              <a:rPr lang="en-US" dirty="0" smtClean="0"/>
              <a:t>Cali had similar workshops recently</a:t>
            </a:r>
            <a:r>
              <a:rPr lang="en-US" baseline="0" dirty="0" smtClean="0"/>
              <a:t> so not during this process</a:t>
            </a:r>
            <a:endParaRPr lang="en-US" dirty="0"/>
          </a:p>
        </p:txBody>
      </p:sp>
      <p:sp>
        <p:nvSpPr>
          <p:cNvPr id="4" name="Slide Number Placeholder 3"/>
          <p:cNvSpPr>
            <a:spLocks noGrp="1"/>
          </p:cNvSpPr>
          <p:nvPr>
            <p:ph type="sldNum" sz="quarter" idx="10"/>
          </p:nvPr>
        </p:nvSpPr>
        <p:spPr/>
        <p:txBody>
          <a:bodyPr/>
          <a:lstStyle/>
          <a:p>
            <a:pPr>
              <a:defRPr/>
            </a:pPr>
            <a:fld id="{2D86CE20-93D0-41CE-82B6-703BF6E4E061}" type="slidenum">
              <a:rPr lang="en-US" smtClean="0"/>
              <a:pPr>
                <a:defRPr/>
              </a:pPr>
              <a:t>2</a:t>
            </a:fld>
            <a:endParaRPr lang="en-US"/>
          </a:p>
        </p:txBody>
      </p:sp>
    </p:spTree>
    <p:extLst>
      <p:ext uri="{BB962C8B-B14F-4D97-AF65-F5344CB8AC3E}">
        <p14:creationId xmlns:p14="http://schemas.microsoft.com/office/powerpoint/2010/main" val="31300639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organization scheme is just like the Bike Plan</a:t>
            </a:r>
            <a:endParaRPr lang="en-US" dirty="0"/>
          </a:p>
        </p:txBody>
      </p:sp>
      <p:sp>
        <p:nvSpPr>
          <p:cNvPr id="4" name="Slide Number Placeholder 3"/>
          <p:cNvSpPr>
            <a:spLocks noGrp="1"/>
          </p:cNvSpPr>
          <p:nvPr>
            <p:ph type="sldNum" sz="quarter" idx="10"/>
          </p:nvPr>
        </p:nvSpPr>
        <p:spPr/>
        <p:txBody>
          <a:bodyPr/>
          <a:lstStyle/>
          <a:p>
            <a:pPr>
              <a:defRPr/>
            </a:pPr>
            <a:fld id="{2D86CE20-93D0-41CE-82B6-703BF6E4E061}" type="slidenum">
              <a:rPr lang="en-US" smtClean="0"/>
              <a:pPr>
                <a:defRPr/>
              </a:pPr>
              <a:t>3</a:t>
            </a:fld>
            <a:endParaRPr lang="en-US"/>
          </a:p>
        </p:txBody>
      </p:sp>
    </p:spTree>
    <p:extLst>
      <p:ext uri="{BB962C8B-B14F-4D97-AF65-F5344CB8AC3E}">
        <p14:creationId xmlns:p14="http://schemas.microsoft.com/office/powerpoint/2010/main" val="39709641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Full text: “To provide a pedestrian network that is well connected, safe</a:t>
            </a:r>
            <a:r>
              <a:rPr lang="en-US" baseline="0" dirty="0" smtClean="0"/>
              <a:t>, and enjoyable for Napa County residents and visitors of all levels of mobility.  This plan aims to increase the number of pedestrian trips and to set the groundwork for a shift in travel mode choice such that non-motorized options are widely available, accessible, and convenient.  Through implementation of this plan and future updates, all Napa County residents, regardless of age or income level, should have easy walking access to their community and the services and amenities that it offers.”</a:t>
            </a:r>
            <a:endParaRPr lang="en-US" dirty="0"/>
          </a:p>
        </p:txBody>
      </p:sp>
      <p:sp>
        <p:nvSpPr>
          <p:cNvPr id="4" name="Slide Number Placeholder 3"/>
          <p:cNvSpPr>
            <a:spLocks noGrp="1"/>
          </p:cNvSpPr>
          <p:nvPr>
            <p:ph type="sldNum" sz="quarter" idx="10"/>
          </p:nvPr>
        </p:nvSpPr>
        <p:spPr/>
        <p:txBody>
          <a:bodyPr/>
          <a:lstStyle/>
          <a:p>
            <a:pPr>
              <a:defRPr/>
            </a:pPr>
            <a:fld id="{2D86CE20-93D0-41CE-82B6-703BF6E4E061}" type="slidenum">
              <a:rPr lang="en-US" smtClean="0"/>
              <a:pPr>
                <a:defRPr/>
              </a:pPr>
              <a:t>4</a:t>
            </a:fld>
            <a:endParaRPr lang="en-US"/>
          </a:p>
        </p:txBody>
      </p:sp>
    </p:spTree>
    <p:extLst>
      <p:ext uri="{BB962C8B-B14F-4D97-AF65-F5344CB8AC3E}">
        <p14:creationId xmlns:p14="http://schemas.microsoft.com/office/powerpoint/2010/main" val="19810563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Policies</a:t>
            </a:r>
          </a:p>
          <a:p>
            <a:r>
              <a:rPr lang="en-US" dirty="0" smtClean="0"/>
              <a:t>1A. Protect</a:t>
            </a:r>
            <a:r>
              <a:rPr lang="en-US" baseline="0" dirty="0" smtClean="0"/>
              <a:t> character and context of the County and its jurisdictions</a:t>
            </a:r>
          </a:p>
          <a:p>
            <a:r>
              <a:rPr lang="en-US" baseline="0" dirty="0" smtClean="0"/>
              <a:t>1B. Prioritize safe routes to school, transit, seniors</a:t>
            </a:r>
          </a:p>
          <a:p>
            <a:r>
              <a:rPr lang="en-US" baseline="0" dirty="0" smtClean="0"/>
              <a:t>1C. Acknowledge central role of Vine Trail, prioritize connections to key destinations</a:t>
            </a:r>
          </a:p>
          <a:p>
            <a:r>
              <a:rPr lang="en-US" baseline="0" dirty="0" smtClean="0"/>
              <a:t>1D. Connect key </a:t>
            </a:r>
            <a:r>
              <a:rPr lang="en-US" baseline="0" dirty="0" err="1" smtClean="0"/>
              <a:t>ped</a:t>
            </a:r>
            <a:r>
              <a:rPr lang="en-US" baseline="0" dirty="0" smtClean="0"/>
              <a:t> desire lines – focus on downtowns, transit, schools, seniors and tourists</a:t>
            </a:r>
          </a:p>
          <a:p>
            <a:r>
              <a:rPr lang="en-US" baseline="0" dirty="0" smtClean="0"/>
              <a:t>2A. Current design standards in plan and other sources</a:t>
            </a:r>
          </a:p>
          <a:p>
            <a:r>
              <a:rPr lang="en-US" baseline="0" dirty="0" smtClean="0"/>
              <a:t>2B. Performance measures like multimodal LOS</a:t>
            </a:r>
          </a:p>
          <a:p>
            <a:r>
              <a:rPr lang="en-US" baseline="0" dirty="0" smtClean="0"/>
              <a:t>2C. Prioritize projects that increase walk mode share, take advantage of available funding</a:t>
            </a:r>
          </a:p>
          <a:p>
            <a:r>
              <a:rPr lang="en-US" baseline="0" dirty="0" smtClean="0"/>
              <a:t>2D. Creative parking measures – shared, max #s, “park once” environment</a:t>
            </a:r>
          </a:p>
          <a:p>
            <a:r>
              <a:rPr lang="en-US" baseline="0" dirty="0" smtClean="0"/>
              <a:t>2E. Review new development – </a:t>
            </a:r>
            <a:r>
              <a:rPr lang="en-US" baseline="0" dirty="0" err="1" smtClean="0"/>
              <a:t>ped</a:t>
            </a:r>
            <a:r>
              <a:rPr lang="en-US" baseline="0" dirty="0" smtClean="0"/>
              <a:t> access maintained or improved, including during construction</a:t>
            </a:r>
          </a:p>
          <a:p>
            <a:r>
              <a:rPr lang="en-US" baseline="0" dirty="0" smtClean="0"/>
              <a:t>3A. Allocate CIP $ to </a:t>
            </a:r>
            <a:r>
              <a:rPr lang="en-US" baseline="0" dirty="0" err="1" smtClean="0"/>
              <a:t>ped</a:t>
            </a:r>
            <a:r>
              <a:rPr lang="en-US" baseline="0" dirty="0" smtClean="0"/>
              <a:t> projects</a:t>
            </a:r>
          </a:p>
          <a:p>
            <a:r>
              <a:rPr lang="en-US" baseline="0" dirty="0" smtClean="0"/>
              <a:t>3B. Pursue grant funding</a:t>
            </a:r>
          </a:p>
          <a:p>
            <a:r>
              <a:rPr lang="en-US" baseline="0" dirty="0" smtClean="0"/>
              <a:t>3C. Identify new funding and partnership </a:t>
            </a:r>
            <a:r>
              <a:rPr lang="en-US" baseline="0" dirty="0" err="1" smtClean="0"/>
              <a:t>opps</a:t>
            </a:r>
            <a:endParaRPr lang="en-US" baseline="0" dirty="0" smtClean="0"/>
          </a:p>
          <a:p>
            <a:r>
              <a:rPr lang="en-US" baseline="0" dirty="0" smtClean="0"/>
              <a:t>4A. Increase public awareness of </a:t>
            </a:r>
            <a:r>
              <a:rPr lang="en-US" baseline="0" dirty="0" err="1" smtClean="0"/>
              <a:t>ped</a:t>
            </a:r>
            <a:r>
              <a:rPr lang="en-US" baseline="0" dirty="0" smtClean="0"/>
              <a:t> facilities, amenities and safety</a:t>
            </a:r>
          </a:p>
          <a:p>
            <a:r>
              <a:rPr lang="en-US" baseline="0" dirty="0" smtClean="0"/>
              <a:t>4B. Pursue Walk-Friendly Community status</a:t>
            </a:r>
          </a:p>
          <a:p>
            <a:r>
              <a:rPr lang="en-US" baseline="0" dirty="0" smtClean="0"/>
              <a:t>4C. Implement ongoing safety enforcement</a:t>
            </a:r>
          </a:p>
          <a:p>
            <a:r>
              <a:rPr lang="en-US" baseline="0" dirty="0" smtClean="0"/>
              <a:t>4D. Partner with health agencies to encourage youth</a:t>
            </a:r>
          </a:p>
          <a:p>
            <a:r>
              <a:rPr lang="en-US" baseline="0" dirty="0" smtClean="0"/>
              <a:t>4E. Collaborate with local businesses – wayfinding and streetscape</a:t>
            </a:r>
            <a:endParaRPr lang="en-US" dirty="0"/>
          </a:p>
        </p:txBody>
      </p:sp>
      <p:sp>
        <p:nvSpPr>
          <p:cNvPr id="4" name="Slide Number Placeholder 3"/>
          <p:cNvSpPr>
            <a:spLocks noGrp="1"/>
          </p:cNvSpPr>
          <p:nvPr>
            <p:ph type="sldNum" sz="quarter" idx="10"/>
          </p:nvPr>
        </p:nvSpPr>
        <p:spPr/>
        <p:txBody>
          <a:bodyPr/>
          <a:lstStyle/>
          <a:p>
            <a:pPr>
              <a:defRPr/>
            </a:pPr>
            <a:fld id="{2D86CE20-93D0-41CE-82B6-703BF6E4E061}" type="slidenum">
              <a:rPr lang="en-US" smtClean="0"/>
              <a:pPr>
                <a:defRPr/>
              </a:pPr>
              <a:t>5</a:t>
            </a:fld>
            <a:endParaRPr lang="en-US"/>
          </a:p>
        </p:txBody>
      </p:sp>
    </p:spTree>
    <p:extLst>
      <p:ext uri="{BB962C8B-B14F-4D97-AF65-F5344CB8AC3E}">
        <p14:creationId xmlns:p14="http://schemas.microsoft.com/office/powerpoint/2010/main" val="23147059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Evaluation called “benchmarking” – identifies</a:t>
            </a:r>
            <a:r>
              <a:rPr lang="en-US" baseline="0" dirty="0" smtClean="0"/>
              <a:t> Key Strengths, Enhancement Areas and Opportunity Areas</a:t>
            </a:r>
          </a:p>
          <a:p>
            <a:r>
              <a:rPr lang="en-US" baseline="0" dirty="0" smtClean="0"/>
              <a:t>Key Strengths – collision reporting, demand management, coordination with health agencies</a:t>
            </a:r>
          </a:p>
          <a:p>
            <a:r>
              <a:rPr lang="en-US" baseline="0" dirty="0" smtClean="0"/>
              <a:t>Opportunities – inventory of facilities, count </a:t>
            </a:r>
            <a:r>
              <a:rPr lang="en-US" baseline="0" dirty="0" err="1" smtClean="0"/>
              <a:t>ped</a:t>
            </a:r>
            <a:r>
              <a:rPr lang="en-US" baseline="0" dirty="0" smtClean="0"/>
              <a:t> volumes, adopt formal crosswalk policy</a:t>
            </a:r>
          </a:p>
          <a:p>
            <a:r>
              <a:rPr lang="en-US" baseline="0" dirty="0" smtClean="0"/>
              <a:t>Full list of all benchmarking results in County appendix</a:t>
            </a:r>
          </a:p>
          <a:p>
            <a:endParaRPr lang="en-US" baseline="0" dirty="0" smtClean="0"/>
          </a:p>
          <a:p>
            <a:r>
              <a:rPr lang="en-US" baseline="0" dirty="0" smtClean="0"/>
              <a:t>Consultant inventoried 50+ miles we identified, created GIS layer for our ongoing use</a:t>
            </a:r>
          </a:p>
          <a:p>
            <a:r>
              <a:rPr lang="en-US" baseline="0" dirty="0" smtClean="0"/>
              <a:t>Counts performed in Angwin, collisions reviewed</a:t>
            </a:r>
          </a:p>
          <a:p>
            <a:endParaRPr lang="en-US" baseline="0" dirty="0" smtClean="0"/>
          </a:p>
          <a:p>
            <a:r>
              <a:rPr lang="en-US" baseline="0" dirty="0" smtClean="0"/>
              <a:t>Best practices (more on next slides)</a:t>
            </a:r>
            <a:endParaRPr lang="en-US" dirty="0"/>
          </a:p>
        </p:txBody>
      </p:sp>
      <p:sp>
        <p:nvSpPr>
          <p:cNvPr id="4" name="Slide Number Placeholder 3"/>
          <p:cNvSpPr>
            <a:spLocks noGrp="1"/>
          </p:cNvSpPr>
          <p:nvPr>
            <p:ph type="sldNum" sz="quarter" idx="10"/>
          </p:nvPr>
        </p:nvSpPr>
        <p:spPr/>
        <p:txBody>
          <a:bodyPr/>
          <a:lstStyle/>
          <a:p>
            <a:pPr>
              <a:defRPr/>
            </a:pPr>
            <a:fld id="{2D86CE20-93D0-41CE-82B6-703BF6E4E061}" type="slidenum">
              <a:rPr lang="en-US" smtClean="0"/>
              <a:pPr>
                <a:defRPr/>
              </a:pPr>
              <a:t>6</a:t>
            </a:fld>
            <a:endParaRPr lang="en-US"/>
          </a:p>
        </p:txBody>
      </p:sp>
    </p:spTree>
    <p:extLst>
      <p:ext uri="{BB962C8B-B14F-4D97-AF65-F5344CB8AC3E}">
        <p14:creationId xmlns:p14="http://schemas.microsoft.com/office/powerpoint/2010/main" val="3728383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Angwin was</a:t>
            </a:r>
            <a:r>
              <a:rPr lang="en-US" baseline="0" dirty="0" smtClean="0"/>
              <a:t> selected based on input received from the public outreach process</a:t>
            </a:r>
          </a:p>
          <a:p>
            <a:endParaRPr lang="en-US" baseline="0" dirty="0" smtClean="0"/>
          </a:p>
          <a:p>
            <a:r>
              <a:rPr lang="en-US" baseline="0" dirty="0" smtClean="0"/>
              <a:t>School reps included County Office of Education (Safe Routes to School program) as well as Howell Mountain Elementary and PUC</a:t>
            </a:r>
          </a:p>
          <a:p>
            <a:endParaRPr lang="en-US" baseline="0" dirty="0" smtClean="0"/>
          </a:p>
          <a:p>
            <a:r>
              <a:rPr lang="en-US" baseline="0" dirty="0" smtClean="0"/>
              <a:t>Recommendations on later slide</a:t>
            </a:r>
          </a:p>
          <a:p>
            <a:endParaRPr lang="en-US" baseline="0" dirty="0" smtClean="0"/>
          </a:p>
          <a:p>
            <a:r>
              <a:rPr lang="en-US" baseline="0" dirty="0" smtClean="0"/>
              <a:t>Process will be able to be used for other areas</a:t>
            </a:r>
            <a:endParaRPr lang="en-US" dirty="0"/>
          </a:p>
        </p:txBody>
      </p:sp>
      <p:sp>
        <p:nvSpPr>
          <p:cNvPr id="4" name="Slide Number Placeholder 3"/>
          <p:cNvSpPr>
            <a:spLocks noGrp="1"/>
          </p:cNvSpPr>
          <p:nvPr>
            <p:ph type="sldNum" sz="quarter" idx="10"/>
          </p:nvPr>
        </p:nvSpPr>
        <p:spPr/>
        <p:txBody>
          <a:bodyPr/>
          <a:lstStyle/>
          <a:p>
            <a:pPr>
              <a:defRPr/>
            </a:pPr>
            <a:fld id="{2D86CE20-93D0-41CE-82B6-703BF6E4E061}" type="slidenum">
              <a:rPr lang="en-US" smtClean="0"/>
              <a:pPr>
                <a:defRPr/>
              </a:pPr>
              <a:t>7</a:t>
            </a:fld>
            <a:endParaRPr lang="en-US"/>
          </a:p>
        </p:txBody>
      </p:sp>
    </p:spTree>
    <p:extLst>
      <p:ext uri="{BB962C8B-B14F-4D97-AF65-F5344CB8AC3E}">
        <p14:creationId xmlns:p14="http://schemas.microsoft.com/office/powerpoint/2010/main" val="29183378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Here are some existing </a:t>
            </a:r>
            <a:r>
              <a:rPr lang="en-US" dirty="0" err="1" smtClean="0"/>
              <a:t>ped</a:t>
            </a:r>
            <a:r>
              <a:rPr lang="en-US" dirty="0" smtClean="0"/>
              <a:t> features</a:t>
            </a:r>
            <a:r>
              <a:rPr lang="en-US" baseline="0" dirty="0" smtClean="0"/>
              <a:t> in central Angwin</a:t>
            </a:r>
          </a:p>
          <a:p>
            <a:endParaRPr lang="en-US" baseline="0" dirty="0" smtClean="0"/>
          </a:p>
          <a:p>
            <a:r>
              <a:rPr lang="en-US" baseline="0" dirty="0" smtClean="0"/>
              <a:t>Sidewalks with out-of-date curb ramps or none altogether; some recent improvement to enhance crossing awareness</a:t>
            </a:r>
            <a:endParaRPr lang="en-US" dirty="0"/>
          </a:p>
        </p:txBody>
      </p:sp>
      <p:sp>
        <p:nvSpPr>
          <p:cNvPr id="4" name="Slide Number Placeholder 3"/>
          <p:cNvSpPr>
            <a:spLocks noGrp="1"/>
          </p:cNvSpPr>
          <p:nvPr>
            <p:ph type="sldNum" sz="quarter" idx="10"/>
          </p:nvPr>
        </p:nvSpPr>
        <p:spPr/>
        <p:txBody>
          <a:bodyPr/>
          <a:lstStyle/>
          <a:p>
            <a:pPr>
              <a:defRPr/>
            </a:pPr>
            <a:fld id="{2D86CE20-93D0-41CE-82B6-703BF6E4E061}" type="slidenum">
              <a:rPr lang="en-US" smtClean="0"/>
              <a:pPr>
                <a:defRPr/>
              </a:pPr>
              <a:t>8</a:t>
            </a:fld>
            <a:endParaRPr lang="en-US"/>
          </a:p>
        </p:txBody>
      </p:sp>
    </p:spTree>
    <p:extLst>
      <p:ext uri="{BB962C8B-B14F-4D97-AF65-F5344CB8AC3E}">
        <p14:creationId xmlns:p14="http://schemas.microsoft.com/office/powerpoint/2010/main" val="17480132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Existing conditions</a:t>
            </a:r>
            <a:r>
              <a:rPr lang="en-US" baseline="0" dirty="0" smtClean="0"/>
              <a:t> near elementary school</a:t>
            </a:r>
            <a:endParaRPr lang="en-US" dirty="0"/>
          </a:p>
        </p:txBody>
      </p:sp>
      <p:sp>
        <p:nvSpPr>
          <p:cNvPr id="4" name="Slide Number Placeholder 3"/>
          <p:cNvSpPr>
            <a:spLocks noGrp="1"/>
          </p:cNvSpPr>
          <p:nvPr>
            <p:ph type="sldNum" sz="quarter" idx="10"/>
          </p:nvPr>
        </p:nvSpPr>
        <p:spPr/>
        <p:txBody>
          <a:bodyPr/>
          <a:lstStyle/>
          <a:p>
            <a:pPr>
              <a:defRPr/>
            </a:pPr>
            <a:fld id="{2D86CE20-93D0-41CE-82B6-703BF6E4E061}" type="slidenum">
              <a:rPr lang="en-US" smtClean="0"/>
              <a:pPr>
                <a:defRPr/>
              </a:pPr>
              <a:t>9</a:t>
            </a:fld>
            <a:endParaRPr lang="en-US"/>
          </a:p>
        </p:txBody>
      </p:sp>
    </p:spTree>
    <p:extLst>
      <p:ext uri="{BB962C8B-B14F-4D97-AF65-F5344CB8AC3E}">
        <p14:creationId xmlns:p14="http://schemas.microsoft.com/office/powerpoint/2010/main" val="17232213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Improvements</a:t>
            </a:r>
          </a:p>
          <a:p>
            <a:r>
              <a:rPr lang="en-US" dirty="0" smtClean="0"/>
              <a:t>Path along College Avenue</a:t>
            </a:r>
          </a:p>
          <a:p>
            <a:r>
              <a:rPr lang="en-US" dirty="0" smtClean="0"/>
              <a:t>Elementary school – crossings </a:t>
            </a:r>
            <a:r>
              <a:rPr lang="en-US" baseline="0" dirty="0" smtClean="0"/>
              <a:t>at 2 intersections, </a:t>
            </a:r>
            <a:r>
              <a:rPr lang="en-US" baseline="0" dirty="0" err="1" smtClean="0"/>
              <a:t>imprs</a:t>
            </a:r>
            <a:r>
              <a:rPr lang="en-US" baseline="0" dirty="0" smtClean="0"/>
              <a:t> along length of White Cottage here, and advance warning</a:t>
            </a:r>
          </a:p>
          <a:p>
            <a:r>
              <a:rPr lang="en-US" baseline="0" dirty="0" smtClean="0"/>
              <a:t>College area – crossings at 4 intersections, 2 gateway treatments, </a:t>
            </a:r>
            <a:r>
              <a:rPr lang="en-US" baseline="0" dirty="0" err="1" smtClean="0"/>
              <a:t>imprs</a:t>
            </a:r>
            <a:r>
              <a:rPr lang="en-US" baseline="0" dirty="0" smtClean="0"/>
              <a:t> along length of Howell </a:t>
            </a:r>
            <a:r>
              <a:rPr lang="en-US" baseline="0" dirty="0" err="1" smtClean="0"/>
              <a:t>Mtn</a:t>
            </a:r>
            <a:endParaRPr lang="en-US" baseline="0" dirty="0" smtClean="0"/>
          </a:p>
          <a:p>
            <a:r>
              <a:rPr lang="en-US" baseline="0" dirty="0" smtClean="0"/>
              <a:t>Trail to Clark – improve trail, calm traffic on road</a:t>
            </a:r>
          </a:p>
          <a:p>
            <a:endParaRPr lang="en-US" baseline="0" dirty="0" smtClean="0"/>
          </a:p>
          <a:p>
            <a:r>
              <a:rPr lang="en-US" baseline="0" dirty="0" smtClean="0"/>
              <a:t>Projects are costed and prioritized</a:t>
            </a:r>
          </a:p>
          <a:p>
            <a:endParaRPr lang="en-US" dirty="0"/>
          </a:p>
        </p:txBody>
      </p:sp>
      <p:sp>
        <p:nvSpPr>
          <p:cNvPr id="4" name="Slide Number Placeholder 3"/>
          <p:cNvSpPr>
            <a:spLocks noGrp="1"/>
          </p:cNvSpPr>
          <p:nvPr>
            <p:ph type="sldNum" sz="quarter" idx="10"/>
          </p:nvPr>
        </p:nvSpPr>
        <p:spPr/>
        <p:txBody>
          <a:bodyPr/>
          <a:lstStyle/>
          <a:p>
            <a:pPr>
              <a:defRPr/>
            </a:pPr>
            <a:fld id="{2D86CE20-93D0-41CE-82B6-703BF6E4E061}" type="slidenum">
              <a:rPr lang="en-US" smtClean="0"/>
              <a:pPr>
                <a:defRPr/>
              </a:pPr>
              <a:t>10</a:t>
            </a:fld>
            <a:endParaRPr lang="en-US"/>
          </a:p>
        </p:txBody>
      </p:sp>
    </p:spTree>
    <p:extLst>
      <p:ext uri="{BB962C8B-B14F-4D97-AF65-F5344CB8AC3E}">
        <p14:creationId xmlns:p14="http://schemas.microsoft.com/office/powerpoint/2010/main" val="37447503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Back to countywide</a:t>
            </a:r>
            <a:r>
              <a:rPr lang="en-US" baseline="0" dirty="0" smtClean="0"/>
              <a:t> level for wrap-up</a:t>
            </a:r>
          </a:p>
          <a:p>
            <a:r>
              <a:rPr lang="en-US" baseline="0" dirty="0" smtClean="0"/>
              <a:t>SR2S = Education, Encouragement, Engineering, Enforcement, Evaluation</a:t>
            </a:r>
          </a:p>
          <a:p>
            <a:r>
              <a:rPr lang="en-US" baseline="0" dirty="0" smtClean="0"/>
              <a:t>Count program – NVTA will do</a:t>
            </a:r>
          </a:p>
          <a:p>
            <a:r>
              <a:rPr lang="en-US" baseline="0" dirty="0" smtClean="0"/>
              <a:t>Safety = “Vision Zero”</a:t>
            </a:r>
          </a:p>
          <a:p>
            <a:endParaRPr lang="en-US" baseline="0" dirty="0" smtClean="0"/>
          </a:p>
          <a:p>
            <a:r>
              <a:rPr lang="en-US" baseline="0" dirty="0" smtClean="0"/>
              <a:t>Performance metrics are organized around the Plan’s original goal statements</a:t>
            </a:r>
          </a:p>
          <a:p>
            <a:pPr marL="228600" indent="-228600">
              <a:buAutoNum type="arabicPeriod"/>
            </a:pPr>
            <a:r>
              <a:rPr lang="en-US" baseline="0" dirty="0" smtClean="0"/>
              <a:t>Provide network</a:t>
            </a:r>
          </a:p>
          <a:p>
            <a:pPr marL="228600" indent="-228600">
              <a:buAutoNum type="arabicPeriod"/>
            </a:pPr>
            <a:r>
              <a:rPr lang="en-US" baseline="0" dirty="0" smtClean="0"/>
              <a:t>Encourage walking</a:t>
            </a:r>
          </a:p>
          <a:p>
            <a:pPr marL="228600" indent="-228600">
              <a:buAutoNum type="arabicPeriod"/>
            </a:pPr>
            <a:r>
              <a:rPr lang="en-US" baseline="0" dirty="0" smtClean="0"/>
              <a:t>Coordinate with other activities (i.e., development review, road improvements)</a:t>
            </a:r>
          </a:p>
          <a:p>
            <a:pPr marL="228600" indent="-228600">
              <a:buAutoNum type="arabicPeriod"/>
            </a:pPr>
            <a:r>
              <a:rPr lang="en-US" baseline="0" dirty="0" smtClean="0"/>
              <a:t>Encourage and educate</a:t>
            </a:r>
          </a:p>
        </p:txBody>
      </p:sp>
      <p:sp>
        <p:nvSpPr>
          <p:cNvPr id="4" name="Slide Number Placeholder 3"/>
          <p:cNvSpPr>
            <a:spLocks noGrp="1"/>
          </p:cNvSpPr>
          <p:nvPr>
            <p:ph type="sldNum" sz="quarter" idx="10"/>
          </p:nvPr>
        </p:nvSpPr>
        <p:spPr/>
        <p:txBody>
          <a:bodyPr/>
          <a:lstStyle/>
          <a:p>
            <a:pPr>
              <a:defRPr/>
            </a:pPr>
            <a:fld id="{2D86CE20-93D0-41CE-82B6-703BF6E4E061}" type="slidenum">
              <a:rPr lang="en-US" smtClean="0"/>
              <a:pPr>
                <a:defRPr/>
              </a:pPr>
              <a:t>11</a:t>
            </a:fld>
            <a:endParaRPr lang="en-US"/>
          </a:p>
        </p:txBody>
      </p:sp>
    </p:spTree>
    <p:extLst>
      <p:ext uri="{BB962C8B-B14F-4D97-AF65-F5344CB8AC3E}">
        <p14:creationId xmlns:p14="http://schemas.microsoft.com/office/powerpoint/2010/main" val="2208794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Following are some especially</a:t>
            </a:r>
            <a:r>
              <a:rPr lang="en-US" baseline="0" dirty="0" smtClean="0"/>
              <a:t> applicable to unincorporated rural areas</a:t>
            </a:r>
            <a:endParaRPr lang="en-US" dirty="0"/>
          </a:p>
        </p:txBody>
      </p:sp>
      <p:sp>
        <p:nvSpPr>
          <p:cNvPr id="4" name="Slide Number Placeholder 3"/>
          <p:cNvSpPr>
            <a:spLocks noGrp="1"/>
          </p:cNvSpPr>
          <p:nvPr>
            <p:ph type="sldNum" sz="quarter" idx="10"/>
          </p:nvPr>
        </p:nvSpPr>
        <p:spPr/>
        <p:txBody>
          <a:bodyPr/>
          <a:lstStyle/>
          <a:p>
            <a:pPr>
              <a:defRPr/>
            </a:pPr>
            <a:fld id="{2D86CE20-93D0-41CE-82B6-703BF6E4E061}" type="slidenum">
              <a:rPr lang="en-US" smtClean="0"/>
              <a:pPr>
                <a:defRPr/>
              </a:pPr>
              <a:t>12</a:t>
            </a:fld>
            <a:endParaRPr lang="en-US"/>
          </a:p>
        </p:txBody>
      </p:sp>
    </p:spTree>
    <p:extLst>
      <p:ext uri="{BB962C8B-B14F-4D97-AF65-F5344CB8AC3E}">
        <p14:creationId xmlns:p14="http://schemas.microsoft.com/office/powerpoint/2010/main" val="2066508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2D86CE20-93D0-41CE-82B6-703BF6E4E061}" type="slidenum">
              <a:rPr lang="en-US" smtClean="0"/>
              <a:pPr>
                <a:defRPr/>
              </a:pPr>
              <a:t>13</a:t>
            </a:fld>
            <a:endParaRPr lang="en-US"/>
          </a:p>
        </p:txBody>
      </p:sp>
    </p:spTree>
    <p:extLst>
      <p:ext uri="{BB962C8B-B14F-4D97-AF65-F5344CB8AC3E}">
        <p14:creationId xmlns:p14="http://schemas.microsoft.com/office/powerpoint/2010/main" val="37014143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is being considered for Vine Trail crossing of SR 29/128 near Bothe Park</a:t>
            </a:r>
            <a:endParaRPr lang="en-US" dirty="0"/>
          </a:p>
        </p:txBody>
      </p:sp>
      <p:sp>
        <p:nvSpPr>
          <p:cNvPr id="4" name="Slide Number Placeholder 3"/>
          <p:cNvSpPr>
            <a:spLocks noGrp="1"/>
          </p:cNvSpPr>
          <p:nvPr>
            <p:ph type="sldNum" sz="quarter" idx="10"/>
          </p:nvPr>
        </p:nvSpPr>
        <p:spPr/>
        <p:txBody>
          <a:bodyPr/>
          <a:lstStyle/>
          <a:p>
            <a:pPr>
              <a:defRPr/>
            </a:pPr>
            <a:fld id="{2D86CE20-93D0-41CE-82B6-703BF6E4E061}" type="slidenum">
              <a:rPr lang="en-US" smtClean="0"/>
              <a:pPr>
                <a:defRPr/>
              </a:pPr>
              <a:t>14</a:t>
            </a:fld>
            <a:endParaRPr lang="en-US"/>
          </a:p>
        </p:txBody>
      </p:sp>
    </p:spTree>
    <p:extLst>
      <p:ext uri="{BB962C8B-B14F-4D97-AF65-F5344CB8AC3E}">
        <p14:creationId xmlns:p14="http://schemas.microsoft.com/office/powerpoint/2010/main" val="16520582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John Cleese just celebrated his 77</a:t>
            </a:r>
            <a:r>
              <a:rPr lang="en-US" baseline="30000" dirty="0" smtClean="0"/>
              <a:t>th</a:t>
            </a:r>
            <a:r>
              <a:rPr lang="en-US" dirty="0" smtClean="0"/>
              <a:t> birthday.  </a:t>
            </a:r>
            <a:r>
              <a:rPr lang="en-US" smtClean="0"/>
              <a:t>You’re welcome.</a:t>
            </a:r>
            <a:endParaRPr lang="en-US"/>
          </a:p>
        </p:txBody>
      </p:sp>
      <p:sp>
        <p:nvSpPr>
          <p:cNvPr id="4" name="Slide Number Placeholder 3"/>
          <p:cNvSpPr>
            <a:spLocks noGrp="1"/>
          </p:cNvSpPr>
          <p:nvPr>
            <p:ph type="sldNum" sz="quarter" idx="10"/>
          </p:nvPr>
        </p:nvSpPr>
        <p:spPr/>
        <p:txBody>
          <a:bodyPr/>
          <a:lstStyle/>
          <a:p>
            <a:pPr>
              <a:defRPr/>
            </a:pPr>
            <a:fld id="{2D86CE20-93D0-41CE-82B6-703BF6E4E061}" type="slidenum">
              <a:rPr lang="en-US" smtClean="0"/>
              <a:pPr>
                <a:defRPr/>
              </a:pPr>
              <a:t>15</a:t>
            </a:fld>
            <a:endParaRPr lang="en-US"/>
          </a:p>
        </p:txBody>
      </p:sp>
    </p:spTree>
    <p:extLst>
      <p:ext uri="{BB962C8B-B14F-4D97-AF65-F5344CB8AC3E}">
        <p14:creationId xmlns:p14="http://schemas.microsoft.com/office/powerpoint/2010/main" val="9076246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Rectangle 16"/>
          <p:cNvSpPr>
            <a:spLocks noChangeArrowheads="1"/>
          </p:cNvSpPr>
          <p:nvPr/>
        </p:nvSpPr>
        <p:spPr bwMode="auto">
          <a:xfrm>
            <a:off x="0" y="0"/>
            <a:ext cx="2362200" cy="6553200"/>
          </a:xfrm>
          <a:prstGeom prst="rect">
            <a:avLst/>
          </a:prstGeom>
          <a:solidFill>
            <a:srgbClr val="ECE5C2"/>
          </a:solidFill>
          <a:ln w="9525">
            <a:noFill/>
            <a:miter lim="800000"/>
            <a:headEnd/>
            <a:tailEnd/>
          </a:ln>
          <a:effectLst/>
        </p:spPr>
        <p:txBody>
          <a:bodyPr wrap="none" anchor="ctr"/>
          <a:lstStyle/>
          <a:p>
            <a:pPr algn="ctr" eaLnBrk="0" hangingPunct="0">
              <a:defRPr/>
            </a:pPr>
            <a:endParaRPr lang="en-US" sz="2400">
              <a:solidFill>
                <a:srgbClr val="E8E0BA"/>
              </a:solidFill>
              <a:latin typeface="Times" pitchFamily="18" charset="0"/>
            </a:endParaRPr>
          </a:p>
        </p:txBody>
      </p:sp>
      <p:pic>
        <p:nvPicPr>
          <p:cNvPr id="3" name="Picture 17"/>
          <p:cNvPicPr>
            <a:picLocks noChangeAspect="1" noChangeArrowheads="1"/>
          </p:cNvPicPr>
          <p:nvPr/>
        </p:nvPicPr>
        <p:blipFill>
          <a:blip r:embed="rId2" cstate="print"/>
          <a:srcRect/>
          <a:stretch>
            <a:fillRect/>
          </a:stretch>
        </p:blipFill>
        <p:spPr bwMode="auto">
          <a:xfrm>
            <a:off x="0" y="0"/>
            <a:ext cx="2347913" cy="2667000"/>
          </a:xfrm>
          <a:prstGeom prst="rect">
            <a:avLst/>
          </a:prstGeom>
          <a:noFill/>
          <a:ln w="9525">
            <a:noFill/>
            <a:miter lim="800000"/>
            <a:headEnd/>
            <a:tailEnd/>
          </a:ln>
        </p:spPr>
      </p:pic>
      <p:sp>
        <p:nvSpPr>
          <p:cNvPr id="4" name="Rectangle 18"/>
          <p:cNvSpPr>
            <a:spLocks noChangeArrowheads="1"/>
          </p:cNvSpPr>
          <p:nvPr/>
        </p:nvSpPr>
        <p:spPr bwMode="auto">
          <a:xfrm>
            <a:off x="2362200" y="0"/>
            <a:ext cx="6781800" cy="1219200"/>
          </a:xfrm>
          <a:prstGeom prst="rect">
            <a:avLst/>
          </a:prstGeom>
          <a:solidFill>
            <a:srgbClr val="82660D"/>
          </a:solidFill>
          <a:ln w="9525">
            <a:noFill/>
            <a:miter lim="800000"/>
            <a:headEnd/>
            <a:tailEnd/>
          </a:ln>
          <a:effectLst/>
        </p:spPr>
        <p:txBody>
          <a:bodyPr wrap="none" anchor="ctr"/>
          <a:lstStyle/>
          <a:p>
            <a:pPr>
              <a:defRPr/>
            </a:pPr>
            <a:endParaRPr lang="en-US" sz="4000" dirty="0"/>
          </a:p>
        </p:txBody>
      </p:sp>
      <p:sp>
        <p:nvSpPr>
          <p:cNvPr id="5" name="Rectangle 19"/>
          <p:cNvSpPr>
            <a:spLocks noChangeArrowheads="1"/>
          </p:cNvSpPr>
          <p:nvPr/>
        </p:nvSpPr>
        <p:spPr bwMode="auto">
          <a:xfrm>
            <a:off x="2362200" y="1219200"/>
            <a:ext cx="6781800" cy="5334000"/>
          </a:xfrm>
          <a:prstGeom prst="rect">
            <a:avLst/>
          </a:prstGeom>
          <a:solidFill>
            <a:srgbClr val="C49E0D"/>
          </a:solidFill>
          <a:ln w="9525">
            <a:noFill/>
            <a:miter lim="800000"/>
            <a:headEnd/>
            <a:tailEnd/>
          </a:ln>
          <a:effectLst/>
        </p:spPr>
        <p:txBody>
          <a:bodyPr wrap="none" anchor="ctr"/>
          <a:lstStyle/>
          <a:p>
            <a:pPr algn="ctr" eaLnBrk="0" hangingPunct="0">
              <a:defRPr/>
            </a:pPr>
            <a:endParaRPr lang="en-US" sz="2400">
              <a:solidFill>
                <a:srgbClr val="E8B824"/>
              </a:solidFill>
              <a:latin typeface="Times" pitchFamily="18" charset="0"/>
            </a:endParaRPr>
          </a:p>
        </p:txBody>
      </p:sp>
      <p:sp>
        <p:nvSpPr>
          <p:cNvPr id="6" name="Line 15"/>
          <p:cNvSpPr>
            <a:spLocks noChangeShapeType="1"/>
          </p:cNvSpPr>
          <p:nvPr/>
        </p:nvSpPr>
        <p:spPr bwMode="auto">
          <a:xfrm>
            <a:off x="457200" y="6553200"/>
            <a:ext cx="8305800" cy="0"/>
          </a:xfrm>
          <a:prstGeom prst="line">
            <a:avLst/>
          </a:prstGeom>
          <a:noFill/>
          <a:ln w="9525">
            <a:solidFill>
              <a:schemeClr val="tx1"/>
            </a:solidFill>
            <a:round/>
            <a:headEnd/>
            <a:tailEnd/>
          </a:ln>
          <a:effectLst/>
        </p:spPr>
        <p:txBody>
          <a:bodyPr/>
          <a:lstStyle/>
          <a:p>
            <a:pPr>
              <a:defRPr/>
            </a:pPr>
            <a:endParaRPr lang="en-US"/>
          </a:p>
        </p:txBody>
      </p:sp>
      <p:sp>
        <p:nvSpPr>
          <p:cNvPr id="7" name="Rectangle 24"/>
          <p:cNvSpPr>
            <a:spLocks noChangeArrowheads="1"/>
          </p:cNvSpPr>
          <p:nvPr userDrawn="1"/>
        </p:nvSpPr>
        <p:spPr bwMode="auto">
          <a:xfrm>
            <a:off x="8229600" y="6553200"/>
            <a:ext cx="533400" cy="228600"/>
          </a:xfrm>
          <a:prstGeom prst="rect">
            <a:avLst/>
          </a:prstGeom>
          <a:noFill/>
          <a:ln w="9525">
            <a:noFill/>
            <a:miter lim="800000"/>
            <a:headEnd/>
            <a:tailEnd/>
          </a:ln>
          <a:effectLst/>
        </p:spPr>
        <p:txBody>
          <a:bodyPr/>
          <a:lstStyle/>
          <a:p>
            <a:pPr algn="r">
              <a:defRPr/>
            </a:pPr>
            <a:fld id="{C6CD5339-AE71-4E01-8856-2EF7618DE966}" type="slidenum">
              <a:rPr lang="en-US"/>
              <a:pPr algn="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dirty="0" smtClean="0"/>
              <a:t>Click to edit Master title style</a:t>
            </a:r>
            <a:endParaRPr lang="en-US" dirty="0"/>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7"/>
          <p:cNvPicPr>
            <a:picLocks noChangeAspect="1" noChangeArrowheads="1"/>
          </p:cNvPicPr>
          <p:nvPr/>
        </p:nvPicPr>
        <p:blipFill>
          <a:blip r:embed="rId13" cstate="print"/>
          <a:srcRect/>
          <a:stretch>
            <a:fillRect/>
          </a:stretch>
        </p:blipFill>
        <p:spPr bwMode="auto">
          <a:xfrm>
            <a:off x="0" y="0"/>
            <a:ext cx="1071563" cy="1219200"/>
          </a:xfrm>
          <a:prstGeom prst="rect">
            <a:avLst/>
          </a:prstGeom>
          <a:noFill/>
          <a:ln w="9525">
            <a:noFill/>
            <a:miter lim="800000"/>
            <a:headEnd/>
            <a:tailEnd/>
          </a:ln>
        </p:spPr>
      </p:pic>
      <p:sp>
        <p:nvSpPr>
          <p:cNvPr id="1032" name="Rectangle 8"/>
          <p:cNvSpPr>
            <a:spLocks noChangeArrowheads="1"/>
          </p:cNvSpPr>
          <p:nvPr/>
        </p:nvSpPr>
        <p:spPr bwMode="auto">
          <a:xfrm>
            <a:off x="1066800" y="0"/>
            <a:ext cx="8077200" cy="1219200"/>
          </a:xfrm>
          <a:prstGeom prst="rect">
            <a:avLst/>
          </a:prstGeom>
          <a:solidFill>
            <a:srgbClr val="82660D"/>
          </a:solidFill>
          <a:ln w="9525">
            <a:noFill/>
            <a:miter lim="800000"/>
            <a:headEnd/>
            <a:tailEnd/>
          </a:ln>
          <a:effectLst/>
        </p:spPr>
        <p:txBody>
          <a:bodyPr wrap="none" anchor="ctr"/>
          <a:lstStyle/>
          <a:p>
            <a:pPr>
              <a:defRPr/>
            </a:pPr>
            <a:endParaRPr lang="en-US" dirty="0"/>
          </a:p>
        </p:txBody>
      </p:sp>
      <p:sp>
        <p:nvSpPr>
          <p:cNvPr id="1034" name="Line 10"/>
          <p:cNvSpPr>
            <a:spLocks noChangeShapeType="1"/>
          </p:cNvSpPr>
          <p:nvPr/>
        </p:nvSpPr>
        <p:spPr bwMode="auto">
          <a:xfrm>
            <a:off x="457200" y="6553200"/>
            <a:ext cx="8305800" cy="0"/>
          </a:xfrm>
          <a:prstGeom prst="line">
            <a:avLst/>
          </a:prstGeom>
          <a:noFill/>
          <a:ln w="9525">
            <a:solidFill>
              <a:schemeClr val="tx1"/>
            </a:solidFill>
            <a:round/>
            <a:headEnd/>
            <a:tailEnd/>
          </a:ln>
          <a:effectLst/>
        </p:spPr>
        <p:txBody>
          <a:bodyPr/>
          <a:lstStyle/>
          <a:p>
            <a:pPr>
              <a:defRPr/>
            </a:pPr>
            <a:endParaRPr lang="en-US"/>
          </a:p>
        </p:txBody>
      </p:sp>
      <p:sp>
        <p:nvSpPr>
          <p:cNvPr id="1035" name="Rectangle 11"/>
          <p:cNvSpPr>
            <a:spLocks noChangeArrowheads="1"/>
          </p:cNvSpPr>
          <p:nvPr userDrawn="1"/>
        </p:nvSpPr>
        <p:spPr bwMode="auto">
          <a:xfrm>
            <a:off x="8229600" y="6553200"/>
            <a:ext cx="533400" cy="228600"/>
          </a:xfrm>
          <a:prstGeom prst="rect">
            <a:avLst/>
          </a:prstGeom>
          <a:noFill/>
          <a:ln w="9525">
            <a:noFill/>
            <a:miter lim="800000"/>
            <a:headEnd/>
            <a:tailEnd/>
          </a:ln>
          <a:effectLst/>
        </p:spPr>
        <p:txBody>
          <a:bodyPr/>
          <a:lstStyle/>
          <a:p>
            <a:pPr algn="r">
              <a:defRPr/>
            </a:pPr>
            <a:fld id="{3C0613D6-6481-4661-B8F1-84DD83CC568E}" type="slidenum">
              <a:rPr lang="en-US"/>
              <a:pPr algn="r">
                <a:defRPr/>
              </a:pPr>
              <a:t>‹#›</a:t>
            </a:fld>
            <a:endParaRPr lang="en-US"/>
          </a:p>
        </p:txBody>
      </p:sp>
    </p:spTree>
  </p:cSld>
  <p:clrMap bg1="lt1" tx1="dk1" bg2="lt2" tx2="dk2" accent1="accent1" accent2="accent2" accent3="accent3" accent4="accent4" accent5="accent5" accent6="accent6" hlink="hlink" folHlink="folHlink"/>
  <p:sldLayoutIdLst>
    <p:sldLayoutId id="2147483683"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defRPr sz="3200">
          <a:solidFill>
            <a:srgbClr val="5E6638"/>
          </a:solidFill>
          <a:latin typeface="+mn-lt"/>
          <a:ea typeface="+mn-ea"/>
          <a:cs typeface="+mn-cs"/>
        </a:defRPr>
      </a:lvl1pPr>
      <a:lvl2pPr marL="742950" indent="-285750" algn="l" rtl="0" eaLnBrk="0" fontAlgn="base" hangingPunct="0">
        <a:spcBef>
          <a:spcPct val="20000"/>
        </a:spcBef>
        <a:spcAft>
          <a:spcPct val="0"/>
        </a:spcAft>
        <a:buChar char="–"/>
        <a:defRPr sz="2800">
          <a:solidFill>
            <a:srgbClr val="B3C98C"/>
          </a:solidFill>
          <a:latin typeface="+mj-lt"/>
        </a:defRPr>
      </a:lvl2pPr>
      <a:lvl3pPr marL="1143000" indent="-228600" algn="l" rtl="0" eaLnBrk="0" fontAlgn="base" hangingPunct="0">
        <a:spcBef>
          <a:spcPct val="20000"/>
        </a:spcBef>
        <a:spcAft>
          <a:spcPct val="0"/>
        </a:spcAft>
        <a:buChar char="•"/>
        <a:defRPr sz="2400">
          <a:solidFill>
            <a:srgbClr val="B3C98C"/>
          </a:solidFill>
          <a:latin typeface="+mj-lt"/>
        </a:defRPr>
      </a:lvl3pPr>
      <a:lvl4pPr marL="1600200" indent="-228600" algn="l" rtl="0" eaLnBrk="0" fontAlgn="base" hangingPunct="0">
        <a:spcBef>
          <a:spcPct val="20000"/>
        </a:spcBef>
        <a:spcAft>
          <a:spcPct val="0"/>
        </a:spcAft>
        <a:buChar char="–"/>
        <a:defRPr sz="2000">
          <a:solidFill>
            <a:srgbClr val="B3C98C"/>
          </a:solidFill>
          <a:latin typeface="+mj-lt"/>
        </a:defRPr>
      </a:lvl4pPr>
      <a:lvl5pPr marL="2057400" indent="-228600" algn="l" rtl="0" eaLnBrk="0" fontAlgn="base" hangingPunct="0">
        <a:spcBef>
          <a:spcPct val="20000"/>
        </a:spcBef>
        <a:spcAft>
          <a:spcPct val="0"/>
        </a:spcAft>
        <a:buChar char="»"/>
        <a:defRPr sz="2000">
          <a:solidFill>
            <a:srgbClr val="B3C98C"/>
          </a:solidFill>
          <a:latin typeface="+mj-lt"/>
        </a:defRPr>
      </a:lvl5pPr>
      <a:lvl6pPr marL="2514600" indent="-228600" algn="l" rtl="0" fontAlgn="base">
        <a:spcBef>
          <a:spcPct val="20000"/>
        </a:spcBef>
        <a:spcAft>
          <a:spcPct val="0"/>
        </a:spcAft>
        <a:buChar char="»"/>
        <a:defRPr sz="2000">
          <a:solidFill>
            <a:srgbClr val="B3C98C"/>
          </a:solidFill>
          <a:latin typeface="+mj-lt"/>
        </a:defRPr>
      </a:lvl6pPr>
      <a:lvl7pPr marL="2971800" indent="-228600" algn="l" rtl="0" fontAlgn="base">
        <a:spcBef>
          <a:spcPct val="20000"/>
        </a:spcBef>
        <a:spcAft>
          <a:spcPct val="0"/>
        </a:spcAft>
        <a:buChar char="»"/>
        <a:defRPr sz="2000">
          <a:solidFill>
            <a:srgbClr val="B3C98C"/>
          </a:solidFill>
          <a:latin typeface="+mj-lt"/>
        </a:defRPr>
      </a:lvl7pPr>
      <a:lvl8pPr marL="3429000" indent="-228600" algn="l" rtl="0" fontAlgn="base">
        <a:spcBef>
          <a:spcPct val="20000"/>
        </a:spcBef>
        <a:spcAft>
          <a:spcPct val="0"/>
        </a:spcAft>
        <a:buChar char="»"/>
        <a:defRPr sz="2000">
          <a:solidFill>
            <a:srgbClr val="B3C98C"/>
          </a:solidFill>
          <a:latin typeface="+mj-lt"/>
        </a:defRPr>
      </a:lvl8pPr>
      <a:lvl9pPr marL="3886200" indent="-228600" algn="l" rtl="0" fontAlgn="base">
        <a:spcBef>
          <a:spcPct val="20000"/>
        </a:spcBef>
        <a:spcAft>
          <a:spcPct val="0"/>
        </a:spcAft>
        <a:buChar char="»"/>
        <a:defRPr sz="2000">
          <a:solidFill>
            <a:srgbClr val="B3C98C"/>
          </a:solidFill>
          <a:latin typeface="+mj-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5"/>
          <p:cNvSpPr txBox="1">
            <a:spLocks noChangeArrowheads="1"/>
          </p:cNvSpPr>
          <p:nvPr/>
        </p:nvSpPr>
        <p:spPr bwMode="auto">
          <a:xfrm>
            <a:off x="2514600" y="838200"/>
            <a:ext cx="3581400" cy="274638"/>
          </a:xfrm>
          <a:prstGeom prst="rect">
            <a:avLst/>
          </a:prstGeom>
          <a:noFill/>
          <a:ln w="9525">
            <a:noFill/>
            <a:miter lim="800000"/>
            <a:headEnd/>
            <a:tailEnd/>
          </a:ln>
        </p:spPr>
        <p:txBody>
          <a:bodyPr>
            <a:spAutoFit/>
          </a:bodyPr>
          <a:lstStyle/>
          <a:p>
            <a:pPr eaLnBrk="0" hangingPunct="0"/>
            <a:r>
              <a:rPr lang="en-US" sz="1200" dirty="0" smtClean="0">
                <a:solidFill>
                  <a:schemeClr val="bg1"/>
                </a:solidFill>
              </a:rPr>
              <a:t>Department of Public Works</a:t>
            </a:r>
            <a:endParaRPr lang="en-US" sz="1200" dirty="0">
              <a:solidFill>
                <a:schemeClr val="bg1"/>
              </a:solidFill>
            </a:endParaRPr>
          </a:p>
        </p:txBody>
      </p:sp>
      <p:sp>
        <p:nvSpPr>
          <p:cNvPr id="3075" name="Text Box 6"/>
          <p:cNvSpPr txBox="1">
            <a:spLocks noChangeArrowheads="1"/>
          </p:cNvSpPr>
          <p:nvPr/>
        </p:nvSpPr>
        <p:spPr bwMode="auto">
          <a:xfrm>
            <a:off x="2590800" y="1638300"/>
            <a:ext cx="5715000" cy="1660198"/>
          </a:xfrm>
          <a:prstGeom prst="rect">
            <a:avLst/>
          </a:prstGeom>
          <a:noFill/>
          <a:ln w="9525">
            <a:noFill/>
            <a:miter lim="800000"/>
            <a:headEnd/>
            <a:tailEnd/>
          </a:ln>
        </p:spPr>
        <p:txBody>
          <a:bodyPr>
            <a:spAutoFit/>
          </a:bodyPr>
          <a:lstStyle/>
          <a:p>
            <a:pPr eaLnBrk="0" hangingPunct="0">
              <a:spcBef>
                <a:spcPts val="2400"/>
              </a:spcBef>
            </a:pPr>
            <a:r>
              <a:rPr lang="en-US" sz="3200" dirty="0" smtClean="0">
                <a:solidFill>
                  <a:schemeClr val="bg1"/>
                </a:solidFill>
                <a:latin typeface="+mj-lt"/>
              </a:rPr>
              <a:t>NVTA Countywide</a:t>
            </a:r>
            <a:br>
              <a:rPr lang="en-US" sz="3200" dirty="0" smtClean="0">
                <a:solidFill>
                  <a:schemeClr val="bg1"/>
                </a:solidFill>
                <a:latin typeface="+mj-lt"/>
              </a:rPr>
            </a:br>
            <a:r>
              <a:rPr lang="en-US" sz="3200" dirty="0" smtClean="0">
                <a:solidFill>
                  <a:schemeClr val="bg1"/>
                </a:solidFill>
                <a:latin typeface="+mj-lt"/>
              </a:rPr>
              <a:t>Pedestrian Plan of July 2016</a:t>
            </a:r>
            <a:endParaRPr lang="en-US" sz="3200" dirty="0">
              <a:solidFill>
                <a:schemeClr val="bg1"/>
              </a:solidFill>
              <a:latin typeface="+mj-lt"/>
            </a:endParaRPr>
          </a:p>
          <a:p>
            <a:pPr eaLnBrk="0" hangingPunct="0">
              <a:lnSpc>
                <a:spcPct val="60000"/>
              </a:lnSpc>
              <a:spcBef>
                <a:spcPct val="50000"/>
              </a:spcBef>
            </a:pPr>
            <a:endParaRPr lang="en-US" sz="3200" dirty="0">
              <a:solidFill>
                <a:schemeClr val="bg1"/>
              </a:solidFill>
              <a:latin typeface="Palatino" pitchFamily="18" charset="0"/>
            </a:endParaRPr>
          </a:p>
        </p:txBody>
      </p:sp>
      <p:sp>
        <p:nvSpPr>
          <p:cNvPr id="3076" name="Text Box 7"/>
          <p:cNvSpPr txBox="1">
            <a:spLocks noChangeArrowheads="1"/>
          </p:cNvSpPr>
          <p:nvPr/>
        </p:nvSpPr>
        <p:spPr bwMode="auto">
          <a:xfrm>
            <a:off x="2590800" y="3505200"/>
            <a:ext cx="4953000" cy="429413"/>
          </a:xfrm>
          <a:prstGeom prst="rect">
            <a:avLst/>
          </a:prstGeom>
          <a:noFill/>
          <a:ln w="9525">
            <a:noFill/>
            <a:miter lim="800000"/>
            <a:headEnd/>
            <a:tailEnd/>
          </a:ln>
        </p:spPr>
        <p:txBody>
          <a:bodyPr>
            <a:spAutoFit/>
          </a:bodyPr>
          <a:lstStyle/>
          <a:p>
            <a:pPr eaLnBrk="0" hangingPunct="0">
              <a:lnSpc>
                <a:spcPct val="50000"/>
              </a:lnSpc>
              <a:spcBef>
                <a:spcPct val="50000"/>
              </a:spcBef>
            </a:pPr>
            <a:r>
              <a:rPr lang="en-US" sz="1400" dirty="0" smtClean="0"/>
              <a:t>November 2, 2016</a:t>
            </a:r>
          </a:p>
          <a:p>
            <a:pPr eaLnBrk="0" hangingPunct="0">
              <a:lnSpc>
                <a:spcPct val="50000"/>
              </a:lnSpc>
              <a:spcBef>
                <a:spcPct val="50000"/>
              </a:spcBef>
            </a:pPr>
            <a:r>
              <a:rPr lang="en-US" sz="1400" dirty="0" smtClean="0"/>
              <a:t>Planning Commission</a:t>
            </a:r>
            <a:endParaRPr lang="en-US" sz="1400" dirty="0"/>
          </a:p>
        </p:txBody>
      </p:sp>
      <p:sp>
        <p:nvSpPr>
          <p:cNvPr id="3077" name="Rectangle 8"/>
          <p:cNvSpPr>
            <a:spLocks noChangeArrowheads="1"/>
          </p:cNvSpPr>
          <p:nvPr/>
        </p:nvSpPr>
        <p:spPr bwMode="auto">
          <a:xfrm>
            <a:off x="457200" y="6553200"/>
            <a:ext cx="8305800" cy="171450"/>
          </a:xfrm>
          <a:prstGeom prst="rect">
            <a:avLst/>
          </a:prstGeom>
          <a:noFill/>
          <a:ln w="9525">
            <a:noFill/>
            <a:miter lim="800000"/>
            <a:headEnd/>
            <a:tailEnd/>
          </a:ln>
        </p:spPr>
        <p:txBody>
          <a:bodyPr/>
          <a:lstStyle/>
          <a:p>
            <a:r>
              <a:rPr lang="en-US" dirty="0" smtClean="0"/>
              <a:t>PC review </a:t>
            </a:r>
            <a:r>
              <a:rPr lang="en-US" dirty="0" err="1" smtClean="0"/>
              <a:t>ped</a:t>
            </a:r>
            <a:r>
              <a:rPr lang="en-US" dirty="0" smtClean="0"/>
              <a:t> plan.pptx</a:t>
            </a:r>
          </a:p>
        </p:txBody>
      </p:sp>
      <p:pic>
        <p:nvPicPr>
          <p:cNvPr id="4098" name="Picture 2" descr="C:\Users\rmarshal\AppData\Local\Microsoft\Windows\Temporary Internet Files\Content.IE5\W9JGHVQ3\pedestrian_crossing[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51714" y="2971800"/>
            <a:ext cx="3200400" cy="3200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tx1"/>
                </a:solidFill>
                <a:latin typeface="+mj-lt"/>
              </a:rPr>
              <a:t>Plan Development</a:t>
            </a:r>
            <a:endParaRPr lang="en-US" dirty="0">
              <a:solidFill>
                <a:schemeClr val="tx1"/>
              </a:solidFill>
              <a:latin typeface="+mj-lt"/>
            </a:endParaRPr>
          </a:p>
        </p:txBody>
      </p:sp>
      <p:sp>
        <p:nvSpPr>
          <p:cNvPr id="5" name="Content Placeholder 4"/>
          <p:cNvSpPr>
            <a:spLocks noGrp="1"/>
          </p:cNvSpPr>
          <p:nvPr>
            <p:ph idx="1"/>
          </p:nvPr>
        </p:nvSpPr>
        <p:spPr/>
        <p:txBody>
          <a:bodyPr/>
          <a:lstStyle/>
          <a:p>
            <a:pPr>
              <a:buFont typeface="Arial" pitchFamily="34" charset="0"/>
              <a:buChar char="•"/>
            </a:pPr>
            <a:r>
              <a:rPr lang="en-US" dirty="0" smtClean="0">
                <a:solidFill>
                  <a:schemeClr val="tx1"/>
                </a:solidFill>
                <a:latin typeface="+mj-lt"/>
              </a:rPr>
              <a:t>NVTA selected consultant</a:t>
            </a:r>
            <a:endParaRPr lang="en-US" dirty="0" smtClean="0">
              <a:solidFill>
                <a:schemeClr val="tx1"/>
              </a:solidFill>
            </a:endParaRPr>
          </a:p>
          <a:p>
            <a:pPr lvl="1">
              <a:buFont typeface="Arial" pitchFamily="34" charset="0"/>
              <a:buChar char="•"/>
            </a:pPr>
            <a:r>
              <a:rPr lang="en-US" dirty="0" smtClean="0">
                <a:solidFill>
                  <a:schemeClr val="tx1"/>
                </a:solidFill>
                <a:latin typeface="+mj-lt"/>
              </a:rPr>
              <a:t>Worked with staff from NVTA and agencies</a:t>
            </a:r>
          </a:p>
          <a:p>
            <a:pPr lvl="1">
              <a:buFont typeface="Arial" pitchFamily="34" charset="0"/>
              <a:buChar char="•"/>
            </a:pPr>
            <a:r>
              <a:rPr lang="en-US" dirty="0" smtClean="0">
                <a:solidFill>
                  <a:schemeClr val="tx1"/>
                </a:solidFill>
              </a:rPr>
              <a:t>Public participation </a:t>
            </a:r>
          </a:p>
          <a:p>
            <a:pPr lvl="2">
              <a:buFont typeface="Arial" pitchFamily="34" charset="0"/>
              <a:buChar char="•"/>
            </a:pPr>
            <a:r>
              <a:rPr lang="en-US" dirty="0" smtClean="0">
                <a:solidFill>
                  <a:schemeClr val="tx1"/>
                </a:solidFill>
              </a:rPr>
              <a:t>Workshops held Winter 2015</a:t>
            </a:r>
          </a:p>
          <a:p>
            <a:pPr lvl="2">
              <a:buFont typeface="Arial" pitchFamily="34" charset="0"/>
              <a:buChar char="•"/>
            </a:pPr>
            <a:r>
              <a:rPr lang="en-US" dirty="0" smtClean="0">
                <a:solidFill>
                  <a:schemeClr val="tx1"/>
                </a:solidFill>
              </a:rPr>
              <a:t>Online comment tool</a:t>
            </a:r>
          </a:p>
          <a:p>
            <a:pPr>
              <a:buFont typeface="Arial" pitchFamily="34" charset="0"/>
              <a:buChar char="•"/>
            </a:pPr>
            <a:r>
              <a:rPr lang="en-US" dirty="0" smtClean="0">
                <a:solidFill>
                  <a:schemeClr val="tx1"/>
                </a:solidFill>
                <a:latin typeface="+mj-lt"/>
              </a:rPr>
              <a:t>CEQA review by NVTA</a:t>
            </a:r>
          </a:p>
          <a:p>
            <a:pPr>
              <a:buFont typeface="Arial" pitchFamily="34" charset="0"/>
              <a:buChar char="•"/>
            </a:pPr>
            <a:r>
              <a:rPr lang="en-US" dirty="0" smtClean="0">
                <a:solidFill>
                  <a:schemeClr val="tx1"/>
                </a:solidFill>
                <a:latin typeface="+mj-lt"/>
              </a:rPr>
              <a:t>NVTA Board </a:t>
            </a:r>
          </a:p>
          <a:p>
            <a:pPr lvl="1">
              <a:buFont typeface="Arial" pitchFamily="34" charset="0"/>
              <a:buChar char="•"/>
            </a:pPr>
            <a:r>
              <a:rPr lang="en-US" smtClean="0">
                <a:solidFill>
                  <a:schemeClr val="tx1"/>
                </a:solidFill>
                <a:latin typeface="+mj-lt"/>
              </a:rPr>
              <a:t>Adopted July 20</a:t>
            </a:r>
            <a:endParaRPr lang="en-US" dirty="0" smtClean="0">
              <a:solidFill>
                <a:schemeClr val="tx1"/>
              </a:solidFill>
              <a:latin typeface="+mj-lt"/>
            </a:endParaRPr>
          </a:p>
        </p:txBody>
      </p:sp>
      <p:pic>
        <p:nvPicPr>
          <p:cNvPr id="2050" name="Picture 2" descr="C:\Documents and Settings\rmarshal\Local Settings\Temporary Internet Files\Content.IE5\2RGFR250\MC900231222[1].wmf"/>
          <p:cNvPicPr>
            <a:picLocks noChangeAspect="1" noChangeArrowheads="1"/>
          </p:cNvPicPr>
          <p:nvPr/>
        </p:nvPicPr>
        <p:blipFill>
          <a:blip r:embed="rId3" cstate="print"/>
          <a:srcRect/>
          <a:stretch>
            <a:fillRect/>
          </a:stretch>
        </p:blipFill>
        <p:spPr bwMode="auto">
          <a:xfrm>
            <a:off x="5715000" y="3810000"/>
            <a:ext cx="2957465" cy="2065699"/>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tx1"/>
                </a:solidFill>
                <a:latin typeface="+mj-lt"/>
              </a:rPr>
              <a:t>Plan Components</a:t>
            </a:r>
            <a:endParaRPr lang="en-US" dirty="0">
              <a:solidFill>
                <a:schemeClr val="tx1"/>
              </a:solidFill>
              <a:latin typeface="+mj-lt"/>
            </a:endParaRPr>
          </a:p>
        </p:txBody>
      </p:sp>
      <p:sp>
        <p:nvSpPr>
          <p:cNvPr id="3" name="Content Placeholder 2"/>
          <p:cNvSpPr>
            <a:spLocks noGrp="1"/>
          </p:cNvSpPr>
          <p:nvPr>
            <p:ph idx="1"/>
          </p:nvPr>
        </p:nvSpPr>
        <p:spPr/>
        <p:txBody>
          <a:bodyPr/>
          <a:lstStyle/>
          <a:p>
            <a:pPr>
              <a:buFont typeface="Arial" pitchFamily="34" charset="0"/>
              <a:buChar char="•"/>
            </a:pPr>
            <a:r>
              <a:rPr lang="en-US" dirty="0" smtClean="0">
                <a:solidFill>
                  <a:schemeClr val="tx1"/>
                </a:solidFill>
                <a:latin typeface="+mj-lt"/>
              </a:rPr>
              <a:t>Countywide Plan (overview)</a:t>
            </a:r>
          </a:p>
          <a:p>
            <a:pPr lvl="1">
              <a:buFont typeface="Arial" pitchFamily="34" charset="0"/>
              <a:buChar char="•"/>
            </a:pPr>
            <a:r>
              <a:rPr lang="en-US" dirty="0" smtClean="0">
                <a:solidFill>
                  <a:schemeClr val="tx1"/>
                </a:solidFill>
                <a:latin typeface="+mj-lt"/>
              </a:rPr>
              <a:t>Vision, Goals, Policies</a:t>
            </a:r>
          </a:p>
          <a:p>
            <a:pPr lvl="1">
              <a:buFont typeface="Arial" pitchFamily="34" charset="0"/>
              <a:buChar char="•"/>
            </a:pPr>
            <a:r>
              <a:rPr lang="en-US" dirty="0" smtClean="0">
                <a:solidFill>
                  <a:schemeClr val="tx1"/>
                </a:solidFill>
                <a:latin typeface="+mj-lt"/>
              </a:rPr>
              <a:t>Walking trends</a:t>
            </a:r>
          </a:p>
          <a:p>
            <a:pPr lvl="2">
              <a:buFont typeface="Arial" pitchFamily="34" charset="0"/>
              <a:buChar char="•"/>
            </a:pPr>
            <a:r>
              <a:rPr lang="en-US" dirty="0" smtClean="0">
                <a:solidFill>
                  <a:schemeClr val="tx1"/>
                </a:solidFill>
              </a:rPr>
              <a:t>Forecast demand</a:t>
            </a:r>
          </a:p>
          <a:p>
            <a:pPr lvl="2">
              <a:buFont typeface="Arial" pitchFamily="34" charset="0"/>
              <a:buChar char="•"/>
            </a:pPr>
            <a:r>
              <a:rPr lang="en-US" dirty="0" smtClean="0">
                <a:solidFill>
                  <a:schemeClr val="tx1"/>
                </a:solidFill>
              </a:rPr>
              <a:t>Collision trends</a:t>
            </a:r>
          </a:p>
          <a:p>
            <a:pPr>
              <a:buFont typeface="Arial" pitchFamily="34" charset="0"/>
              <a:buChar char="•"/>
            </a:pPr>
            <a:r>
              <a:rPr lang="en-US" dirty="0" smtClean="0">
                <a:solidFill>
                  <a:schemeClr val="tx1"/>
                </a:solidFill>
                <a:latin typeface="+mj-lt"/>
              </a:rPr>
              <a:t>6 Community Plans</a:t>
            </a:r>
          </a:p>
          <a:p>
            <a:pPr lvl="1">
              <a:buFont typeface="Arial" pitchFamily="34" charset="0"/>
              <a:buChar char="•"/>
            </a:pPr>
            <a:r>
              <a:rPr lang="en-US" dirty="0" smtClean="0">
                <a:solidFill>
                  <a:schemeClr val="tx1"/>
                </a:solidFill>
              </a:rPr>
              <a:t>4 cities</a:t>
            </a:r>
          </a:p>
          <a:p>
            <a:pPr lvl="1">
              <a:buFont typeface="Arial" pitchFamily="34" charset="0"/>
              <a:buChar char="•"/>
            </a:pPr>
            <a:r>
              <a:rPr lang="en-US" dirty="0" smtClean="0">
                <a:solidFill>
                  <a:schemeClr val="tx1"/>
                </a:solidFill>
                <a:latin typeface="+mj-lt"/>
              </a:rPr>
              <a:t>1 town</a:t>
            </a:r>
          </a:p>
          <a:p>
            <a:pPr lvl="1">
              <a:buFont typeface="Arial" pitchFamily="34" charset="0"/>
              <a:buChar char="•"/>
            </a:pPr>
            <a:r>
              <a:rPr lang="en-US" dirty="0" smtClean="0">
                <a:solidFill>
                  <a:schemeClr val="tx1"/>
                </a:solidFill>
              </a:rPr>
              <a:t>Unincorporated area</a:t>
            </a:r>
            <a:endParaRPr lang="en-US" dirty="0">
              <a:solidFill>
                <a:schemeClr val="tx1"/>
              </a:solidFill>
              <a:latin typeface="+mj-lt"/>
            </a:endParaRPr>
          </a:p>
        </p:txBody>
      </p:sp>
      <p:pic>
        <p:nvPicPr>
          <p:cNvPr id="5122" name="Picture 2" descr="C:\Users\rmarshal\AppData\Local\Microsoft\Windows\Temporary Internet Files\Content.IE5\ORC6O6CR\walk[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0" y="1717985"/>
            <a:ext cx="2465832" cy="438715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solidFill>
                  <a:schemeClr val="tx1"/>
                </a:solidFill>
                <a:latin typeface="+mj-lt"/>
              </a:rPr>
              <a:t>Vision</a:t>
            </a:r>
            <a:endParaRPr lang="en-US" dirty="0">
              <a:solidFill>
                <a:schemeClr val="tx1"/>
              </a:solidFill>
              <a:latin typeface="+mj-lt"/>
            </a:endParaRPr>
          </a:p>
        </p:txBody>
      </p:sp>
      <p:sp>
        <p:nvSpPr>
          <p:cNvPr id="6" name="Content Placeholder 5"/>
          <p:cNvSpPr>
            <a:spLocks noGrp="1"/>
          </p:cNvSpPr>
          <p:nvPr>
            <p:ph idx="1"/>
          </p:nvPr>
        </p:nvSpPr>
        <p:spPr>
          <a:xfrm>
            <a:off x="457200" y="1371600"/>
            <a:ext cx="8229600" cy="4953000"/>
          </a:xfrm>
        </p:spPr>
        <p:txBody>
          <a:bodyPr/>
          <a:lstStyle/>
          <a:p>
            <a:pPr>
              <a:buFont typeface="Arial" pitchFamily="34" charset="0"/>
              <a:buChar char="•"/>
            </a:pPr>
            <a:r>
              <a:rPr lang="en-US" sz="2800" dirty="0" smtClean="0">
                <a:solidFill>
                  <a:schemeClr val="tx1"/>
                </a:solidFill>
                <a:latin typeface="+mj-lt"/>
              </a:rPr>
              <a:t>To provide a pedestrian network that is well connected, safe, and enjoyable for Napa County residents and visitors of all levels of mobility</a:t>
            </a:r>
          </a:p>
          <a:p>
            <a:pPr>
              <a:buFont typeface="Arial" pitchFamily="34" charset="0"/>
              <a:buChar char="•"/>
            </a:pPr>
            <a:r>
              <a:rPr lang="en-US" sz="2800" dirty="0" smtClean="0">
                <a:solidFill>
                  <a:schemeClr val="tx1"/>
                </a:solidFill>
                <a:latin typeface="+mj-lt"/>
              </a:rPr>
              <a:t>Increase the number of pedestrian trips</a:t>
            </a:r>
          </a:p>
          <a:p>
            <a:pPr>
              <a:buFont typeface="Arial" pitchFamily="34" charset="0"/>
              <a:buChar char="•"/>
            </a:pPr>
            <a:r>
              <a:rPr lang="en-US" sz="2800" dirty="0" smtClean="0">
                <a:solidFill>
                  <a:schemeClr val="tx1"/>
                </a:solidFill>
                <a:latin typeface="+mj-lt"/>
              </a:rPr>
              <a:t>Non-motorized modes </a:t>
            </a:r>
          </a:p>
          <a:p>
            <a:pPr lvl="1">
              <a:buFont typeface="Arial" pitchFamily="34" charset="0"/>
              <a:buChar char="•"/>
            </a:pPr>
            <a:r>
              <a:rPr lang="en-US" dirty="0" smtClean="0">
                <a:solidFill>
                  <a:schemeClr val="tx1"/>
                </a:solidFill>
              </a:rPr>
              <a:t>Widely available</a:t>
            </a:r>
          </a:p>
          <a:p>
            <a:pPr lvl="1">
              <a:buFont typeface="Arial" pitchFamily="34" charset="0"/>
              <a:buChar char="•"/>
            </a:pPr>
            <a:r>
              <a:rPr lang="en-US" dirty="0" smtClean="0">
                <a:solidFill>
                  <a:schemeClr val="tx1"/>
                </a:solidFill>
              </a:rPr>
              <a:t>Accessible</a:t>
            </a:r>
          </a:p>
          <a:p>
            <a:pPr lvl="1">
              <a:buFont typeface="Arial" pitchFamily="34" charset="0"/>
              <a:buChar char="•"/>
            </a:pPr>
            <a:r>
              <a:rPr lang="en-US" dirty="0" smtClean="0">
                <a:solidFill>
                  <a:schemeClr val="tx1"/>
                </a:solidFill>
              </a:rPr>
              <a:t>Convenient </a:t>
            </a:r>
          </a:p>
          <a:p>
            <a:pPr>
              <a:buFont typeface="Arial" pitchFamily="34" charset="0"/>
              <a:buChar char="•"/>
            </a:pPr>
            <a:r>
              <a:rPr lang="en-US" sz="2800" dirty="0" smtClean="0">
                <a:solidFill>
                  <a:schemeClr val="tx1"/>
                </a:solidFill>
                <a:latin typeface="+mj-lt"/>
              </a:rPr>
              <a:t>Easy walking access to community, services and amenities</a:t>
            </a:r>
          </a:p>
        </p:txBody>
      </p:sp>
      <p:pic>
        <p:nvPicPr>
          <p:cNvPr id="3074" name="Picture 2" descr="C:\Documents and Settings\rmarshal\Local Settings\Temporary Internet Files\Content.IE5\B4WKRH7K\MC900070873[1].wmf"/>
          <p:cNvPicPr>
            <a:picLocks noChangeAspect="1" noChangeArrowheads="1"/>
          </p:cNvPicPr>
          <p:nvPr/>
        </p:nvPicPr>
        <p:blipFill>
          <a:blip r:embed="rId3" cstate="print"/>
          <a:srcRect/>
          <a:stretch>
            <a:fillRect/>
          </a:stretch>
        </p:blipFill>
        <p:spPr bwMode="auto">
          <a:xfrm>
            <a:off x="5181600" y="3276600"/>
            <a:ext cx="3241141" cy="1840871"/>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solidFill>
                  <a:schemeClr val="tx1"/>
                </a:solidFill>
                <a:latin typeface="+mj-lt"/>
              </a:rPr>
              <a:t>Goals</a:t>
            </a:r>
            <a:endParaRPr lang="en-US" dirty="0">
              <a:solidFill>
                <a:schemeClr val="tx1"/>
              </a:solidFill>
              <a:latin typeface="+mj-lt"/>
            </a:endParaRPr>
          </a:p>
        </p:txBody>
      </p:sp>
      <p:sp>
        <p:nvSpPr>
          <p:cNvPr id="6" name="Content Placeholder 5"/>
          <p:cNvSpPr>
            <a:spLocks noGrp="1"/>
          </p:cNvSpPr>
          <p:nvPr>
            <p:ph idx="1"/>
          </p:nvPr>
        </p:nvSpPr>
        <p:spPr/>
        <p:txBody>
          <a:bodyPr/>
          <a:lstStyle/>
          <a:p>
            <a:pPr marL="514350" indent="-514350">
              <a:buFont typeface="+mj-lt"/>
              <a:buAutoNum type="arabicPeriod"/>
            </a:pPr>
            <a:r>
              <a:rPr lang="en-US" dirty="0" smtClean="0">
                <a:solidFill>
                  <a:schemeClr val="tx1"/>
                </a:solidFill>
                <a:latin typeface="+mj-lt"/>
              </a:rPr>
              <a:t>Provide connected network</a:t>
            </a:r>
          </a:p>
          <a:p>
            <a:pPr lvl="1">
              <a:buFont typeface="Arial" pitchFamily="34" charset="0"/>
              <a:buChar char="•"/>
            </a:pPr>
            <a:r>
              <a:rPr lang="en-US" dirty="0" smtClean="0">
                <a:solidFill>
                  <a:schemeClr val="tx1"/>
                </a:solidFill>
              </a:rPr>
              <a:t>Safe and accessible – variety of users</a:t>
            </a:r>
          </a:p>
          <a:p>
            <a:pPr lvl="1">
              <a:buFont typeface="Arial" pitchFamily="34" charset="0"/>
              <a:buChar char="•"/>
            </a:pPr>
            <a:r>
              <a:rPr lang="en-US" dirty="0" smtClean="0">
                <a:solidFill>
                  <a:schemeClr val="tx1"/>
                </a:solidFill>
                <a:latin typeface="+mj-lt"/>
              </a:rPr>
              <a:t>Foster community interactions</a:t>
            </a:r>
          </a:p>
          <a:p>
            <a:pPr marL="514350" indent="-514350">
              <a:buFont typeface="+mj-lt"/>
              <a:buAutoNum type="arabicPeriod"/>
            </a:pPr>
            <a:r>
              <a:rPr lang="en-US" dirty="0" smtClean="0">
                <a:solidFill>
                  <a:schemeClr val="tx1"/>
                </a:solidFill>
                <a:latin typeface="+mj-lt"/>
              </a:rPr>
              <a:t>Encourage multimodal transportation</a:t>
            </a:r>
          </a:p>
          <a:p>
            <a:pPr marL="514350" indent="-514350">
              <a:buFont typeface="+mj-lt"/>
              <a:buAutoNum type="arabicPeriod"/>
            </a:pPr>
            <a:r>
              <a:rPr lang="en-US" dirty="0" smtClean="0">
                <a:solidFill>
                  <a:schemeClr val="tx1"/>
                </a:solidFill>
                <a:latin typeface="+mj-lt"/>
              </a:rPr>
              <a:t>Obtain funding for </a:t>
            </a:r>
            <a:r>
              <a:rPr lang="en-US" dirty="0" err="1" smtClean="0">
                <a:solidFill>
                  <a:schemeClr val="tx1"/>
                </a:solidFill>
                <a:latin typeface="+mj-lt"/>
              </a:rPr>
              <a:t>ped</a:t>
            </a:r>
            <a:r>
              <a:rPr lang="en-US" dirty="0" smtClean="0">
                <a:solidFill>
                  <a:schemeClr val="tx1"/>
                </a:solidFill>
                <a:latin typeface="+mj-lt"/>
              </a:rPr>
              <a:t> projects</a:t>
            </a:r>
          </a:p>
          <a:p>
            <a:pPr marL="514350" indent="-514350">
              <a:buFont typeface="+mj-lt"/>
              <a:buAutoNum type="arabicPeriod"/>
            </a:pPr>
            <a:r>
              <a:rPr lang="en-US" dirty="0" smtClean="0">
                <a:solidFill>
                  <a:schemeClr val="tx1"/>
                </a:solidFill>
                <a:latin typeface="+mj-lt"/>
              </a:rPr>
              <a:t>Encourage and educate residents</a:t>
            </a:r>
          </a:p>
          <a:p>
            <a:pPr lvl="1">
              <a:buFont typeface="Arial" pitchFamily="34" charset="0"/>
              <a:buChar char="•"/>
            </a:pPr>
            <a:r>
              <a:rPr lang="en-US" dirty="0" smtClean="0">
                <a:solidFill>
                  <a:schemeClr val="tx1"/>
                </a:solidFill>
              </a:rPr>
              <a:t>Enforce safe interactions </a:t>
            </a:r>
            <a:r>
              <a:rPr lang="en-US" dirty="0" err="1" smtClean="0">
                <a:solidFill>
                  <a:schemeClr val="tx1"/>
                </a:solidFill>
              </a:rPr>
              <a:t>peds</a:t>
            </a:r>
            <a:r>
              <a:rPr lang="en-US" dirty="0" smtClean="0">
                <a:solidFill>
                  <a:schemeClr val="tx1"/>
                </a:solidFill>
              </a:rPr>
              <a:t>/motorists</a:t>
            </a:r>
            <a:endParaRPr lang="en-US" dirty="0" smtClean="0">
              <a:solidFill>
                <a:schemeClr val="tx1"/>
              </a:solidFill>
              <a:latin typeface="+mj-lt"/>
            </a:endParaRPr>
          </a:p>
        </p:txBody>
      </p:sp>
      <p:pic>
        <p:nvPicPr>
          <p:cNvPr id="1028" name="Picture 4" descr="C:\Users\rmarshal\AppData\Local\Microsoft\Windows\Temporary Internet Files\Content.IE5\SF643BU6\mix-walk[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90800" y="5486400"/>
            <a:ext cx="3723393" cy="1317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County Plan</a:t>
            </a:r>
            <a:endParaRPr lang="en-US" dirty="0"/>
          </a:p>
        </p:txBody>
      </p:sp>
      <p:sp>
        <p:nvSpPr>
          <p:cNvPr id="3" name="Content Placeholder 2"/>
          <p:cNvSpPr>
            <a:spLocks noGrp="1"/>
          </p:cNvSpPr>
          <p:nvPr>
            <p:ph idx="1"/>
          </p:nvPr>
        </p:nvSpPr>
        <p:spPr/>
        <p:txBody>
          <a:bodyPr/>
          <a:lstStyle/>
          <a:p>
            <a:pPr marL="457200" indent="-457200">
              <a:buFont typeface="Arial" panose="020B0604020202020204" pitchFamily="34" charset="0"/>
              <a:buChar char="•"/>
            </a:pPr>
            <a:r>
              <a:rPr lang="en-US" dirty="0" smtClean="0">
                <a:solidFill>
                  <a:schemeClr val="tx1"/>
                </a:solidFill>
              </a:rPr>
              <a:t>Evaluation of existing plans, policies and programs</a:t>
            </a:r>
          </a:p>
          <a:p>
            <a:pPr marL="457200" indent="-457200">
              <a:buFont typeface="Arial" panose="020B0604020202020204" pitchFamily="34" charset="0"/>
              <a:buChar char="•"/>
            </a:pPr>
            <a:r>
              <a:rPr lang="en-US" dirty="0" smtClean="0">
                <a:solidFill>
                  <a:schemeClr val="tx1"/>
                </a:solidFill>
              </a:rPr>
              <a:t>Inventory of existing facilities</a:t>
            </a:r>
          </a:p>
          <a:p>
            <a:pPr marL="457200" indent="-457200">
              <a:buFont typeface="Arial" panose="020B0604020202020204" pitchFamily="34" charset="0"/>
              <a:buChar char="•"/>
            </a:pPr>
            <a:r>
              <a:rPr lang="en-US" dirty="0" smtClean="0">
                <a:solidFill>
                  <a:schemeClr val="tx1"/>
                </a:solidFill>
              </a:rPr>
              <a:t>Existing activity levels</a:t>
            </a:r>
          </a:p>
          <a:p>
            <a:pPr marL="457200" indent="-457200">
              <a:buFont typeface="Arial" panose="020B0604020202020204" pitchFamily="34" charset="0"/>
              <a:buChar char="•"/>
            </a:pPr>
            <a:r>
              <a:rPr lang="en-US" dirty="0" smtClean="0">
                <a:solidFill>
                  <a:schemeClr val="tx1"/>
                </a:solidFill>
              </a:rPr>
              <a:t>Collision history</a:t>
            </a:r>
          </a:p>
          <a:p>
            <a:pPr marL="457200" indent="-457200">
              <a:buFont typeface="Arial" panose="020B0604020202020204" pitchFamily="34" charset="0"/>
              <a:buChar char="•"/>
            </a:pPr>
            <a:r>
              <a:rPr lang="en-US" dirty="0" smtClean="0">
                <a:solidFill>
                  <a:schemeClr val="tx1"/>
                </a:solidFill>
              </a:rPr>
              <a:t>“Walk Audit”</a:t>
            </a:r>
          </a:p>
          <a:p>
            <a:pPr marL="457200" indent="-457200">
              <a:buFont typeface="Arial" panose="020B0604020202020204" pitchFamily="34" charset="0"/>
              <a:buChar char="•"/>
            </a:pPr>
            <a:r>
              <a:rPr lang="en-US" dirty="0" smtClean="0">
                <a:solidFill>
                  <a:schemeClr val="tx1"/>
                </a:solidFill>
              </a:rPr>
              <a:t>Recommended </a:t>
            </a:r>
            <a:br>
              <a:rPr lang="en-US" dirty="0" smtClean="0">
                <a:solidFill>
                  <a:schemeClr val="tx1"/>
                </a:solidFill>
              </a:rPr>
            </a:br>
            <a:r>
              <a:rPr lang="en-US" dirty="0" smtClean="0">
                <a:solidFill>
                  <a:schemeClr val="tx1"/>
                </a:solidFill>
              </a:rPr>
              <a:t>best </a:t>
            </a:r>
            <a:r>
              <a:rPr lang="en-US" dirty="0">
                <a:solidFill>
                  <a:schemeClr val="tx1"/>
                </a:solidFill>
              </a:rPr>
              <a:t>practices</a:t>
            </a:r>
          </a:p>
        </p:txBody>
      </p:sp>
      <p:pic>
        <p:nvPicPr>
          <p:cNvPr id="7171" name="Picture 3" descr="C:\Users\rmarshal\AppData\Local\Microsoft\Windows\Temporary Internet Files\Content.IE5\SF643BU6\caution-pedestrian-crosswalk[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6800" y="2615979"/>
            <a:ext cx="4038600" cy="4038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203153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Walk Audit</a:t>
            </a:r>
            <a:endParaRPr lang="en-US" dirty="0"/>
          </a:p>
        </p:txBody>
      </p:sp>
      <p:sp>
        <p:nvSpPr>
          <p:cNvPr id="3" name="Content Placeholder 2"/>
          <p:cNvSpPr>
            <a:spLocks noGrp="1"/>
          </p:cNvSpPr>
          <p:nvPr>
            <p:ph idx="1"/>
          </p:nvPr>
        </p:nvSpPr>
        <p:spPr/>
        <p:txBody>
          <a:bodyPr/>
          <a:lstStyle/>
          <a:p>
            <a:pPr marL="457200" indent="-457200">
              <a:buFont typeface="Arial" panose="020B0604020202020204" pitchFamily="34" charset="0"/>
              <a:buChar char="•"/>
            </a:pPr>
            <a:r>
              <a:rPr lang="en-US" dirty="0" smtClean="0">
                <a:solidFill>
                  <a:schemeClr val="tx1"/>
                </a:solidFill>
              </a:rPr>
              <a:t>Angwin selected for unincorporated area</a:t>
            </a:r>
          </a:p>
          <a:p>
            <a:pPr marL="457200" indent="-457200">
              <a:buFont typeface="Arial" panose="020B0604020202020204" pitchFamily="34" charset="0"/>
              <a:buChar char="•"/>
            </a:pPr>
            <a:r>
              <a:rPr lang="en-US" dirty="0" smtClean="0">
                <a:solidFill>
                  <a:schemeClr val="tx1"/>
                </a:solidFill>
              </a:rPr>
              <a:t>Stakeholders – County, schools, NVTA</a:t>
            </a:r>
          </a:p>
          <a:p>
            <a:pPr marL="457200" indent="-457200">
              <a:buFont typeface="Arial" panose="020B0604020202020204" pitchFamily="34" charset="0"/>
              <a:buChar char="•"/>
            </a:pPr>
            <a:r>
              <a:rPr lang="en-US" dirty="0" smtClean="0">
                <a:solidFill>
                  <a:schemeClr val="tx1"/>
                </a:solidFill>
              </a:rPr>
              <a:t>Recommended improvements</a:t>
            </a:r>
          </a:p>
          <a:p>
            <a:pPr marL="457200" indent="-457200">
              <a:buFont typeface="Arial" panose="020B0604020202020204" pitchFamily="34" charset="0"/>
              <a:buChar char="•"/>
            </a:pPr>
            <a:r>
              <a:rPr lang="en-US" dirty="0" smtClean="0">
                <a:solidFill>
                  <a:schemeClr val="tx1"/>
                </a:solidFill>
              </a:rPr>
              <a:t>Serve as a template for other areas</a:t>
            </a:r>
          </a:p>
        </p:txBody>
      </p:sp>
      <p:pic>
        <p:nvPicPr>
          <p:cNvPr id="2050" name="Picture 2" descr="C:\Users\rmarshal\AppData\Local\Microsoft\Windows\Temporary Internet Files\Content.IE5\SF643BU6\15446902-the-illustration-shows-a-boy-and-a-girl-tourists-they-go-on-the-hike-behind-them-backpacks-illustrat[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43600" y="4038600"/>
            <a:ext cx="2438400" cy="2438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982011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Walk Audit</a:t>
            </a:r>
            <a:endParaRPr lang="en-US" dirty="0"/>
          </a:p>
        </p:txBody>
      </p:sp>
      <p:sp>
        <p:nvSpPr>
          <p:cNvPr id="3" name="Content Placeholder 2"/>
          <p:cNvSpPr>
            <a:spLocks noGrp="1"/>
          </p:cNvSpPr>
          <p:nvPr>
            <p:ph idx="1"/>
          </p:nvPr>
        </p:nvSpPr>
        <p:spPr/>
        <p:txBody>
          <a:bodyPr/>
          <a:lstStyle/>
          <a:p>
            <a:endParaRPr lang="en-US"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4171" y="1447800"/>
            <a:ext cx="4267200" cy="3200400"/>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57400" y="2691493"/>
            <a:ext cx="4521200" cy="3390900"/>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486400" y="1480457"/>
            <a:ext cx="3171825" cy="4229100"/>
          </a:xfrm>
          <a:prstGeom prst="rect">
            <a:avLst/>
          </a:prstGeom>
        </p:spPr>
      </p:pic>
    </p:spTree>
    <p:extLst>
      <p:ext uri="{BB962C8B-B14F-4D97-AF65-F5344CB8AC3E}">
        <p14:creationId xmlns:p14="http://schemas.microsoft.com/office/powerpoint/2010/main" val="1892779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Walk Audit</a:t>
            </a:r>
            <a:endParaRPr lang="en-US" dirty="0"/>
          </a:p>
        </p:txBody>
      </p:sp>
      <p:pic>
        <p:nvPicPr>
          <p:cNvPr id="4"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81001" y="1371601"/>
            <a:ext cx="4572000" cy="3429000"/>
          </a:xfr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4000" y="3048000"/>
            <a:ext cx="4572000" cy="3429000"/>
          </a:xfrm>
          <a:prstGeom prst="rect">
            <a:avLst/>
          </a:prstGeom>
        </p:spPr>
      </p:pic>
    </p:spTree>
    <p:extLst>
      <p:ext uri="{BB962C8B-B14F-4D97-AF65-F5344CB8AC3E}">
        <p14:creationId xmlns:p14="http://schemas.microsoft.com/office/powerpoint/2010/main" val="3090362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524000" y="15005"/>
            <a:ext cx="6019799" cy="7795021"/>
          </a:xfrm>
        </p:spPr>
      </p:pic>
    </p:spTree>
    <p:extLst>
      <p:ext uri="{BB962C8B-B14F-4D97-AF65-F5344CB8AC3E}">
        <p14:creationId xmlns:p14="http://schemas.microsoft.com/office/powerpoint/2010/main" val="240420504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Implementation</a:t>
            </a:r>
            <a:endParaRPr lang="en-US" dirty="0"/>
          </a:p>
        </p:txBody>
      </p:sp>
      <p:sp>
        <p:nvSpPr>
          <p:cNvPr id="3" name="Content Placeholder 2"/>
          <p:cNvSpPr>
            <a:spLocks noGrp="1"/>
          </p:cNvSpPr>
          <p:nvPr>
            <p:ph idx="1"/>
          </p:nvPr>
        </p:nvSpPr>
        <p:spPr/>
        <p:txBody>
          <a:bodyPr/>
          <a:lstStyle/>
          <a:p>
            <a:pPr marL="457200" indent="-457200">
              <a:buFont typeface="Arial" panose="020B0604020202020204" pitchFamily="34" charset="0"/>
              <a:buChar char="•"/>
            </a:pPr>
            <a:r>
              <a:rPr lang="en-US" dirty="0" smtClean="0">
                <a:solidFill>
                  <a:schemeClr val="tx1"/>
                </a:solidFill>
              </a:rPr>
              <a:t>Support Programs</a:t>
            </a:r>
          </a:p>
          <a:p>
            <a:pPr marL="857250" lvl="1" indent="-457200">
              <a:buFont typeface="Arial" panose="020B0604020202020204" pitchFamily="34" charset="0"/>
              <a:buChar char="•"/>
            </a:pPr>
            <a:r>
              <a:rPr lang="en-US" dirty="0" smtClean="0">
                <a:solidFill>
                  <a:schemeClr val="tx1"/>
                </a:solidFill>
              </a:rPr>
              <a:t>Safe Routes to School</a:t>
            </a:r>
          </a:p>
          <a:p>
            <a:pPr marL="857250" lvl="1" indent="-457200">
              <a:buFont typeface="Arial" panose="020B0604020202020204" pitchFamily="34" charset="0"/>
              <a:buChar char="•"/>
            </a:pPr>
            <a:r>
              <a:rPr lang="en-US" dirty="0" smtClean="0">
                <a:solidFill>
                  <a:schemeClr val="tx1"/>
                </a:solidFill>
              </a:rPr>
              <a:t>Monitoring</a:t>
            </a:r>
          </a:p>
          <a:p>
            <a:pPr marL="857250" lvl="1" indent="-457200">
              <a:buFont typeface="Arial" panose="020B0604020202020204" pitchFamily="34" charset="0"/>
              <a:buChar char="•"/>
            </a:pPr>
            <a:r>
              <a:rPr lang="en-US" dirty="0" smtClean="0">
                <a:solidFill>
                  <a:schemeClr val="tx1"/>
                </a:solidFill>
              </a:rPr>
              <a:t>Safety programs</a:t>
            </a:r>
          </a:p>
          <a:p>
            <a:pPr marL="457200" indent="-457200">
              <a:buFont typeface="Arial" panose="020B0604020202020204" pitchFamily="34" charset="0"/>
              <a:buChar char="•"/>
            </a:pPr>
            <a:r>
              <a:rPr lang="en-US" dirty="0" smtClean="0">
                <a:solidFill>
                  <a:schemeClr val="tx1"/>
                </a:solidFill>
              </a:rPr>
              <a:t>Performance Goals</a:t>
            </a:r>
            <a:endParaRPr lang="en-US" dirty="0">
              <a:solidFill>
                <a:schemeClr val="tx1"/>
              </a:solidFill>
            </a:endParaRPr>
          </a:p>
        </p:txBody>
      </p:sp>
      <p:pic>
        <p:nvPicPr>
          <p:cNvPr id="3074" name="Picture 2" descr="C:\Users\rmarshal\AppData\Local\Microsoft\Windows\Temporary Internet Files\Content.IE5\8WPDT8DB\SettingGoals[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0" y="3429000"/>
            <a:ext cx="3901440" cy="29260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770664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Best Practices</a:t>
            </a:r>
            <a:endParaRPr lang="en-US" dirty="0"/>
          </a:p>
        </p:txBody>
      </p:sp>
      <p:pic>
        <p:nvPicPr>
          <p:cNvPr id="6" name="Content Placeholder 5"/>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143000" y="1255278"/>
            <a:ext cx="7366735" cy="5602722"/>
          </a:xfrm>
        </p:spPr>
      </p:pic>
    </p:spTree>
    <p:extLst>
      <p:ext uri="{BB962C8B-B14F-4D97-AF65-F5344CB8AC3E}">
        <p14:creationId xmlns:p14="http://schemas.microsoft.com/office/powerpoint/2010/main" val="428187011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Best Practices</a:t>
            </a:r>
            <a:endParaRPr lang="en-US" dirty="0"/>
          </a:p>
        </p:txBody>
      </p:sp>
      <p:pic>
        <p:nvPicPr>
          <p:cNvPr id="4"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891093" y="1224388"/>
            <a:ext cx="5043108" cy="5633612"/>
          </a:xfrm>
        </p:spPr>
      </p:pic>
    </p:spTree>
    <p:extLst>
      <p:ext uri="{BB962C8B-B14F-4D97-AF65-F5344CB8AC3E}">
        <p14:creationId xmlns:p14="http://schemas.microsoft.com/office/powerpoint/2010/main" val="38582989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Best Practices</a:t>
            </a:r>
            <a:endParaRPr lang="en-US"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0" y="1957988"/>
            <a:ext cx="9144000" cy="3810387"/>
          </a:xfrm>
        </p:spPr>
      </p:pic>
    </p:spTree>
    <p:extLst>
      <p:ext uri="{BB962C8B-B14F-4D97-AF65-F5344CB8AC3E}">
        <p14:creationId xmlns:p14="http://schemas.microsoft.com/office/powerpoint/2010/main" val="242331273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Questions?</a:t>
            </a:r>
            <a:endParaRPr lang="en-US" dirty="0"/>
          </a:p>
        </p:txBody>
      </p:sp>
      <p:sp>
        <p:nvSpPr>
          <p:cNvPr id="3" name="Content Placeholder 2"/>
          <p:cNvSpPr>
            <a:spLocks noGrp="1"/>
          </p:cNvSpPr>
          <p:nvPr>
            <p:ph idx="1"/>
          </p:nvPr>
        </p:nvSpPr>
        <p:spPr/>
        <p:txBody>
          <a:bodyPr/>
          <a:lstStyle/>
          <a:p>
            <a:endParaRPr lang="en-US" dirty="0"/>
          </a:p>
        </p:txBody>
      </p:sp>
      <p:pic>
        <p:nvPicPr>
          <p:cNvPr id="6146" name="Picture 2" descr="C:\Users\rmarshal\AppData\Local\Microsoft\Windows\Temporary Internet Files\Content.IE5\W9JGHVQ3\sillywalk[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5600" y="2052636"/>
            <a:ext cx="3472984" cy="39671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Palatin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8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412</TotalTime>
  <Words>872</Words>
  <Application>Microsoft Office PowerPoint</Application>
  <PresentationFormat>On-screen Show (4:3)</PresentationFormat>
  <Paragraphs>143</Paragraphs>
  <Slides>15</Slides>
  <Notes>15</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Default Design</vt:lpstr>
      <vt:lpstr>PowerPoint Presentation</vt:lpstr>
      <vt:lpstr>Plan Development</vt:lpstr>
      <vt:lpstr>Plan Components</vt:lpstr>
      <vt:lpstr>Vision</vt:lpstr>
      <vt:lpstr>Goals</vt:lpstr>
      <vt:lpstr>County Plan</vt:lpstr>
      <vt:lpstr>Walk Audit</vt:lpstr>
      <vt:lpstr>Walk Audit</vt:lpstr>
      <vt:lpstr>Walk Audit</vt:lpstr>
      <vt:lpstr>PowerPoint Presentation</vt:lpstr>
      <vt:lpstr>Implementation</vt:lpstr>
      <vt:lpstr>Best Practices</vt:lpstr>
      <vt:lpstr>Best Practices</vt:lpstr>
      <vt:lpstr>Best Practices</vt:lpstr>
      <vt:lpstr>Questions?</vt:lpstr>
    </vt:vector>
  </TitlesOfParts>
  <Company>Napa County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Napa County</dc:creator>
  <cp:lastModifiedBy>Frost, Melissa</cp:lastModifiedBy>
  <cp:revision>33</cp:revision>
  <cp:lastPrinted>2016-11-01T23:10:48Z</cp:lastPrinted>
  <dcterms:created xsi:type="dcterms:W3CDTF">2008-06-27T15:49:12Z</dcterms:created>
  <dcterms:modified xsi:type="dcterms:W3CDTF">2016-11-07T21:53:44Z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epartment">
    <vt:lpwstr>Master Template</vt:lpwstr>
  </property>
  <property fmtid="{D5CDD505-2E9C-101B-9397-08002B2CF9AE}" pid="3" name="Document Type">
    <vt:lpwstr>Master Template</vt:lpwstr>
  </property>
  <property fmtid="{D5CDD505-2E9C-101B-9397-08002B2CF9AE}" pid="4" name="Order">
    <vt:lpwstr>3500.00000000000</vt:lpwstr>
  </property>
  <property fmtid="{D5CDD505-2E9C-101B-9397-08002B2CF9AE}" pid="5" name="Division">
    <vt:lpwstr/>
  </property>
  <property fmtid="{D5CDD505-2E9C-101B-9397-08002B2CF9AE}" pid="6" name="Program">
    <vt:lpwstr/>
  </property>
</Properties>
</file>