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handoutMasterIdLst>
    <p:handoutMasterId r:id="rId32"/>
  </p:handoutMasterIdLst>
  <p:sldIdLst>
    <p:sldId id="256" r:id="rId2"/>
    <p:sldId id="369" r:id="rId3"/>
    <p:sldId id="329" r:id="rId4"/>
    <p:sldId id="330" r:id="rId5"/>
    <p:sldId id="331" r:id="rId6"/>
    <p:sldId id="332" r:id="rId7"/>
    <p:sldId id="335" r:id="rId8"/>
    <p:sldId id="341" r:id="rId9"/>
    <p:sldId id="342" r:id="rId10"/>
    <p:sldId id="343" r:id="rId11"/>
    <p:sldId id="344" r:id="rId12"/>
    <p:sldId id="349" r:id="rId13"/>
    <p:sldId id="350" r:id="rId14"/>
    <p:sldId id="351" r:id="rId15"/>
    <p:sldId id="353" r:id="rId16"/>
    <p:sldId id="354" r:id="rId17"/>
    <p:sldId id="355" r:id="rId18"/>
    <p:sldId id="357" r:id="rId19"/>
    <p:sldId id="372" r:id="rId20"/>
    <p:sldId id="373" r:id="rId21"/>
    <p:sldId id="374" r:id="rId22"/>
    <p:sldId id="375" r:id="rId23"/>
    <p:sldId id="358" r:id="rId24"/>
    <p:sldId id="359" r:id="rId25"/>
    <p:sldId id="367" r:id="rId26"/>
    <p:sldId id="368" r:id="rId27"/>
    <p:sldId id="370" r:id="rId28"/>
    <p:sldId id="299" r:id="rId29"/>
    <p:sldId id="300" r:id="rId30"/>
  </p:sldIdLst>
  <p:sldSz cx="9144000" cy="6858000" type="screen4x3"/>
  <p:notesSz cx="7010400" cy="9296400"/>
  <p:defaultTextStyle>
    <a:defPPr>
      <a:defRPr lang="en-US"/>
    </a:defPPr>
    <a:lvl1pPr algn="l" rtl="0" fontAlgn="base">
      <a:spcBef>
        <a:spcPct val="0"/>
      </a:spcBef>
      <a:spcAft>
        <a:spcPct val="0"/>
      </a:spcAft>
      <a:defRPr sz="800" kern="1200">
        <a:solidFill>
          <a:schemeClr val="tx1"/>
        </a:solidFill>
        <a:latin typeface="Arial" charset="0"/>
        <a:ea typeface="+mn-ea"/>
        <a:cs typeface="+mn-cs"/>
      </a:defRPr>
    </a:lvl1pPr>
    <a:lvl2pPr marL="457200" algn="l" rtl="0" fontAlgn="base">
      <a:spcBef>
        <a:spcPct val="0"/>
      </a:spcBef>
      <a:spcAft>
        <a:spcPct val="0"/>
      </a:spcAft>
      <a:defRPr sz="800" kern="1200">
        <a:solidFill>
          <a:schemeClr val="tx1"/>
        </a:solidFill>
        <a:latin typeface="Arial" charset="0"/>
        <a:ea typeface="+mn-ea"/>
        <a:cs typeface="+mn-cs"/>
      </a:defRPr>
    </a:lvl2pPr>
    <a:lvl3pPr marL="914400" algn="l" rtl="0" fontAlgn="base">
      <a:spcBef>
        <a:spcPct val="0"/>
      </a:spcBef>
      <a:spcAft>
        <a:spcPct val="0"/>
      </a:spcAft>
      <a:defRPr sz="800" kern="1200">
        <a:solidFill>
          <a:schemeClr val="tx1"/>
        </a:solidFill>
        <a:latin typeface="Arial" charset="0"/>
        <a:ea typeface="+mn-ea"/>
        <a:cs typeface="+mn-cs"/>
      </a:defRPr>
    </a:lvl3pPr>
    <a:lvl4pPr marL="1371600" algn="l" rtl="0" fontAlgn="base">
      <a:spcBef>
        <a:spcPct val="0"/>
      </a:spcBef>
      <a:spcAft>
        <a:spcPct val="0"/>
      </a:spcAft>
      <a:defRPr sz="800" kern="1200">
        <a:solidFill>
          <a:schemeClr val="tx1"/>
        </a:solidFill>
        <a:latin typeface="Arial" charset="0"/>
        <a:ea typeface="+mn-ea"/>
        <a:cs typeface="+mn-cs"/>
      </a:defRPr>
    </a:lvl4pPr>
    <a:lvl5pPr marL="1828800" algn="l" rtl="0" fontAlgn="base">
      <a:spcBef>
        <a:spcPct val="0"/>
      </a:spcBef>
      <a:spcAft>
        <a:spcPct val="0"/>
      </a:spcAft>
      <a:defRPr sz="800" kern="1200">
        <a:solidFill>
          <a:schemeClr val="tx1"/>
        </a:solidFill>
        <a:latin typeface="Arial" charset="0"/>
        <a:ea typeface="+mn-ea"/>
        <a:cs typeface="+mn-cs"/>
      </a:defRPr>
    </a:lvl5pPr>
    <a:lvl6pPr marL="2286000" algn="l" defTabSz="914400" rtl="0" eaLnBrk="1" latinLnBrk="0" hangingPunct="1">
      <a:defRPr sz="800" kern="1200">
        <a:solidFill>
          <a:schemeClr val="tx1"/>
        </a:solidFill>
        <a:latin typeface="Arial" charset="0"/>
        <a:ea typeface="+mn-ea"/>
        <a:cs typeface="+mn-cs"/>
      </a:defRPr>
    </a:lvl6pPr>
    <a:lvl7pPr marL="2743200" algn="l" defTabSz="914400" rtl="0" eaLnBrk="1" latinLnBrk="0" hangingPunct="1">
      <a:defRPr sz="800" kern="1200">
        <a:solidFill>
          <a:schemeClr val="tx1"/>
        </a:solidFill>
        <a:latin typeface="Arial" charset="0"/>
        <a:ea typeface="+mn-ea"/>
        <a:cs typeface="+mn-cs"/>
      </a:defRPr>
    </a:lvl7pPr>
    <a:lvl8pPr marL="3200400" algn="l" defTabSz="914400" rtl="0" eaLnBrk="1" latinLnBrk="0" hangingPunct="1">
      <a:defRPr sz="800" kern="1200">
        <a:solidFill>
          <a:schemeClr val="tx1"/>
        </a:solidFill>
        <a:latin typeface="Arial" charset="0"/>
        <a:ea typeface="+mn-ea"/>
        <a:cs typeface="+mn-cs"/>
      </a:defRPr>
    </a:lvl8pPr>
    <a:lvl9pPr marL="3657600" algn="l" defTabSz="914400" rtl="0" eaLnBrk="1" latinLnBrk="0" hangingPunct="1">
      <a:defRPr sz="8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a:srgbClr val="82660D"/>
    <a:srgbClr val="5E6638"/>
    <a:srgbClr val="B3C98C"/>
    <a:srgbClr val="ECE5C2"/>
    <a:srgbClr val="EBE4BF"/>
    <a:srgbClr val="EAE2BC"/>
    <a:srgbClr val="3399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22" autoAdjust="0"/>
    <p:restoredTop sz="94643" autoAdjust="0"/>
  </p:normalViewPr>
  <p:slideViewPr>
    <p:cSldViewPr>
      <p:cViewPr varScale="1">
        <p:scale>
          <a:sx n="66" d="100"/>
          <a:sy n="66" d="100"/>
        </p:scale>
        <p:origin x="-438" y="-1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38" d="100"/>
          <a:sy n="38" d="100"/>
        </p:scale>
        <p:origin x="-1590" y="-102"/>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9394" name="Rectangle 2"/>
          <p:cNvSpPr>
            <a:spLocks noGrp="1" noChangeArrowheads="1"/>
          </p:cNvSpPr>
          <p:nvPr>
            <p:ph type="hdr" sz="quarter"/>
          </p:nvPr>
        </p:nvSpPr>
        <p:spPr bwMode="auto">
          <a:xfrm>
            <a:off x="0" y="0"/>
            <a:ext cx="3038475"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59395" name="Rectangle 3"/>
          <p:cNvSpPr>
            <a:spLocks noGrp="1" noChangeArrowheads="1"/>
          </p:cNvSpPr>
          <p:nvPr>
            <p:ph type="dt" sz="quarter" idx="1"/>
          </p:nvPr>
        </p:nvSpPr>
        <p:spPr bwMode="auto">
          <a:xfrm>
            <a:off x="3970338" y="0"/>
            <a:ext cx="3038475"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59396" name="Rectangle 4"/>
          <p:cNvSpPr>
            <a:spLocks noGrp="1" noChangeArrowheads="1"/>
          </p:cNvSpPr>
          <p:nvPr>
            <p:ph type="ftr" sz="quarter" idx="2"/>
          </p:nvPr>
        </p:nvSpPr>
        <p:spPr bwMode="auto">
          <a:xfrm>
            <a:off x="0" y="8829675"/>
            <a:ext cx="3038475"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59397" name="Rectangle 5"/>
          <p:cNvSpPr>
            <a:spLocks noGrp="1" noChangeArrowheads="1"/>
          </p:cNvSpPr>
          <p:nvPr>
            <p:ph type="sldNum" sz="quarter" idx="3"/>
          </p:nvPr>
        </p:nvSpPr>
        <p:spPr bwMode="auto">
          <a:xfrm>
            <a:off x="3970338" y="8829675"/>
            <a:ext cx="3038475"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5CFD00A0-31F3-4277-98D1-CF360FC9F482}" type="slidenum">
              <a:rPr lang="en-US"/>
              <a:pPr>
                <a:defRPr/>
              </a:pPr>
              <a:t>‹#›</a:t>
            </a:fld>
            <a:endParaRPr lang="en-US"/>
          </a:p>
        </p:txBody>
      </p:sp>
    </p:spTree>
    <p:extLst>
      <p:ext uri="{BB962C8B-B14F-4D97-AF65-F5344CB8AC3E}">
        <p14:creationId xmlns:p14="http://schemas.microsoft.com/office/powerpoint/2010/main" val="302681393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5138"/>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idx="1"/>
          </p:nvPr>
        </p:nvSpPr>
        <p:spPr>
          <a:xfrm>
            <a:off x="3970338" y="0"/>
            <a:ext cx="3038475" cy="465138"/>
          </a:xfrm>
          <a:prstGeom prst="rect">
            <a:avLst/>
          </a:prstGeom>
        </p:spPr>
        <p:txBody>
          <a:bodyPr vert="horz" lIns="91440" tIns="45720" rIns="91440" bIns="45720" rtlCol="0"/>
          <a:lstStyle>
            <a:lvl1pPr algn="r">
              <a:defRPr sz="1200"/>
            </a:lvl1pPr>
          </a:lstStyle>
          <a:p>
            <a:pPr>
              <a:defRPr/>
            </a:pPr>
            <a:fld id="{40CE1240-FBD8-4B6A-92FA-004F3E82D6E8}" type="datetimeFigureOut">
              <a:rPr lang="en-US"/>
              <a:pPr>
                <a:defRPr/>
              </a:pPr>
              <a:t>4/2/2015</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701675" y="4416425"/>
            <a:ext cx="5607050" cy="4183063"/>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829675"/>
            <a:ext cx="3038475" cy="465138"/>
          </a:xfrm>
          <a:prstGeom prst="rect">
            <a:avLst/>
          </a:prstGeom>
        </p:spPr>
        <p:txBody>
          <a:bodyPr vert="horz" lIns="91440" tIns="45720" rIns="91440" bIns="45720" rtlCol="0" anchor="b"/>
          <a:lstStyle>
            <a:lvl1pPr algn="l">
              <a:defRPr sz="1200"/>
            </a:lvl1pPr>
          </a:lstStyle>
          <a:p>
            <a:pPr>
              <a:defRPr/>
            </a:pPr>
            <a:endParaRPr lang="en-US"/>
          </a:p>
        </p:txBody>
      </p:sp>
      <p:sp>
        <p:nvSpPr>
          <p:cNvPr id="7" name="Slide Number Placeholder 6"/>
          <p:cNvSpPr>
            <a:spLocks noGrp="1"/>
          </p:cNvSpPr>
          <p:nvPr>
            <p:ph type="sldNum" sz="quarter" idx="5"/>
          </p:nvPr>
        </p:nvSpPr>
        <p:spPr>
          <a:xfrm>
            <a:off x="3970338" y="8829675"/>
            <a:ext cx="3038475" cy="465138"/>
          </a:xfrm>
          <a:prstGeom prst="rect">
            <a:avLst/>
          </a:prstGeom>
        </p:spPr>
        <p:txBody>
          <a:bodyPr vert="horz" lIns="91440" tIns="45720" rIns="91440" bIns="45720" rtlCol="0" anchor="b"/>
          <a:lstStyle>
            <a:lvl1pPr algn="r">
              <a:defRPr sz="1200"/>
            </a:lvl1pPr>
          </a:lstStyle>
          <a:p>
            <a:pPr>
              <a:defRPr/>
            </a:pPr>
            <a:fld id="{9720BBE8-1A6E-4AD2-9160-22EC8A6E1866}" type="slidenum">
              <a:rPr lang="en-US"/>
              <a:pPr>
                <a:defRPr/>
              </a:pPr>
              <a:t>‹#›</a:t>
            </a:fld>
            <a:endParaRPr lang="en-US"/>
          </a:p>
        </p:txBody>
      </p:sp>
    </p:spTree>
    <p:extLst>
      <p:ext uri="{BB962C8B-B14F-4D97-AF65-F5344CB8AC3E}">
        <p14:creationId xmlns:p14="http://schemas.microsoft.com/office/powerpoint/2010/main" val="276896819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BCA0C4E5-BF59-4333-BCA3-719B6B112408}" type="slidenum">
              <a:rPr lang="en-US" smtClean="0"/>
              <a:pPr/>
              <a:t>4</a:t>
            </a:fld>
            <a:endParaRPr lang="en-US" smtClean="0"/>
          </a:p>
        </p:txBody>
      </p:sp>
      <p:sp>
        <p:nvSpPr>
          <p:cNvPr id="46083" name="Rectangle 2"/>
          <p:cNvSpPr>
            <a:spLocks noGrp="1" noRot="1" noChangeAspect="1" noChangeArrowheads="1" noTextEdit="1"/>
          </p:cNvSpPr>
          <p:nvPr>
            <p:ph type="sldImg"/>
          </p:nvPr>
        </p:nvSpPr>
        <p:spPr>
          <a:xfrm>
            <a:off x="1182688" y="696913"/>
            <a:ext cx="4648200" cy="3486150"/>
          </a:xfrm>
          <a:ln/>
        </p:spPr>
      </p:sp>
      <p:sp>
        <p:nvSpPr>
          <p:cNvPr id="46084" name="Rectangle 3"/>
          <p:cNvSpPr>
            <a:spLocks noGrp="1" noChangeArrowheads="1"/>
          </p:cNvSpPr>
          <p:nvPr>
            <p:ph type="body" idx="1"/>
          </p:nvPr>
        </p:nvSpPr>
        <p:spPr>
          <a:xfrm>
            <a:off x="934720" y="4417404"/>
            <a:ext cx="5140960" cy="4181766"/>
          </a:xfrm>
          <a:noFill/>
          <a:ln/>
        </p:spPr>
        <p:txBody>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F600B7C5-5D2F-46C3-8D4A-78C424810DBD}" type="slidenum">
              <a:rPr lang="en-US" smtClean="0"/>
              <a:pPr/>
              <a:t>7</a:t>
            </a:fld>
            <a:endParaRPr lang="en-US" smtClean="0"/>
          </a:p>
        </p:txBody>
      </p:sp>
      <p:sp>
        <p:nvSpPr>
          <p:cNvPr id="47107" name="Rectangle 2"/>
          <p:cNvSpPr>
            <a:spLocks noGrp="1" noRot="1" noChangeAspect="1" noChangeArrowheads="1" noTextEdit="1"/>
          </p:cNvSpPr>
          <p:nvPr>
            <p:ph type="sldImg"/>
          </p:nvPr>
        </p:nvSpPr>
        <p:spPr>
          <a:xfrm>
            <a:off x="1182688" y="696913"/>
            <a:ext cx="4648200" cy="3486150"/>
          </a:xfrm>
          <a:ln/>
        </p:spPr>
      </p:sp>
      <p:sp>
        <p:nvSpPr>
          <p:cNvPr id="47108" name="Rectangle 3"/>
          <p:cNvSpPr>
            <a:spLocks noGrp="1" noChangeArrowheads="1"/>
          </p:cNvSpPr>
          <p:nvPr>
            <p:ph type="body" idx="1"/>
          </p:nvPr>
        </p:nvSpPr>
        <p:spPr>
          <a:xfrm>
            <a:off x="934720" y="4417404"/>
            <a:ext cx="5140960" cy="4181766"/>
          </a:xfrm>
          <a:noFill/>
          <a:ln/>
        </p:spPr>
        <p:txBody>
          <a:bodyPr/>
          <a:lstStyle/>
          <a:p>
            <a:pPr eaLnBrk="1" hangingPunct="1">
              <a:lnSpc>
                <a:spcPct val="110000"/>
              </a:lnSpc>
            </a:pPr>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Rectangle 16"/>
          <p:cNvSpPr>
            <a:spLocks noChangeArrowheads="1"/>
          </p:cNvSpPr>
          <p:nvPr/>
        </p:nvSpPr>
        <p:spPr bwMode="auto">
          <a:xfrm>
            <a:off x="0" y="0"/>
            <a:ext cx="2362200" cy="6553200"/>
          </a:xfrm>
          <a:prstGeom prst="rect">
            <a:avLst/>
          </a:prstGeom>
          <a:solidFill>
            <a:srgbClr val="ECE5C2"/>
          </a:solidFill>
          <a:ln w="9525">
            <a:noFill/>
            <a:miter lim="800000"/>
            <a:headEnd/>
            <a:tailEnd/>
          </a:ln>
          <a:effectLst/>
        </p:spPr>
        <p:txBody>
          <a:bodyPr wrap="none" anchor="ctr"/>
          <a:lstStyle/>
          <a:p>
            <a:pPr algn="ctr" eaLnBrk="0" hangingPunct="0">
              <a:defRPr/>
            </a:pPr>
            <a:endParaRPr lang="en-US" sz="2400">
              <a:solidFill>
                <a:srgbClr val="E8E0BA"/>
              </a:solidFill>
              <a:latin typeface="Times" pitchFamily="18" charset="0"/>
            </a:endParaRPr>
          </a:p>
        </p:txBody>
      </p:sp>
      <p:pic>
        <p:nvPicPr>
          <p:cNvPr id="3" name="Picture 17"/>
          <p:cNvPicPr>
            <a:picLocks noChangeAspect="1" noChangeArrowheads="1"/>
          </p:cNvPicPr>
          <p:nvPr/>
        </p:nvPicPr>
        <p:blipFill>
          <a:blip r:embed="rId2" cstate="print"/>
          <a:srcRect/>
          <a:stretch>
            <a:fillRect/>
          </a:stretch>
        </p:blipFill>
        <p:spPr bwMode="auto">
          <a:xfrm>
            <a:off x="0" y="0"/>
            <a:ext cx="2347913" cy="2667000"/>
          </a:xfrm>
          <a:prstGeom prst="rect">
            <a:avLst/>
          </a:prstGeom>
          <a:noFill/>
          <a:ln w="9525">
            <a:noFill/>
            <a:miter lim="800000"/>
            <a:headEnd/>
            <a:tailEnd/>
          </a:ln>
        </p:spPr>
      </p:pic>
      <p:sp>
        <p:nvSpPr>
          <p:cNvPr id="4" name="Rectangle 18"/>
          <p:cNvSpPr>
            <a:spLocks noChangeArrowheads="1"/>
          </p:cNvSpPr>
          <p:nvPr/>
        </p:nvSpPr>
        <p:spPr bwMode="auto">
          <a:xfrm>
            <a:off x="2362200" y="0"/>
            <a:ext cx="6781800" cy="1219200"/>
          </a:xfrm>
          <a:prstGeom prst="rect">
            <a:avLst/>
          </a:prstGeom>
          <a:solidFill>
            <a:srgbClr val="5E6638"/>
          </a:solidFill>
          <a:ln w="9525">
            <a:noFill/>
            <a:miter lim="800000"/>
            <a:headEnd/>
            <a:tailEnd/>
          </a:ln>
          <a:effectLst/>
        </p:spPr>
        <p:txBody>
          <a:bodyPr wrap="none" anchor="ctr"/>
          <a:lstStyle/>
          <a:p>
            <a:pPr>
              <a:defRPr/>
            </a:pPr>
            <a:endParaRPr lang="en-US"/>
          </a:p>
        </p:txBody>
      </p:sp>
      <p:sp>
        <p:nvSpPr>
          <p:cNvPr id="5" name="Rectangle 19"/>
          <p:cNvSpPr>
            <a:spLocks noChangeArrowheads="1"/>
          </p:cNvSpPr>
          <p:nvPr/>
        </p:nvSpPr>
        <p:spPr bwMode="auto">
          <a:xfrm>
            <a:off x="2362200" y="1219200"/>
            <a:ext cx="6781800" cy="5334000"/>
          </a:xfrm>
          <a:prstGeom prst="rect">
            <a:avLst/>
          </a:prstGeom>
          <a:solidFill>
            <a:srgbClr val="B3C98C"/>
          </a:solidFill>
          <a:ln w="9525">
            <a:noFill/>
            <a:miter lim="800000"/>
            <a:headEnd/>
            <a:tailEnd/>
          </a:ln>
          <a:effectLst/>
        </p:spPr>
        <p:txBody>
          <a:bodyPr wrap="none" anchor="ctr"/>
          <a:lstStyle/>
          <a:p>
            <a:pPr algn="ctr" eaLnBrk="0" hangingPunct="0">
              <a:defRPr/>
            </a:pPr>
            <a:endParaRPr lang="en-US" sz="2400">
              <a:solidFill>
                <a:srgbClr val="E8B824"/>
              </a:solidFill>
              <a:latin typeface="Times" pitchFamily="18" charset="0"/>
            </a:endParaRPr>
          </a:p>
        </p:txBody>
      </p:sp>
      <p:sp>
        <p:nvSpPr>
          <p:cNvPr id="6" name="Line 15"/>
          <p:cNvSpPr>
            <a:spLocks noChangeShapeType="1"/>
          </p:cNvSpPr>
          <p:nvPr/>
        </p:nvSpPr>
        <p:spPr bwMode="auto">
          <a:xfrm>
            <a:off x="457200" y="6553200"/>
            <a:ext cx="8305800" cy="0"/>
          </a:xfrm>
          <a:prstGeom prst="line">
            <a:avLst/>
          </a:prstGeom>
          <a:noFill/>
          <a:ln w="9525">
            <a:solidFill>
              <a:schemeClr val="tx1"/>
            </a:solidFill>
            <a:round/>
            <a:headEnd/>
            <a:tailEnd/>
          </a:ln>
          <a:effectLst/>
        </p:spPr>
        <p:txBody>
          <a:bodyPr/>
          <a:lstStyle/>
          <a:p>
            <a:pPr>
              <a:defRPr/>
            </a:pP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sz="4400">
                <a:solidFill>
                  <a:schemeClr val="bg1"/>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200" y="1600200"/>
            <a:ext cx="8229600" cy="4525963"/>
          </a:xfrm>
          <a:prstGeom prst="rect">
            <a:avLst/>
          </a:prstGeo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7"/>
          <p:cNvPicPr>
            <a:picLocks noChangeAspect="1" noChangeArrowheads="1"/>
          </p:cNvPicPr>
          <p:nvPr/>
        </p:nvPicPr>
        <p:blipFill>
          <a:blip r:embed="rId13" cstate="print"/>
          <a:srcRect/>
          <a:stretch>
            <a:fillRect/>
          </a:stretch>
        </p:blipFill>
        <p:spPr bwMode="auto">
          <a:xfrm>
            <a:off x="0" y="0"/>
            <a:ext cx="1071563" cy="1219200"/>
          </a:xfrm>
          <a:prstGeom prst="rect">
            <a:avLst/>
          </a:prstGeom>
          <a:noFill/>
          <a:ln w="9525">
            <a:noFill/>
            <a:miter lim="800000"/>
            <a:headEnd/>
            <a:tailEnd/>
          </a:ln>
        </p:spPr>
      </p:pic>
      <p:sp>
        <p:nvSpPr>
          <p:cNvPr id="1032" name="Rectangle 8"/>
          <p:cNvSpPr>
            <a:spLocks noChangeArrowheads="1"/>
          </p:cNvSpPr>
          <p:nvPr/>
        </p:nvSpPr>
        <p:spPr bwMode="auto">
          <a:xfrm>
            <a:off x="1066800" y="0"/>
            <a:ext cx="8077200" cy="1219200"/>
          </a:xfrm>
          <a:prstGeom prst="rect">
            <a:avLst/>
          </a:prstGeom>
          <a:solidFill>
            <a:srgbClr val="5E6638"/>
          </a:solidFill>
          <a:ln w="9525">
            <a:noFill/>
            <a:miter lim="800000"/>
            <a:headEnd/>
            <a:tailEnd/>
          </a:ln>
          <a:effectLst/>
        </p:spPr>
        <p:txBody>
          <a:bodyPr wrap="none" anchor="ctr"/>
          <a:lstStyle/>
          <a:p>
            <a:pPr>
              <a:defRPr/>
            </a:pPr>
            <a:endParaRPr lang="en-US"/>
          </a:p>
        </p:txBody>
      </p:sp>
      <p:sp>
        <p:nvSpPr>
          <p:cNvPr id="1034" name="Line 10"/>
          <p:cNvSpPr>
            <a:spLocks noChangeShapeType="1"/>
          </p:cNvSpPr>
          <p:nvPr/>
        </p:nvSpPr>
        <p:spPr bwMode="auto">
          <a:xfrm>
            <a:off x="457200" y="6553200"/>
            <a:ext cx="8305800" cy="0"/>
          </a:xfrm>
          <a:prstGeom prst="line">
            <a:avLst/>
          </a:prstGeom>
          <a:noFill/>
          <a:ln w="9525">
            <a:solidFill>
              <a:schemeClr val="tx1"/>
            </a:solidFill>
            <a:round/>
            <a:headEnd/>
            <a:tailEnd/>
          </a:ln>
          <a:effectLst/>
        </p:spPr>
        <p:txBody>
          <a:bodyPr/>
          <a:lstStyle/>
          <a:p>
            <a:pPr>
              <a:defRPr/>
            </a:pPr>
            <a:endParaRPr lang="en-US"/>
          </a:p>
        </p:txBody>
      </p:sp>
    </p:spTree>
  </p:cSld>
  <p:clrMap bg1="lt1" tx1="dk1" bg2="lt2" tx2="dk2" accent1="accent1" accent2="accent2" accent3="accent3" accent4="accent4" accent5="accent5" accent6="accent6" hlink="hlink" folHlink="folHlink"/>
  <p:sldLayoutIdLst>
    <p:sldLayoutId id="2147483731"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defRPr sz="3200">
          <a:solidFill>
            <a:srgbClr val="5E6638"/>
          </a:solidFill>
          <a:latin typeface="+mn-lt"/>
          <a:ea typeface="+mn-ea"/>
          <a:cs typeface="+mn-cs"/>
        </a:defRPr>
      </a:lvl1pPr>
      <a:lvl2pPr marL="742950" indent="-285750" algn="l" rtl="0" eaLnBrk="0" fontAlgn="base" hangingPunct="0">
        <a:spcBef>
          <a:spcPct val="20000"/>
        </a:spcBef>
        <a:spcAft>
          <a:spcPct val="0"/>
        </a:spcAft>
        <a:buChar char="–"/>
        <a:defRPr sz="2800">
          <a:solidFill>
            <a:srgbClr val="B3C98C"/>
          </a:solidFill>
          <a:latin typeface="+mj-lt"/>
        </a:defRPr>
      </a:lvl2pPr>
      <a:lvl3pPr marL="1143000" indent="-228600" algn="l" rtl="0" eaLnBrk="0" fontAlgn="base" hangingPunct="0">
        <a:spcBef>
          <a:spcPct val="20000"/>
        </a:spcBef>
        <a:spcAft>
          <a:spcPct val="0"/>
        </a:spcAft>
        <a:buChar char="•"/>
        <a:defRPr sz="2400">
          <a:solidFill>
            <a:srgbClr val="B3C98C"/>
          </a:solidFill>
          <a:latin typeface="+mj-lt"/>
        </a:defRPr>
      </a:lvl3pPr>
      <a:lvl4pPr marL="1600200" indent="-228600" algn="l" rtl="0" eaLnBrk="0" fontAlgn="base" hangingPunct="0">
        <a:spcBef>
          <a:spcPct val="20000"/>
        </a:spcBef>
        <a:spcAft>
          <a:spcPct val="0"/>
        </a:spcAft>
        <a:buChar char="–"/>
        <a:defRPr sz="2000">
          <a:solidFill>
            <a:srgbClr val="B3C98C"/>
          </a:solidFill>
          <a:latin typeface="+mj-lt"/>
        </a:defRPr>
      </a:lvl4pPr>
      <a:lvl5pPr marL="2057400" indent="-228600" algn="l" rtl="0" eaLnBrk="0" fontAlgn="base" hangingPunct="0">
        <a:spcBef>
          <a:spcPct val="20000"/>
        </a:spcBef>
        <a:spcAft>
          <a:spcPct val="0"/>
        </a:spcAft>
        <a:buChar char="»"/>
        <a:defRPr sz="2000">
          <a:solidFill>
            <a:srgbClr val="B3C98C"/>
          </a:solidFill>
          <a:latin typeface="+mj-lt"/>
        </a:defRPr>
      </a:lvl5pPr>
      <a:lvl6pPr marL="2514600" indent="-228600" algn="l" rtl="0" fontAlgn="base">
        <a:spcBef>
          <a:spcPct val="20000"/>
        </a:spcBef>
        <a:spcAft>
          <a:spcPct val="0"/>
        </a:spcAft>
        <a:buChar char="»"/>
        <a:defRPr sz="2000">
          <a:solidFill>
            <a:srgbClr val="B3C98C"/>
          </a:solidFill>
          <a:latin typeface="+mj-lt"/>
        </a:defRPr>
      </a:lvl6pPr>
      <a:lvl7pPr marL="2971800" indent="-228600" algn="l" rtl="0" fontAlgn="base">
        <a:spcBef>
          <a:spcPct val="20000"/>
        </a:spcBef>
        <a:spcAft>
          <a:spcPct val="0"/>
        </a:spcAft>
        <a:buChar char="»"/>
        <a:defRPr sz="2000">
          <a:solidFill>
            <a:srgbClr val="B3C98C"/>
          </a:solidFill>
          <a:latin typeface="+mj-lt"/>
        </a:defRPr>
      </a:lvl7pPr>
      <a:lvl8pPr marL="3429000" indent="-228600" algn="l" rtl="0" fontAlgn="base">
        <a:spcBef>
          <a:spcPct val="20000"/>
        </a:spcBef>
        <a:spcAft>
          <a:spcPct val="0"/>
        </a:spcAft>
        <a:buChar char="»"/>
        <a:defRPr sz="2000">
          <a:solidFill>
            <a:srgbClr val="B3C98C"/>
          </a:solidFill>
          <a:latin typeface="+mj-lt"/>
        </a:defRPr>
      </a:lvl8pPr>
      <a:lvl9pPr marL="3886200" indent="-228600" algn="l" rtl="0" fontAlgn="base">
        <a:spcBef>
          <a:spcPct val="20000"/>
        </a:spcBef>
        <a:spcAft>
          <a:spcPct val="0"/>
        </a:spcAft>
        <a:buChar char="»"/>
        <a:defRPr sz="2000">
          <a:solidFill>
            <a:srgbClr val="B3C98C"/>
          </a:solidFill>
          <a:latin typeface="+mj-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moblog.whmsoft.net/en/imgget.php?fullimage=http://static.guim.co.uk/sys-images/Guardian/Pix/pictures/2009/7/23/1248342167100/WIZARD-OF-OZ-THE-1939-001.jpg&amp;fullpage=http://moblog.whmsoft.net/searches/Hot_Trends.php?keyword=wizard+of+oz+clip+art&amp;amp;language=english&amp;keyword=Wizard+Of+Oz+Clip+Art&amp;language=english&amp;referer=1"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5"/>
          <p:cNvSpPr txBox="1">
            <a:spLocks noChangeArrowheads="1"/>
          </p:cNvSpPr>
          <p:nvPr/>
        </p:nvSpPr>
        <p:spPr bwMode="auto">
          <a:xfrm>
            <a:off x="2514600" y="228600"/>
            <a:ext cx="4953000" cy="708025"/>
          </a:xfrm>
          <a:prstGeom prst="rect">
            <a:avLst/>
          </a:prstGeom>
          <a:noFill/>
          <a:ln w="9525">
            <a:noFill/>
            <a:miter lim="800000"/>
            <a:headEnd/>
            <a:tailEnd/>
          </a:ln>
        </p:spPr>
        <p:txBody>
          <a:bodyPr>
            <a:spAutoFit/>
          </a:bodyPr>
          <a:lstStyle/>
          <a:p>
            <a:pPr eaLnBrk="0" hangingPunct="0"/>
            <a:r>
              <a:rPr lang="en-US" sz="4000" dirty="0">
                <a:solidFill>
                  <a:schemeClr val="bg1"/>
                </a:solidFill>
              </a:rPr>
              <a:t>COUNTY COUNSEL</a:t>
            </a:r>
          </a:p>
        </p:txBody>
      </p:sp>
      <p:sp>
        <p:nvSpPr>
          <p:cNvPr id="3075" name="Text Box 6"/>
          <p:cNvSpPr txBox="1">
            <a:spLocks noChangeArrowheads="1"/>
          </p:cNvSpPr>
          <p:nvPr/>
        </p:nvSpPr>
        <p:spPr bwMode="auto">
          <a:xfrm>
            <a:off x="2590800" y="1447800"/>
            <a:ext cx="5715000" cy="4927503"/>
          </a:xfrm>
          <a:prstGeom prst="rect">
            <a:avLst/>
          </a:prstGeom>
          <a:noFill/>
          <a:ln w="9525">
            <a:noFill/>
            <a:miter lim="800000"/>
            <a:headEnd/>
            <a:tailEnd/>
          </a:ln>
        </p:spPr>
        <p:txBody>
          <a:bodyPr>
            <a:spAutoFit/>
          </a:bodyPr>
          <a:lstStyle/>
          <a:p>
            <a:pPr eaLnBrk="0" hangingPunct="0">
              <a:lnSpc>
                <a:spcPct val="60000"/>
              </a:lnSpc>
              <a:spcBef>
                <a:spcPct val="50000"/>
              </a:spcBef>
            </a:pPr>
            <a:r>
              <a:rPr lang="en-US" sz="3600" dirty="0">
                <a:latin typeface="Arial" pitchFamily="34" charset="0"/>
                <a:cs typeface="Arial" pitchFamily="34" charset="0"/>
              </a:rPr>
              <a:t> </a:t>
            </a:r>
          </a:p>
          <a:p>
            <a:pPr eaLnBrk="0" hangingPunct="0">
              <a:lnSpc>
                <a:spcPct val="60000"/>
              </a:lnSpc>
              <a:spcBef>
                <a:spcPct val="50000"/>
              </a:spcBef>
              <a:buFont typeface="Arial" charset="0"/>
              <a:buChar char="•"/>
            </a:pPr>
            <a:r>
              <a:rPr lang="en-US" sz="3600" dirty="0">
                <a:latin typeface="Arial" pitchFamily="34" charset="0"/>
                <a:cs typeface="Arial" pitchFamily="34" charset="0"/>
              </a:rPr>
              <a:t> Brown Act</a:t>
            </a:r>
          </a:p>
          <a:p>
            <a:pPr eaLnBrk="0" hangingPunct="0">
              <a:lnSpc>
                <a:spcPct val="60000"/>
              </a:lnSpc>
              <a:spcBef>
                <a:spcPct val="50000"/>
              </a:spcBef>
            </a:pPr>
            <a:endParaRPr lang="en-US" sz="3600" dirty="0">
              <a:latin typeface="Arial" pitchFamily="34" charset="0"/>
              <a:cs typeface="Arial" pitchFamily="34" charset="0"/>
            </a:endParaRPr>
          </a:p>
          <a:p>
            <a:pPr eaLnBrk="0" hangingPunct="0">
              <a:lnSpc>
                <a:spcPct val="60000"/>
              </a:lnSpc>
              <a:spcBef>
                <a:spcPct val="50000"/>
              </a:spcBef>
              <a:buFontTx/>
              <a:buChar char="•"/>
            </a:pPr>
            <a:r>
              <a:rPr lang="en-US" sz="3600" dirty="0">
                <a:latin typeface="Arial" pitchFamily="34" charset="0"/>
                <a:cs typeface="Arial" pitchFamily="34" charset="0"/>
              </a:rPr>
              <a:t>Public Records Act</a:t>
            </a:r>
          </a:p>
          <a:p>
            <a:pPr eaLnBrk="0" hangingPunct="0">
              <a:lnSpc>
                <a:spcPct val="60000"/>
              </a:lnSpc>
              <a:spcBef>
                <a:spcPct val="50000"/>
              </a:spcBef>
              <a:buFontTx/>
              <a:buChar char="•"/>
            </a:pPr>
            <a:endParaRPr lang="en-US" sz="3600" dirty="0">
              <a:latin typeface="Arial" pitchFamily="34" charset="0"/>
              <a:cs typeface="Arial" pitchFamily="34" charset="0"/>
            </a:endParaRPr>
          </a:p>
          <a:p>
            <a:pPr eaLnBrk="0" hangingPunct="0">
              <a:lnSpc>
                <a:spcPct val="60000"/>
              </a:lnSpc>
              <a:spcBef>
                <a:spcPct val="50000"/>
              </a:spcBef>
            </a:pPr>
            <a:endParaRPr lang="en-US" sz="3600" dirty="0">
              <a:latin typeface="Arial" pitchFamily="34" charset="0"/>
              <a:cs typeface="Arial" pitchFamily="34" charset="0"/>
            </a:endParaRPr>
          </a:p>
          <a:p>
            <a:pPr eaLnBrk="0" hangingPunct="0">
              <a:lnSpc>
                <a:spcPct val="60000"/>
              </a:lnSpc>
              <a:spcBef>
                <a:spcPct val="50000"/>
              </a:spcBef>
            </a:pPr>
            <a:endParaRPr lang="en-US" sz="3600" dirty="0">
              <a:latin typeface="Arial" pitchFamily="34" charset="0"/>
              <a:cs typeface="Arial" pitchFamily="34" charset="0"/>
            </a:endParaRPr>
          </a:p>
          <a:p>
            <a:pPr eaLnBrk="0" hangingPunct="0">
              <a:lnSpc>
                <a:spcPct val="60000"/>
              </a:lnSpc>
              <a:spcBef>
                <a:spcPct val="50000"/>
              </a:spcBef>
            </a:pPr>
            <a:r>
              <a:rPr lang="en-US" sz="1800" dirty="0" smtClean="0">
                <a:latin typeface="Arial" pitchFamily="34" charset="0"/>
                <a:cs typeface="Arial" pitchFamily="34" charset="0"/>
              </a:rPr>
              <a:t>Presenter:  Janice D. Killion</a:t>
            </a:r>
          </a:p>
          <a:p>
            <a:pPr eaLnBrk="0" hangingPunct="0">
              <a:lnSpc>
                <a:spcPct val="60000"/>
              </a:lnSpc>
              <a:spcBef>
                <a:spcPct val="50000"/>
              </a:spcBef>
            </a:pPr>
            <a:endParaRPr lang="en-US" sz="3200" dirty="0">
              <a:solidFill>
                <a:schemeClr val="bg1"/>
              </a:solidFill>
              <a:latin typeface="Arial" pitchFamily="34" charset="0"/>
              <a:cs typeface="Arial" pitchFamily="34" charset="0"/>
            </a:endParaRPr>
          </a:p>
        </p:txBody>
      </p:sp>
      <p:sp>
        <p:nvSpPr>
          <p:cNvPr id="3076" name="Text Box 7"/>
          <p:cNvSpPr txBox="1">
            <a:spLocks noChangeArrowheads="1"/>
          </p:cNvSpPr>
          <p:nvPr/>
        </p:nvSpPr>
        <p:spPr bwMode="auto">
          <a:xfrm>
            <a:off x="2590800" y="2971800"/>
            <a:ext cx="4953000" cy="669925"/>
          </a:xfrm>
          <a:prstGeom prst="rect">
            <a:avLst/>
          </a:prstGeom>
          <a:noFill/>
          <a:ln w="9525">
            <a:noFill/>
            <a:miter lim="800000"/>
            <a:headEnd/>
            <a:tailEnd/>
          </a:ln>
        </p:spPr>
        <p:txBody>
          <a:bodyPr>
            <a:spAutoFit/>
          </a:bodyPr>
          <a:lstStyle/>
          <a:p>
            <a:pPr eaLnBrk="0" hangingPunct="0">
              <a:lnSpc>
                <a:spcPct val="50000"/>
              </a:lnSpc>
              <a:spcBef>
                <a:spcPct val="50000"/>
              </a:spcBef>
            </a:pPr>
            <a:r>
              <a:rPr lang="en-US" sz="2000"/>
              <a:t> </a:t>
            </a:r>
          </a:p>
          <a:p>
            <a:pPr eaLnBrk="0" hangingPunct="0">
              <a:lnSpc>
                <a:spcPct val="50000"/>
              </a:lnSpc>
              <a:spcBef>
                <a:spcPct val="50000"/>
              </a:spcBef>
            </a:pPr>
            <a:r>
              <a:rPr lang="en-US" sz="1400"/>
              <a:t> </a:t>
            </a:r>
          </a:p>
          <a:p>
            <a:pPr eaLnBrk="0" hangingPunct="0">
              <a:lnSpc>
                <a:spcPct val="50000"/>
              </a:lnSpc>
              <a:spcBef>
                <a:spcPct val="50000"/>
              </a:spcBef>
            </a:pPr>
            <a:r>
              <a:rPr lang="en-US" sz="1400"/>
              <a:t> </a:t>
            </a:r>
          </a:p>
        </p:txBody>
      </p:sp>
      <p:sp>
        <p:nvSpPr>
          <p:cNvPr id="3077" name="Rectangle 8"/>
          <p:cNvSpPr>
            <a:spLocks noChangeArrowheads="1"/>
          </p:cNvSpPr>
          <p:nvPr/>
        </p:nvSpPr>
        <p:spPr bwMode="auto">
          <a:xfrm>
            <a:off x="457200" y="6553200"/>
            <a:ext cx="8305800" cy="171450"/>
          </a:xfrm>
          <a:prstGeom prst="rect">
            <a:avLst/>
          </a:prstGeom>
          <a:noFill/>
          <a:ln w="9525">
            <a:noFill/>
            <a:miter lim="800000"/>
            <a:headEnd/>
            <a:tailEnd/>
          </a:ln>
        </p:spPr>
        <p:txBody>
          <a:bodyPr/>
          <a:lstStyle/>
          <a:p>
            <a:r>
              <a:rPr lang="en-US"/>
              <a:t>Public Records Act – Ethics – Conflicts of Interest</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C:\Program Files\Microsoft Office\MEDIA\CAGCAT10\j0233018.wmf"/>
          <p:cNvPicPr>
            <a:picLocks noChangeAspect="1" noChangeArrowheads="1"/>
          </p:cNvPicPr>
          <p:nvPr/>
        </p:nvPicPr>
        <p:blipFill>
          <a:blip r:embed="rId2" cstate="print"/>
          <a:srcRect/>
          <a:stretch>
            <a:fillRect/>
          </a:stretch>
        </p:blipFill>
        <p:spPr bwMode="auto">
          <a:xfrm>
            <a:off x="2590800" y="2438400"/>
            <a:ext cx="4038600" cy="4102517"/>
          </a:xfrm>
          <a:prstGeom prst="rect">
            <a:avLst/>
          </a:prstGeom>
          <a:noFill/>
        </p:spPr>
      </p:pic>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ctr"/>
            <a:r>
              <a:rPr lang="en-US" sz="6000" b="1" dirty="0" smtClean="0"/>
              <a:t>BROWN ACT</a:t>
            </a:r>
            <a:endParaRPr lang="en-US" sz="6000" b="1"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Rectangle 2"/>
          <p:cNvSpPr>
            <a:spLocks noChangeArrowheads="1"/>
          </p:cNvSpPr>
          <p:nvPr/>
        </p:nvSpPr>
        <p:spPr bwMode="auto">
          <a:xfrm>
            <a:off x="685800" y="2514600"/>
            <a:ext cx="7848600" cy="3505200"/>
          </a:xfrm>
          <a:prstGeom prst="rect">
            <a:avLst/>
          </a:prstGeom>
          <a:noFill/>
          <a:ln w="9525">
            <a:noFill/>
            <a:miter lim="800000"/>
            <a:headEnd/>
            <a:tailEnd/>
          </a:ln>
        </p:spPr>
        <p:txBody>
          <a:bodyPr lIns="92075" tIns="46038" rIns="92075" bIns="46038"/>
          <a:lstStyle/>
          <a:p>
            <a:pPr marL="342900" indent="-342900">
              <a:spcBef>
                <a:spcPct val="20000"/>
              </a:spcBef>
            </a:pPr>
            <a:endParaRPr lang="en-US" sz="4000" dirty="0">
              <a:latin typeface="Arial" pitchFamily="34" charset="0"/>
              <a:cs typeface="Arial" pitchFamily="34" charset="0"/>
            </a:endParaRPr>
          </a:p>
          <a:p>
            <a:pPr marL="342900" indent="-342900">
              <a:spcBef>
                <a:spcPct val="20000"/>
              </a:spcBef>
            </a:pPr>
            <a:r>
              <a:rPr lang="en-US" sz="4000" dirty="0">
                <a:latin typeface="Arial" pitchFamily="34" charset="0"/>
                <a:cs typeface="Arial" pitchFamily="34" charset="0"/>
              </a:rPr>
              <a:t>California’s open meeting law:</a:t>
            </a:r>
            <a:endParaRPr lang="en-US" sz="3200" dirty="0">
              <a:latin typeface="Arial" pitchFamily="34" charset="0"/>
              <a:cs typeface="Arial" pitchFamily="34" charset="0"/>
            </a:endParaRPr>
          </a:p>
          <a:p>
            <a:pPr marL="342900" indent="-342900">
              <a:spcBef>
                <a:spcPct val="20000"/>
              </a:spcBef>
            </a:pPr>
            <a:r>
              <a:rPr lang="en-US" sz="4000" dirty="0">
                <a:latin typeface="Arial" pitchFamily="34" charset="0"/>
                <a:cs typeface="Arial" pitchFamily="34" charset="0"/>
              </a:rPr>
              <a:t>Government Code sections 54950-54963.</a:t>
            </a:r>
          </a:p>
          <a:p>
            <a:pPr marL="342900" indent="-342900">
              <a:spcBef>
                <a:spcPct val="20000"/>
              </a:spcBef>
            </a:pPr>
            <a:endParaRPr lang="en-US" sz="4000" dirty="0">
              <a:latin typeface="Arial" pitchFamily="34" charset="0"/>
              <a:cs typeface="Arial" pitchFamily="34" charset="0"/>
            </a:endParaRPr>
          </a:p>
          <a:p>
            <a:pPr marL="342900" indent="-342900">
              <a:spcBef>
                <a:spcPct val="20000"/>
              </a:spcBef>
            </a:pPr>
            <a:endParaRPr lang="en-US" sz="4000" dirty="0">
              <a:latin typeface="Arial" pitchFamily="34" charset="0"/>
              <a:cs typeface="Arial" pitchFamily="34" charset="0"/>
            </a:endParaRPr>
          </a:p>
          <a:p>
            <a:pPr marL="342900" indent="-342900">
              <a:spcBef>
                <a:spcPct val="20000"/>
              </a:spcBef>
            </a:pPr>
            <a:endParaRPr lang="en-US" sz="3200" dirty="0">
              <a:latin typeface="Arial" pitchFamily="34" charset="0"/>
              <a:cs typeface="Arial" pitchFamily="34" charset="0"/>
            </a:endParaRPr>
          </a:p>
        </p:txBody>
      </p:sp>
      <p:sp>
        <p:nvSpPr>
          <p:cNvPr id="4099" name="Rectangle 3"/>
          <p:cNvSpPr>
            <a:spLocks noGrp="1" noChangeArrowheads="1"/>
          </p:cNvSpPr>
          <p:nvPr>
            <p:ph type="title"/>
          </p:nvPr>
        </p:nvSpPr>
        <p:spPr bwMode="auto">
          <a:xfrm>
            <a:off x="1368425" y="304800"/>
            <a:ext cx="7775575" cy="944563"/>
          </a:xfrm>
          <a:solidFill>
            <a:srgbClr val="FFFFFF">
              <a:alpha val="0"/>
            </a:srgbClr>
          </a:solidFill>
          <a:ln>
            <a:miter lim="800000"/>
            <a:headEnd/>
            <a:tailEnd/>
          </a:ln>
        </p:spPr>
        <p:txBody>
          <a:bodyPr vert="horz" wrap="square" lIns="91440" tIns="45720" rIns="91440" bIns="45720" numCol="1" anchor="t" anchorCtr="0" compatLnSpc="1">
            <a:prstTxWarp prst="textNoShape">
              <a:avLst/>
            </a:prstTxWarp>
          </a:bodyPr>
          <a:lstStyle/>
          <a:p>
            <a:pPr eaLnBrk="1" hangingPunct="1"/>
            <a:r>
              <a:rPr lang="en-US" sz="4000" dirty="0" smtClean="0">
                <a:solidFill>
                  <a:schemeClr val="bg1"/>
                </a:solidFill>
              </a:rPr>
              <a:t>WHAT IS THE BROWN ACT?</a:t>
            </a:r>
          </a:p>
        </p:txBody>
      </p:sp>
      <p:pic>
        <p:nvPicPr>
          <p:cNvPr id="4100" name="Picture 4" descr="j0395712"/>
          <p:cNvPicPr>
            <a:picLocks noChangeAspect="1" noChangeArrowheads="1" noCrop="1"/>
          </p:cNvPicPr>
          <p:nvPr/>
        </p:nvPicPr>
        <p:blipFill>
          <a:blip r:embed="rId2" cstate="print"/>
          <a:srcRect/>
          <a:stretch>
            <a:fillRect/>
          </a:stretch>
        </p:blipFill>
        <p:spPr bwMode="auto">
          <a:xfrm>
            <a:off x="2971800" y="1524000"/>
            <a:ext cx="2438400" cy="10668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3314">
                                            <p:txEl>
                                              <p:pRg st="1" end="1"/>
                                            </p:txEl>
                                          </p:spTgt>
                                        </p:tgtEl>
                                        <p:attrNameLst>
                                          <p:attrName>style.visibility</p:attrName>
                                        </p:attrNameLst>
                                      </p:cBhvr>
                                      <p:to>
                                        <p:strVal val="visible"/>
                                      </p:to>
                                    </p:set>
                                    <p:anim calcmode="lin" valueType="num">
                                      <p:cBhvr additive="base">
                                        <p:cTn id="7" dur="500" fill="hold"/>
                                        <p:tgtEl>
                                          <p:spTgt spid="13314">
                                            <p:txEl>
                                              <p:pRg st="1" end="1"/>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3314">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3314">
                                            <p:txEl>
                                              <p:pRg st="2" end="2"/>
                                            </p:txEl>
                                          </p:spTgt>
                                        </p:tgtEl>
                                        <p:attrNameLst>
                                          <p:attrName>style.visibility</p:attrName>
                                        </p:attrNameLst>
                                      </p:cBhvr>
                                      <p:to>
                                        <p:strVal val="visible"/>
                                      </p:to>
                                    </p:set>
                                    <p:anim calcmode="lin" valueType="num">
                                      <p:cBhvr additive="base">
                                        <p:cTn id="13" dur="500" fill="hold"/>
                                        <p:tgtEl>
                                          <p:spTgt spid="13314">
                                            <p:txEl>
                                              <p:pRg st="2" end="2"/>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3314">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build="p" autoUpdateAnimBg="0"/>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bwMode="auto">
          <a:xfrm>
            <a:off x="914400" y="0"/>
            <a:ext cx="8229600" cy="1143000"/>
          </a:xfrm>
          <a:noFill/>
          <a:ln>
            <a:miter lim="800000"/>
            <a:headEnd/>
            <a:tailEnd/>
          </a:ln>
        </p:spPr>
        <p:txBody>
          <a:bodyPr vert="horz" wrap="square" lIns="92075" tIns="46038" rIns="92075" bIns="46038" numCol="1" anchor="b" anchorCtr="0" compatLnSpc="1">
            <a:prstTxWarp prst="textNoShape">
              <a:avLst/>
            </a:prstTxWarp>
          </a:bodyPr>
          <a:lstStyle/>
          <a:p>
            <a:pPr eaLnBrk="1" hangingPunct="1"/>
            <a:r>
              <a:rPr lang="en-US" sz="3600" dirty="0" smtClean="0">
                <a:solidFill>
                  <a:schemeClr val="bg1"/>
                </a:solidFill>
              </a:rPr>
              <a:t>PURPOSE OF THE BROWN ACT</a:t>
            </a:r>
          </a:p>
        </p:txBody>
      </p:sp>
      <p:sp>
        <p:nvSpPr>
          <p:cNvPr id="14339" name="Rectangle 3"/>
          <p:cNvSpPr>
            <a:spLocks noGrp="1" noChangeArrowheads="1"/>
          </p:cNvSpPr>
          <p:nvPr>
            <p:ph idx="1"/>
          </p:nvPr>
        </p:nvSpPr>
        <p:spPr bwMode="auto">
          <a:xfrm>
            <a:off x="228600" y="1295400"/>
            <a:ext cx="8305800" cy="5029200"/>
          </a:xfrm>
          <a:noFill/>
          <a:ln>
            <a:miter lim="800000"/>
            <a:headEnd/>
            <a:tailEnd/>
          </a:ln>
        </p:spPr>
        <p:txBody>
          <a:bodyPr vert="horz" wrap="square" lIns="92075" tIns="46038" rIns="92075" bIns="46038" numCol="1" anchor="t" anchorCtr="0" compatLnSpc="1">
            <a:prstTxWarp prst="textNoShape">
              <a:avLst/>
            </a:prstTxWarp>
          </a:bodyPr>
          <a:lstStyle/>
          <a:p>
            <a:pPr eaLnBrk="1" hangingPunct="1">
              <a:buFontTx/>
              <a:buNone/>
            </a:pPr>
            <a:r>
              <a:rPr lang="en-US" dirty="0" smtClean="0"/>
              <a:t>					</a:t>
            </a:r>
          </a:p>
          <a:p>
            <a:pPr eaLnBrk="1" hangingPunct="1">
              <a:buFontTx/>
              <a:buNone/>
            </a:pPr>
            <a:endParaRPr lang="en-US" dirty="0" smtClean="0"/>
          </a:p>
          <a:p>
            <a:pPr eaLnBrk="1" hangingPunct="1">
              <a:buFontTx/>
              <a:buNone/>
            </a:pPr>
            <a:endParaRPr lang="en-US" dirty="0" smtClean="0"/>
          </a:p>
          <a:p>
            <a:pPr eaLnBrk="1" hangingPunct="1">
              <a:buFontTx/>
              <a:buNone/>
            </a:pPr>
            <a:r>
              <a:rPr lang="en-US" sz="3600" dirty="0" smtClean="0"/>
              <a:t>   Generally, all meetings of the legislative body of a local agency are open and public, and all persons must be permitted to attend.</a:t>
            </a:r>
          </a:p>
        </p:txBody>
      </p:sp>
      <p:pic>
        <p:nvPicPr>
          <p:cNvPr id="5124" name="Picture 5" descr="j0439588"/>
          <p:cNvPicPr>
            <a:picLocks noChangeAspect="1" noChangeArrowheads="1"/>
          </p:cNvPicPr>
          <p:nvPr/>
        </p:nvPicPr>
        <p:blipFill>
          <a:blip r:embed="rId3" cstate="print"/>
          <a:srcRect/>
          <a:stretch>
            <a:fillRect/>
          </a:stretch>
        </p:blipFill>
        <p:spPr bwMode="auto">
          <a:xfrm>
            <a:off x="3124200" y="1371600"/>
            <a:ext cx="2514600" cy="166687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14338"/>
                                        </p:tgtEl>
                                        <p:attrNameLst>
                                          <p:attrName>style.visibility</p:attrName>
                                        </p:attrNameLst>
                                      </p:cBhvr>
                                      <p:to>
                                        <p:strVal val="visible"/>
                                      </p:to>
                                    </p:set>
                                    <p:anim calcmode="lin" valueType="num">
                                      <p:cBhvr additive="base">
                                        <p:cTn id="7" dur="500" fill="hold"/>
                                        <p:tgtEl>
                                          <p:spTgt spid="14338"/>
                                        </p:tgtEl>
                                        <p:attrNameLst>
                                          <p:attrName>ppt_x</p:attrName>
                                        </p:attrNameLst>
                                      </p:cBhvr>
                                      <p:tavLst>
                                        <p:tav tm="0">
                                          <p:val>
                                            <p:strVal val="#ppt_x"/>
                                          </p:val>
                                        </p:tav>
                                        <p:tav tm="100000">
                                          <p:val>
                                            <p:strVal val="#ppt_x"/>
                                          </p:val>
                                        </p:tav>
                                      </p:tavLst>
                                    </p:anim>
                                    <p:anim calcmode="lin" valueType="num">
                                      <p:cBhvr additive="base">
                                        <p:cTn id="8" dur="500" fill="hold"/>
                                        <p:tgtEl>
                                          <p:spTgt spid="1433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1" fill="hold" grpId="0" nodeType="clickEffect">
                                  <p:stCondLst>
                                    <p:cond delay="0"/>
                                  </p:stCondLst>
                                  <p:childTnLst>
                                    <p:set>
                                      <p:cBhvr>
                                        <p:cTn id="12" dur="1" fill="hold">
                                          <p:stCondLst>
                                            <p:cond delay="0"/>
                                          </p:stCondLst>
                                        </p:cTn>
                                        <p:tgtEl>
                                          <p:spTgt spid="14339">
                                            <p:txEl>
                                              <p:pRg st="0" end="0"/>
                                            </p:txEl>
                                          </p:spTgt>
                                        </p:tgtEl>
                                        <p:attrNameLst>
                                          <p:attrName>style.visibility</p:attrName>
                                        </p:attrNameLst>
                                      </p:cBhvr>
                                      <p:to>
                                        <p:strVal val="visible"/>
                                      </p:to>
                                    </p:set>
                                    <p:animEffect transition="in" filter="wipe(up)">
                                      <p:cBhvr>
                                        <p:cTn id="13" dur="300"/>
                                        <p:tgtEl>
                                          <p:spTgt spid="14339">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1" fill="hold" grpId="0" nodeType="clickEffect">
                                  <p:stCondLst>
                                    <p:cond delay="0"/>
                                  </p:stCondLst>
                                  <p:childTnLst>
                                    <p:set>
                                      <p:cBhvr>
                                        <p:cTn id="17" dur="1" fill="hold">
                                          <p:stCondLst>
                                            <p:cond delay="0"/>
                                          </p:stCondLst>
                                        </p:cTn>
                                        <p:tgtEl>
                                          <p:spTgt spid="14339">
                                            <p:txEl>
                                              <p:pRg st="3" end="3"/>
                                            </p:txEl>
                                          </p:spTgt>
                                        </p:tgtEl>
                                        <p:attrNameLst>
                                          <p:attrName>style.visibility</p:attrName>
                                        </p:attrNameLst>
                                      </p:cBhvr>
                                      <p:to>
                                        <p:strVal val="visible"/>
                                      </p:to>
                                    </p:set>
                                    <p:animEffect transition="in" filter="wipe(up)">
                                      <p:cBhvr>
                                        <p:cTn id="18" dur="300"/>
                                        <p:tgtEl>
                                          <p:spTgt spid="1433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animBg="1" autoUpdateAnimBg="0"/>
      <p:bldP spid="14339"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1368425" y="0"/>
            <a:ext cx="7775575" cy="1006475"/>
          </a:xfrm>
          <a:noFill/>
          <a:ln>
            <a:miter lim="800000"/>
            <a:headEnd/>
            <a:tailEnd/>
          </a:ln>
        </p:spPr>
        <p:txBody>
          <a:bodyPr vert="horz" wrap="square" lIns="92075" tIns="46038" rIns="92075" bIns="46038" numCol="1" anchor="b" anchorCtr="0" compatLnSpc="1">
            <a:prstTxWarp prst="textNoShape">
              <a:avLst/>
            </a:prstTxWarp>
          </a:bodyPr>
          <a:lstStyle/>
          <a:p>
            <a:pPr eaLnBrk="1" hangingPunct="1"/>
            <a:r>
              <a:rPr lang="en-US" sz="3600" dirty="0" smtClean="0">
                <a:solidFill>
                  <a:schemeClr val="bg1"/>
                </a:solidFill>
              </a:rPr>
              <a:t>WHO MUST COMPLY?</a:t>
            </a:r>
          </a:p>
        </p:txBody>
      </p:sp>
      <p:sp>
        <p:nvSpPr>
          <p:cNvPr id="6147" name="Rectangle 3"/>
          <p:cNvSpPr>
            <a:spLocks noGrp="1" noChangeArrowheads="1"/>
          </p:cNvSpPr>
          <p:nvPr>
            <p:ph idx="1"/>
          </p:nvPr>
        </p:nvSpPr>
        <p:spPr bwMode="auto">
          <a:xfrm>
            <a:off x="228600" y="1371600"/>
            <a:ext cx="8531225" cy="5105400"/>
          </a:xfrm>
          <a:noFill/>
          <a:ln>
            <a:miter lim="800000"/>
            <a:headEnd/>
            <a:tailEnd/>
          </a:ln>
        </p:spPr>
        <p:txBody>
          <a:bodyPr vert="horz" wrap="square" lIns="92075" tIns="46038" rIns="92075" bIns="46038" numCol="1" anchor="t" anchorCtr="0" compatLnSpc="1">
            <a:prstTxWarp prst="textNoShape">
              <a:avLst/>
            </a:prstTxWarp>
          </a:bodyPr>
          <a:lstStyle/>
          <a:p>
            <a:pPr lvl="1" eaLnBrk="1" hangingPunct="1">
              <a:spcAft>
                <a:spcPts val="1200"/>
              </a:spcAft>
              <a:buFontTx/>
              <a:buNone/>
            </a:pPr>
            <a:r>
              <a:rPr lang="en-US" sz="3600" dirty="0" smtClean="0"/>
              <a:t>Legislative Bodies</a:t>
            </a:r>
          </a:p>
          <a:p>
            <a:pPr marL="0" lvl="1" indent="0" eaLnBrk="1" hangingPunct="1">
              <a:spcBef>
                <a:spcPts val="0"/>
              </a:spcBef>
              <a:spcAft>
                <a:spcPts val="300"/>
              </a:spcAft>
              <a:buFont typeface="Wingdings" pitchFamily="2" charset="2"/>
              <a:buChar char="Ø"/>
            </a:pPr>
            <a:r>
              <a:rPr lang="en-US" sz="2400" dirty="0" smtClean="0"/>
              <a:t>Governing body of a local agency</a:t>
            </a:r>
          </a:p>
          <a:p>
            <a:pPr marL="0" lvl="1" indent="0" eaLnBrk="1" hangingPunct="1">
              <a:spcBef>
                <a:spcPts val="0"/>
              </a:spcBef>
              <a:spcAft>
                <a:spcPts val="300"/>
              </a:spcAft>
              <a:buFont typeface="Wingdings" pitchFamily="2" charset="2"/>
              <a:buChar char="Ø"/>
            </a:pPr>
            <a:r>
              <a:rPr lang="en-US" sz="2400" dirty="0" smtClean="0"/>
              <a:t>Advisory committees (with exceptions)</a:t>
            </a:r>
          </a:p>
          <a:p>
            <a:pPr marL="0" lvl="1" indent="0" eaLnBrk="1" hangingPunct="1">
              <a:spcBef>
                <a:spcPts val="0"/>
              </a:spcBef>
              <a:spcAft>
                <a:spcPts val="300"/>
              </a:spcAft>
              <a:buFont typeface="Wingdings" pitchFamily="2" charset="2"/>
              <a:buChar char="Ø"/>
            </a:pPr>
            <a:r>
              <a:rPr lang="en-US" sz="2400" dirty="0" smtClean="0"/>
              <a:t>Citizen volunteer groups, committees/commissions, task forces, etc. created by formal action of the governing body</a:t>
            </a:r>
          </a:p>
          <a:p>
            <a:pPr marL="0" lvl="1" indent="0" eaLnBrk="1" hangingPunct="1">
              <a:spcBef>
                <a:spcPts val="0"/>
              </a:spcBef>
              <a:spcAft>
                <a:spcPts val="300"/>
              </a:spcAft>
              <a:buFont typeface="Wingdings" pitchFamily="2" charset="2"/>
              <a:buChar char="Ø"/>
            </a:pPr>
            <a:r>
              <a:rPr lang="en-US" sz="2400" dirty="0" smtClean="0"/>
              <a:t>Standing committees of legislative body.</a:t>
            </a:r>
          </a:p>
          <a:p>
            <a:pPr marL="0" lvl="1" indent="0" eaLnBrk="1" hangingPunct="1">
              <a:spcBef>
                <a:spcPts val="0"/>
              </a:spcBef>
              <a:spcAft>
                <a:spcPts val="300"/>
              </a:spcAft>
              <a:buNone/>
            </a:pPr>
            <a:endParaRPr lang="en-US" sz="2400" dirty="0" smtClean="0"/>
          </a:p>
          <a:p>
            <a:pPr marL="0" lvl="1" indent="0" eaLnBrk="1" hangingPunct="1">
              <a:spcBef>
                <a:spcPts val="0"/>
              </a:spcBef>
              <a:spcAft>
                <a:spcPts val="300"/>
              </a:spcAft>
              <a:buFont typeface="Wingdings" pitchFamily="2" charset="2"/>
              <a:buChar char="Ø"/>
            </a:pPr>
            <a:r>
              <a:rPr lang="en-US" sz="2400" dirty="0" smtClean="0"/>
              <a:t>Multi-member body that governs a private corporation that is created by legislative body to exercise delegable authority; or receives public funds and includes a full voting member of the legislative body.  </a:t>
            </a:r>
          </a:p>
          <a:p>
            <a:pPr lvl="2" eaLnBrk="1" hangingPunct="1">
              <a:buFont typeface="Wingdings" pitchFamily="2" charset="2"/>
              <a:buNone/>
            </a:pPr>
            <a:endParaRPr lang="en-US" sz="2000" dirty="0" smtClean="0">
              <a:solidFill>
                <a:srgbClr val="5E6638"/>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bwMode="auto">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en-US" dirty="0" smtClean="0">
                <a:solidFill>
                  <a:schemeClr val="bg1"/>
                </a:solidFill>
              </a:rPr>
              <a:t>Ad Hoc or Standing?</a:t>
            </a:r>
          </a:p>
        </p:txBody>
      </p:sp>
      <p:sp>
        <p:nvSpPr>
          <p:cNvPr id="7171" name="Rectangle 3"/>
          <p:cNvSpPr>
            <a:spLocks noGrp="1" noChangeArrowheads="1"/>
          </p:cNvSpPr>
          <p:nvPr>
            <p:ph idx="1"/>
          </p:nvPr>
        </p:nvSpPr>
        <p:spPr bwMode="auto">
          <a:noFill/>
          <a:ln>
            <a:miter lim="800000"/>
            <a:headEnd/>
            <a:tailEnd/>
          </a:ln>
        </p:spPr>
        <p:txBody>
          <a:bodyPr vert="horz" wrap="square" lIns="91440" tIns="45720" rIns="91440" bIns="45720" numCol="1" anchor="t" anchorCtr="0" compatLnSpc="1">
            <a:prstTxWarp prst="textNoShape">
              <a:avLst/>
            </a:prstTxWarp>
          </a:bodyPr>
          <a:lstStyle/>
          <a:p>
            <a:pPr eaLnBrk="1" hangingPunct="1">
              <a:lnSpc>
                <a:spcPct val="90000"/>
              </a:lnSpc>
              <a:buFontTx/>
              <a:buNone/>
            </a:pPr>
            <a:r>
              <a:rPr lang="en-US" b="1" dirty="0" smtClean="0"/>
              <a:t>Ad Hoc: Temporary Advisory Committee: </a:t>
            </a:r>
          </a:p>
          <a:p>
            <a:pPr eaLnBrk="1" hangingPunct="1">
              <a:lnSpc>
                <a:spcPct val="90000"/>
              </a:lnSpc>
              <a:buFont typeface="Arial" pitchFamily="34" charset="0"/>
              <a:buChar char="•"/>
            </a:pPr>
            <a:r>
              <a:rPr lang="en-US" dirty="0" smtClean="0"/>
              <a:t>Temporary</a:t>
            </a:r>
          </a:p>
          <a:p>
            <a:pPr eaLnBrk="1" hangingPunct="1">
              <a:lnSpc>
                <a:spcPct val="90000"/>
              </a:lnSpc>
              <a:buFont typeface="Arial" pitchFamily="34" charset="0"/>
              <a:buChar char="•"/>
            </a:pPr>
            <a:r>
              <a:rPr lang="en-US" dirty="0" smtClean="0"/>
              <a:t>Composed of less than a quorum of </a:t>
            </a:r>
            <a:r>
              <a:rPr lang="en-US" u="sng" dirty="0" smtClean="0"/>
              <a:t>Board member</a:t>
            </a:r>
            <a:r>
              <a:rPr lang="en-US" dirty="0" smtClean="0"/>
              <a:t>s</a:t>
            </a:r>
          </a:p>
          <a:p>
            <a:pPr eaLnBrk="1" hangingPunct="1">
              <a:lnSpc>
                <a:spcPct val="90000"/>
              </a:lnSpc>
              <a:buFont typeface="Arial" pitchFamily="34" charset="0"/>
              <a:buChar char="•"/>
            </a:pPr>
            <a:r>
              <a:rPr lang="en-US" dirty="0" smtClean="0"/>
              <a:t>Limited or single purpose, not perpetual</a:t>
            </a:r>
          </a:p>
          <a:p>
            <a:pPr eaLnBrk="1" hangingPunct="1">
              <a:lnSpc>
                <a:spcPct val="90000"/>
              </a:lnSpc>
              <a:buFont typeface="Arial" pitchFamily="34" charset="0"/>
              <a:buChar char="•"/>
            </a:pPr>
            <a:r>
              <a:rPr lang="en-US" dirty="0" smtClean="0"/>
              <a:t>Dissolved once the specific task is completed</a:t>
            </a:r>
          </a:p>
          <a:p>
            <a:pPr algn="ctr" eaLnBrk="1" hangingPunct="1">
              <a:lnSpc>
                <a:spcPct val="90000"/>
              </a:lnSpc>
              <a:buFontTx/>
              <a:buNone/>
            </a:pPr>
            <a:r>
              <a:rPr lang="en-US" b="1" dirty="0" smtClean="0"/>
              <a:t>Everything else is Standing </a:t>
            </a:r>
          </a:p>
          <a:p>
            <a:pPr algn="ctr" eaLnBrk="1" hangingPunct="1">
              <a:lnSpc>
                <a:spcPct val="90000"/>
              </a:lnSpc>
              <a:buFontTx/>
              <a:buNone/>
            </a:pPr>
            <a:r>
              <a:rPr lang="en-US" b="1" dirty="0" smtClean="0"/>
              <a:t>and subject to Brown Act</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bwMode="auto">
          <a:xfrm>
            <a:off x="914400" y="0"/>
            <a:ext cx="8229600" cy="1143000"/>
          </a:xfrm>
          <a:noFill/>
          <a:ln>
            <a:miter lim="800000"/>
            <a:headEnd/>
            <a:tailEnd/>
          </a:ln>
        </p:spPr>
        <p:txBody>
          <a:bodyPr vert="horz" wrap="square" lIns="92075" tIns="46038" rIns="92075" bIns="46038" numCol="1" anchor="b" anchorCtr="0" compatLnSpc="1">
            <a:prstTxWarp prst="textNoShape">
              <a:avLst/>
            </a:prstTxWarp>
          </a:bodyPr>
          <a:lstStyle/>
          <a:p>
            <a:pPr eaLnBrk="1" hangingPunct="1"/>
            <a:r>
              <a:rPr lang="en-US" sz="3600" dirty="0" smtClean="0"/>
              <a:t>WHEN DOES THE BROWN  ACT APPLY? </a:t>
            </a:r>
          </a:p>
        </p:txBody>
      </p:sp>
      <p:sp>
        <p:nvSpPr>
          <p:cNvPr id="10243" name="Rectangle 3"/>
          <p:cNvSpPr>
            <a:spLocks noGrp="1" noChangeArrowheads="1"/>
          </p:cNvSpPr>
          <p:nvPr>
            <p:ph idx="1"/>
          </p:nvPr>
        </p:nvSpPr>
        <p:spPr bwMode="auto">
          <a:xfrm>
            <a:off x="914400" y="1371600"/>
            <a:ext cx="7924800" cy="5105400"/>
          </a:xfrm>
          <a:noFill/>
          <a:ln>
            <a:miter lim="800000"/>
            <a:headEnd/>
            <a:tailEnd/>
          </a:ln>
        </p:spPr>
        <p:txBody>
          <a:bodyPr vert="horz" wrap="square" lIns="92075" tIns="46038" rIns="92075" bIns="46038" numCol="1" anchor="t" anchorCtr="0" compatLnSpc="1">
            <a:prstTxWarp prst="textNoShape">
              <a:avLst/>
            </a:prstTxWarp>
          </a:bodyPr>
          <a:lstStyle/>
          <a:p>
            <a:pPr eaLnBrk="1" hangingPunct="1">
              <a:buFontTx/>
              <a:buNone/>
            </a:pPr>
            <a:r>
              <a:rPr lang="en-US" sz="2800" u="sng" dirty="0" smtClean="0"/>
              <a:t>MEETINGS</a:t>
            </a:r>
            <a:endParaRPr lang="en-US" sz="2800" dirty="0" smtClean="0"/>
          </a:p>
          <a:p>
            <a:pPr eaLnBrk="1" hangingPunct="1">
              <a:buFontTx/>
              <a:buNone/>
            </a:pPr>
            <a:r>
              <a:rPr lang="en-US" sz="2800" dirty="0" smtClean="0"/>
              <a:t>Congregation of a majority of the members of a legislative body:</a:t>
            </a:r>
          </a:p>
          <a:p>
            <a:pPr lvl="1" eaLnBrk="1" hangingPunct="1">
              <a:buFont typeface="Wingdings" pitchFamily="2" charset="2"/>
              <a:buChar char="ü"/>
            </a:pPr>
            <a:r>
              <a:rPr lang="en-US" sz="2400" dirty="0" smtClean="0"/>
              <a:t>Same time and place,</a:t>
            </a:r>
          </a:p>
          <a:p>
            <a:pPr lvl="1" eaLnBrk="1" hangingPunct="1">
              <a:buFont typeface="Wingdings" pitchFamily="2" charset="2"/>
              <a:buChar char="ü"/>
            </a:pPr>
            <a:r>
              <a:rPr lang="en-US" sz="2400" dirty="0" smtClean="0"/>
              <a:t>To hear, discuss or deliberate,</a:t>
            </a:r>
          </a:p>
          <a:p>
            <a:pPr lvl="1" eaLnBrk="1" hangingPunct="1">
              <a:buFont typeface="Wingdings" pitchFamily="2" charset="2"/>
              <a:buChar char="ü"/>
            </a:pPr>
            <a:r>
              <a:rPr lang="en-US" sz="2400" dirty="0" smtClean="0"/>
              <a:t>Agency business.</a:t>
            </a:r>
          </a:p>
          <a:p>
            <a:pPr eaLnBrk="1" hangingPunct="1">
              <a:buFontTx/>
              <a:buNone/>
            </a:pPr>
            <a:r>
              <a:rPr lang="en-US" sz="2800" dirty="0" smtClean="0"/>
              <a:t>Meetings are not limited to gatherings at which action is taken but also include deliberative gatherings.</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AutoShape 2"/>
          <p:cNvSpPr>
            <a:spLocks noGrp="1" noChangeArrowheads="1"/>
          </p:cNvSpPr>
          <p:nvPr>
            <p:ph type="title"/>
          </p:nvPr>
        </p:nvSpPr>
        <p:spPr bwMode="auto">
          <a:xfrm>
            <a:off x="914400" y="0"/>
            <a:ext cx="8229600" cy="1143000"/>
          </a:xfrm>
          <a:prstGeom prst="roundRect">
            <a:avLst>
              <a:gd name="adj" fmla="val 16667"/>
            </a:avLst>
          </a:prstGeom>
          <a:solidFill>
            <a:srgbClr val="FFFFFF">
              <a:alpha val="0"/>
            </a:srgbClr>
          </a:solidFill>
          <a:ln>
            <a:round/>
            <a:headEnd/>
            <a:tailEnd/>
          </a:ln>
        </p:spPr>
        <p:txBody>
          <a:bodyPr vert="horz" wrap="square" lIns="91440" tIns="45720" rIns="91440" bIns="45720" numCol="1" anchor="t" anchorCtr="0" compatLnSpc="1">
            <a:prstTxWarp prst="textNoShape">
              <a:avLst/>
            </a:prstTxWarp>
          </a:bodyPr>
          <a:lstStyle/>
          <a:p>
            <a:pPr eaLnBrk="1" hangingPunct="1"/>
            <a:r>
              <a:rPr lang="en-US" dirty="0" smtClean="0"/>
              <a:t>Serial Meetings</a:t>
            </a:r>
          </a:p>
        </p:txBody>
      </p:sp>
      <p:sp>
        <p:nvSpPr>
          <p:cNvPr id="16387" name="Rectangle 3"/>
          <p:cNvSpPr>
            <a:spLocks noGrp="1" noChangeArrowheads="1"/>
          </p:cNvSpPr>
          <p:nvPr>
            <p:ph idx="1"/>
          </p:nvPr>
        </p:nvSpPr>
        <p:spPr bwMode="auto">
          <a:xfrm>
            <a:off x="762000" y="1447800"/>
            <a:ext cx="8229600" cy="4525963"/>
          </a:xfrm>
          <a:solidFill>
            <a:srgbClr val="FFFFFF"/>
          </a:solidFill>
          <a:ln>
            <a:miter lim="800000"/>
            <a:headEnd/>
            <a:tailEnd/>
          </a:ln>
        </p:spPr>
        <p:txBody>
          <a:bodyPr vert="horz" wrap="square" lIns="91440" tIns="45720" rIns="91440" bIns="45720" numCol="1" anchor="t" anchorCtr="0" compatLnSpc="1">
            <a:prstTxWarp prst="textNoShape">
              <a:avLst/>
            </a:prstTxWarp>
          </a:bodyPr>
          <a:lstStyle/>
          <a:p>
            <a:pPr eaLnBrk="1" hangingPunct="1">
              <a:buFontTx/>
              <a:buNone/>
            </a:pPr>
            <a:r>
              <a:rPr lang="en-US" sz="3600" dirty="0" smtClean="0"/>
              <a:t>The Brown Act expressly prohibits serial meetings </a:t>
            </a:r>
          </a:p>
          <a:p>
            <a:pPr eaLnBrk="1" hangingPunct="1">
              <a:buFont typeface="Wingdings" pitchFamily="2" charset="2"/>
              <a:buChar char="Ø"/>
            </a:pPr>
            <a:r>
              <a:rPr lang="en-US" sz="2800" dirty="0" smtClean="0"/>
              <a:t>	through direct communications,</a:t>
            </a:r>
          </a:p>
          <a:p>
            <a:pPr eaLnBrk="1" hangingPunct="1">
              <a:buFont typeface="Wingdings" pitchFamily="2" charset="2"/>
              <a:buChar char="Ø"/>
            </a:pPr>
            <a:r>
              <a:rPr lang="en-US" sz="2800" dirty="0" smtClean="0"/>
              <a:t>	personal intermediaries</a:t>
            </a:r>
          </a:p>
          <a:p>
            <a:pPr eaLnBrk="1" hangingPunct="1">
              <a:buFont typeface="Wingdings" pitchFamily="2" charset="2"/>
              <a:buChar char="Ø"/>
            </a:pPr>
            <a:r>
              <a:rPr lang="en-US" sz="2800" dirty="0" smtClean="0"/>
              <a:t>	technological devices, such as e-mail,</a:t>
            </a:r>
            <a:r>
              <a:rPr lang="en-US" sz="3600" dirty="0" smtClean="0"/>
              <a:t> </a:t>
            </a:r>
          </a:p>
          <a:p>
            <a:pPr eaLnBrk="1" hangingPunct="1">
              <a:buFontTx/>
              <a:buNone/>
            </a:pPr>
            <a:r>
              <a:rPr lang="en-US" sz="2800" dirty="0" smtClean="0"/>
              <a:t>for the purpose of discussing, deliberating or taking action on any item of business.</a:t>
            </a:r>
          </a:p>
        </p:txBody>
      </p:sp>
      <p:pic>
        <p:nvPicPr>
          <p:cNvPr id="5" name="Picture 1" descr="The Wizard Of Oz at 70 | Film | The Guardian">
            <a:hlinkClick r:id="rId2"/>
          </p:cNvPr>
          <p:cNvPicPr>
            <a:picLocks noChangeAspect="1" noChangeArrowheads="1"/>
          </p:cNvPicPr>
          <p:nvPr/>
        </p:nvPicPr>
        <p:blipFill>
          <a:blip r:embed="rId3" cstate="print"/>
          <a:srcRect/>
          <a:stretch>
            <a:fillRect/>
          </a:stretch>
        </p:blipFill>
        <p:spPr bwMode="auto">
          <a:xfrm>
            <a:off x="6096000" y="5257800"/>
            <a:ext cx="2411413" cy="1447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2"/>
          <p:cNvSpPr>
            <a:spLocks noChangeArrowheads="1"/>
          </p:cNvSpPr>
          <p:nvPr/>
        </p:nvSpPr>
        <p:spPr bwMode="auto">
          <a:xfrm>
            <a:off x="762000" y="1219200"/>
            <a:ext cx="7620000" cy="5257800"/>
          </a:xfrm>
          <a:prstGeom prst="rect">
            <a:avLst/>
          </a:prstGeom>
          <a:noFill/>
          <a:ln w="9525">
            <a:noFill/>
            <a:miter lim="800000"/>
            <a:headEnd/>
            <a:tailEnd/>
          </a:ln>
        </p:spPr>
        <p:txBody>
          <a:bodyPr lIns="92075" tIns="46038" rIns="92075" bIns="46038"/>
          <a:lstStyle/>
          <a:p>
            <a:pPr marL="342900" indent="-342900">
              <a:spcBef>
                <a:spcPct val="20000"/>
              </a:spcBef>
            </a:pPr>
            <a:endParaRPr lang="en-US" sz="4000" dirty="0" smtClean="0">
              <a:latin typeface="Palatino" pitchFamily="18" charset="0"/>
            </a:endParaRPr>
          </a:p>
          <a:p>
            <a:pPr marL="342900" indent="-342900">
              <a:spcBef>
                <a:spcPct val="20000"/>
              </a:spcBef>
            </a:pPr>
            <a:r>
              <a:rPr lang="en-US" sz="4000" dirty="0" smtClean="0">
                <a:latin typeface="+mn-lt"/>
              </a:rPr>
              <a:t>Serial </a:t>
            </a:r>
            <a:r>
              <a:rPr lang="en-US" sz="4000" dirty="0">
                <a:latin typeface="+mn-lt"/>
              </a:rPr>
              <a:t>Meeting = series of communications, each of which involves less than a quorum of the legislative body, but when taken as a whole, involve a majority of the body’s members. </a:t>
            </a:r>
          </a:p>
        </p:txBody>
      </p:sp>
      <p:sp>
        <p:nvSpPr>
          <p:cNvPr id="20483" name="Rectangle 3"/>
          <p:cNvSpPr>
            <a:spLocks noGrp="1" noChangeArrowheads="1"/>
          </p:cNvSpPr>
          <p:nvPr>
            <p:ph type="title" idx="4294967295"/>
          </p:nvPr>
        </p:nvSpPr>
        <p:spPr bwMode="auto">
          <a:xfrm>
            <a:off x="1373188" y="0"/>
            <a:ext cx="7770812" cy="1219200"/>
          </a:xfrm>
          <a:prstGeom prst="rect">
            <a:avLst/>
          </a:prstGeom>
          <a:solidFill>
            <a:srgbClr val="FFFFFF">
              <a:alpha val="0"/>
            </a:srgbClr>
          </a:solidFill>
          <a:ln>
            <a:miter lim="800000"/>
            <a:headEnd/>
            <a:tailEnd/>
          </a:ln>
        </p:spPr>
        <p:txBody>
          <a:bodyPr/>
          <a:lstStyle/>
          <a:p>
            <a:pPr eaLnBrk="1" hangingPunct="1"/>
            <a:r>
              <a:rPr lang="en-US" sz="3600" dirty="0" smtClean="0"/>
              <a:t/>
            </a:r>
            <a:br>
              <a:rPr lang="en-US" sz="3600" dirty="0" smtClean="0"/>
            </a:br>
            <a:r>
              <a:rPr lang="en-US" sz="3600" dirty="0" smtClean="0">
                <a:solidFill>
                  <a:schemeClr val="bg1"/>
                </a:solidFill>
              </a:rPr>
              <a:t>Serial Meeting Not Allowed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5" fill="hold" grpId="0" nodeType="clickEffect">
                                  <p:stCondLst>
                                    <p:cond delay="0"/>
                                  </p:stCondLst>
                                  <p:childTnLst>
                                    <p:set>
                                      <p:cBhvr>
                                        <p:cTn id="6" dur="1" fill="hold">
                                          <p:stCondLst>
                                            <p:cond delay="0"/>
                                          </p:stCondLst>
                                        </p:cTn>
                                        <p:tgtEl>
                                          <p:spTgt spid="20483"/>
                                        </p:tgtEl>
                                        <p:attrNameLst>
                                          <p:attrName>style.visibility</p:attrName>
                                        </p:attrNameLst>
                                      </p:cBhvr>
                                      <p:to>
                                        <p:strVal val="visible"/>
                                      </p:to>
                                    </p:set>
                                    <p:animEffect transition="in" filter="blinds(vertical)">
                                      <p:cBhvr>
                                        <p:cTn id="7" dur="500"/>
                                        <p:tgtEl>
                                          <p:spTgt spid="2048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20482">
                                            <p:txEl>
                                              <p:pRg st="1" end="1"/>
                                            </p:txEl>
                                          </p:spTgt>
                                        </p:tgtEl>
                                        <p:attrNameLst>
                                          <p:attrName>style.visibility</p:attrName>
                                        </p:attrNameLst>
                                      </p:cBhvr>
                                      <p:to>
                                        <p:strVal val="visible"/>
                                      </p:to>
                                    </p:set>
                                    <p:anim calcmode="lin" valueType="num">
                                      <p:cBhvr additive="base">
                                        <p:cTn id="12" dur="500" fill="hold"/>
                                        <p:tgtEl>
                                          <p:spTgt spid="20482">
                                            <p:txEl>
                                              <p:pRg st="1" end="1"/>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20482">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build="p" autoUpdateAnimBg="0"/>
      <p:bldP spid="20483" grpId="0" animBg="1"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7" name="Picture 5" descr="j0439348"/>
          <p:cNvPicPr>
            <a:picLocks noChangeAspect="1" noChangeArrowheads="1"/>
          </p:cNvPicPr>
          <p:nvPr/>
        </p:nvPicPr>
        <p:blipFill>
          <a:blip r:embed="rId2" cstate="print"/>
          <a:srcRect/>
          <a:stretch>
            <a:fillRect/>
          </a:stretch>
        </p:blipFill>
        <p:spPr bwMode="auto">
          <a:xfrm rot="806102">
            <a:off x="6375250" y="4317850"/>
            <a:ext cx="1981200" cy="1981200"/>
          </a:xfrm>
          <a:prstGeom prst="rect">
            <a:avLst/>
          </a:prstGeom>
          <a:noFill/>
          <a:ln w="9525">
            <a:noFill/>
            <a:miter lim="800000"/>
            <a:headEnd/>
            <a:tailEnd/>
          </a:ln>
        </p:spPr>
      </p:pic>
      <p:pic>
        <p:nvPicPr>
          <p:cNvPr id="18436" name="Picture 4" descr="j0439347"/>
          <p:cNvPicPr>
            <a:picLocks noChangeAspect="1" noChangeArrowheads="1"/>
          </p:cNvPicPr>
          <p:nvPr/>
        </p:nvPicPr>
        <p:blipFill>
          <a:blip r:embed="rId3" cstate="print"/>
          <a:srcRect/>
          <a:stretch>
            <a:fillRect/>
          </a:stretch>
        </p:blipFill>
        <p:spPr bwMode="auto">
          <a:xfrm>
            <a:off x="4038600" y="2514600"/>
            <a:ext cx="1752600" cy="1752600"/>
          </a:xfrm>
          <a:prstGeom prst="rect">
            <a:avLst/>
          </a:prstGeom>
          <a:noFill/>
          <a:ln w="9525">
            <a:noFill/>
            <a:miter lim="800000"/>
            <a:headEnd/>
            <a:tailEnd/>
          </a:ln>
        </p:spPr>
      </p:pic>
      <p:sp>
        <p:nvSpPr>
          <p:cNvPr id="18434" name="Rectangle 2"/>
          <p:cNvSpPr>
            <a:spLocks noGrp="1" noChangeArrowheads="1"/>
          </p:cNvSpPr>
          <p:nvPr>
            <p:ph type="title"/>
          </p:nvPr>
        </p:nvSpPr>
        <p:spPr bwMode="auto">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en-US" dirty="0" smtClean="0"/>
              <a:t>For example….Daisy Chain</a:t>
            </a:r>
          </a:p>
        </p:txBody>
      </p:sp>
      <p:sp>
        <p:nvSpPr>
          <p:cNvPr id="18435" name="Rectangle 3"/>
          <p:cNvSpPr>
            <a:spLocks noGrp="1" noChangeArrowheads="1"/>
          </p:cNvSpPr>
          <p:nvPr>
            <p:ph idx="1"/>
          </p:nvPr>
        </p:nvSpPr>
        <p:spPr bwMode="auto">
          <a:xfrm>
            <a:off x="533400" y="1371600"/>
            <a:ext cx="7086600" cy="3687763"/>
          </a:xfrm>
          <a:noFill/>
          <a:ln>
            <a:miter lim="800000"/>
            <a:headEnd/>
            <a:tailEnd/>
          </a:ln>
        </p:spPr>
        <p:txBody>
          <a:bodyPr vert="horz" wrap="square" lIns="91440" tIns="45720" rIns="91440" bIns="45720" numCol="1" anchor="t" anchorCtr="0" compatLnSpc="1">
            <a:prstTxWarp prst="textNoShape">
              <a:avLst/>
            </a:prstTxWarp>
          </a:bodyPr>
          <a:lstStyle/>
          <a:p>
            <a:pPr algn="ctr" eaLnBrk="1" hangingPunct="1">
              <a:buFontTx/>
              <a:buNone/>
            </a:pPr>
            <a:r>
              <a:rPr lang="en-US" sz="4000" dirty="0" smtClean="0"/>
              <a:t> </a:t>
            </a:r>
            <a:r>
              <a:rPr lang="en-US" sz="3600" dirty="0" smtClean="0"/>
              <a:t>5 Member Body</a:t>
            </a:r>
          </a:p>
          <a:p>
            <a:pPr algn="ctr" eaLnBrk="1" hangingPunct="1">
              <a:buFontTx/>
              <a:buNone/>
            </a:pPr>
            <a:endParaRPr lang="en-US" sz="3600" dirty="0" smtClean="0"/>
          </a:p>
          <a:p>
            <a:pPr eaLnBrk="1" hangingPunct="1">
              <a:buFontTx/>
              <a:buNone/>
            </a:pPr>
            <a:r>
              <a:rPr lang="en-US" sz="3600" dirty="0" smtClean="0"/>
              <a:t>Member A talks </a:t>
            </a:r>
          </a:p>
          <a:p>
            <a:pPr eaLnBrk="1" hangingPunct="1">
              <a:buFontTx/>
              <a:buNone/>
            </a:pPr>
            <a:r>
              <a:rPr lang="en-US" sz="3600" dirty="0" smtClean="0"/>
              <a:t>to Member B, </a:t>
            </a:r>
          </a:p>
          <a:p>
            <a:pPr eaLnBrk="1" hangingPunct="1">
              <a:buFontTx/>
              <a:buNone/>
            </a:pPr>
            <a:endParaRPr lang="en-US" dirty="0" smtClean="0"/>
          </a:p>
          <a:p>
            <a:pPr eaLnBrk="1" hangingPunct="1">
              <a:buFontTx/>
              <a:buNone/>
            </a:pPr>
            <a:r>
              <a:rPr lang="en-US" sz="3600" dirty="0" smtClean="0"/>
              <a:t>who then talks to Member C </a:t>
            </a:r>
          </a:p>
          <a:p>
            <a:pPr eaLnBrk="1" hangingPunct="1">
              <a:buFontTx/>
              <a:buNone/>
            </a:pPr>
            <a:r>
              <a:rPr lang="en-US" sz="3600" dirty="0" smtClean="0"/>
              <a:t>about the same topic.</a:t>
            </a:r>
          </a:p>
          <a:p>
            <a:pPr eaLnBrk="1" hangingPunct="1">
              <a:buFontTx/>
              <a:buNone/>
            </a:pPr>
            <a:endParaRPr lang="en-US" sz="2400" dirty="0" smtClean="0">
              <a:solidFill>
                <a:schemeClr val="accent2"/>
              </a:solidFill>
            </a:endParaRPr>
          </a:p>
          <a:p>
            <a:pPr eaLnBrk="1" hangingPunct="1">
              <a:buFontTx/>
              <a:buNone/>
            </a:pPr>
            <a:endParaRPr lang="en-US" dirty="0" smtClean="0">
              <a:solidFill>
                <a:schemeClr val="accent2"/>
              </a:solidFill>
            </a:endParaRPr>
          </a:p>
          <a:p>
            <a:pPr eaLnBrk="1" hangingPunct="1">
              <a:buFontTx/>
              <a:buNone/>
            </a:pPr>
            <a:endParaRPr lang="en-US" dirty="0" smtClean="0">
              <a:solidFill>
                <a:schemeClr val="accent2"/>
              </a:solidFill>
            </a:endParaRPr>
          </a:p>
          <a:p>
            <a:pPr eaLnBrk="1" hangingPunct="1">
              <a:buFontTx/>
              <a:buNone/>
            </a:pPr>
            <a:endParaRPr lang="en-US" dirty="0"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bwMode="auto">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en-US" dirty="0" smtClean="0"/>
              <a:t>Or….hub and spoke</a:t>
            </a:r>
          </a:p>
        </p:txBody>
      </p:sp>
      <p:sp>
        <p:nvSpPr>
          <p:cNvPr id="19459" name="Rectangle 3"/>
          <p:cNvSpPr>
            <a:spLocks noGrp="1" noChangeArrowheads="1"/>
          </p:cNvSpPr>
          <p:nvPr>
            <p:ph idx="1"/>
          </p:nvPr>
        </p:nvSpPr>
        <p:spPr bwMode="auto">
          <a:noFill/>
          <a:ln>
            <a:miter lim="800000"/>
            <a:headEnd/>
            <a:tailEnd/>
          </a:ln>
        </p:spPr>
        <p:txBody>
          <a:bodyPr vert="horz" wrap="square" lIns="91440" tIns="45720" rIns="91440" bIns="45720" numCol="1" anchor="t" anchorCtr="0" compatLnSpc="1">
            <a:prstTxWarp prst="textNoShape">
              <a:avLst/>
            </a:prstTxWarp>
          </a:bodyPr>
          <a:lstStyle/>
          <a:p>
            <a:pPr algn="ctr" eaLnBrk="1" hangingPunct="1">
              <a:buFontTx/>
              <a:buNone/>
            </a:pPr>
            <a:r>
              <a:rPr lang="en-US" sz="3600" dirty="0" smtClean="0"/>
              <a:t>5 Member Body</a:t>
            </a:r>
          </a:p>
          <a:p>
            <a:pPr eaLnBrk="1" hangingPunct="1">
              <a:buFontTx/>
              <a:buNone/>
            </a:pPr>
            <a:r>
              <a:rPr lang="en-US" sz="3600" dirty="0" smtClean="0"/>
              <a:t>Member A talks to Member B </a:t>
            </a:r>
          </a:p>
          <a:p>
            <a:pPr eaLnBrk="1" hangingPunct="1">
              <a:buFontTx/>
              <a:buNone/>
            </a:pPr>
            <a:endParaRPr lang="en-US" sz="3600" dirty="0" smtClean="0"/>
          </a:p>
          <a:p>
            <a:pPr eaLnBrk="1" hangingPunct="1">
              <a:buFontTx/>
              <a:buNone/>
            </a:pPr>
            <a:endParaRPr lang="en-US" sz="3600" dirty="0" smtClean="0"/>
          </a:p>
          <a:p>
            <a:pPr eaLnBrk="1" hangingPunct="1">
              <a:buFontTx/>
              <a:buNone/>
            </a:pPr>
            <a:r>
              <a:rPr lang="en-US" sz="3600" dirty="0" smtClean="0"/>
              <a:t>And then Member A talks to</a:t>
            </a:r>
          </a:p>
          <a:p>
            <a:pPr eaLnBrk="1" hangingPunct="1">
              <a:buFontTx/>
              <a:buNone/>
            </a:pPr>
            <a:r>
              <a:rPr lang="en-US" sz="3600" dirty="0" smtClean="0"/>
              <a:t>Member D about the same </a:t>
            </a:r>
          </a:p>
          <a:p>
            <a:pPr eaLnBrk="1" hangingPunct="1">
              <a:buFontTx/>
              <a:buNone/>
            </a:pPr>
            <a:r>
              <a:rPr lang="en-US" sz="3600" dirty="0" smtClean="0"/>
              <a:t>topic</a:t>
            </a:r>
          </a:p>
          <a:p>
            <a:pPr eaLnBrk="1" hangingPunct="1">
              <a:buFontTx/>
              <a:buNone/>
            </a:pPr>
            <a:endParaRPr lang="en-US" sz="2400" dirty="0" smtClean="0">
              <a:solidFill>
                <a:schemeClr val="accent2"/>
              </a:solidFill>
            </a:endParaRPr>
          </a:p>
          <a:p>
            <a:pPr eaLnBrk="1" hangingPunct="1">
              <a:buFontTx/>
              <a:buNone/>
            </a:pPr>
            <a:endParaRPr lang="en-US" dirty="0" smtClean="0"/>
          </a:p>
        </p:txBody>
      </p:sp>
      <p:pic>
        <p:nvPicPr>
          <p:cNvPr id="19460" name="Picture 4" descr="j0439347"/>
          <p:cNvPicPr>
            <a:picLocks noChangeAspect="1" noChangeArrowheads="1"/>
          </p:cNvPicPr>
          <p:nvPr/>
        </p:nvPicPr>
        <p:blipFill>
          <a:blip r:embed="rId2" cstate="print"/>
          <a:srcRect/>
          <a:stretch>
            <a:fillRect/>
          </a:stretch>
        </p:blipFill>
        <p:spPr bwMode="auto">
          <a:xfrm rot="466685">
            <a:off x="6739932" y="1558334"/>
            <a:ext cx="1752600" cy="1752600"/>
          </a:xfrm>
          <a:prstGeom prst="rect">
            <a:avLst/>
          </a:prstGeom>
          <a:noFill/>
          <a:ln w="9525">
            <a:noFill/>
            <a:miter lim="800000"/>
            <a:headEnd/>
            <a:tailEnd/>
          </a:ln>
        </p:spPr>
      </p:pic>
      <p:pic>
        <p:nvPicPr>
          <p:cNvPr id="19461" name="Picture 5" descr="j0439347"/>
          <p:cNvPicPr>
            <a:picLocks noChangeAspect="1" noChangeArrowheads="1"/>
          </p:cNvPicPr>
          <p:nvPr/>
        </p:nvPicPr>
        <p:blipFill>
          <a:blip r:embed="rId3" cstate="print"/>
          <a:srcRect/>
          <a:stretch>
            <a:fillRect/>
          </a:stretch>
        </p:blipFill>
        <p:spPr bwMode="auto">
          <a:xfrm rot="1748553">
            <a:off x="6536000" y="4055801"/>
            <a:ext cx="2209800" cy="2209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bwMode="auto">
          <a:xfrm>
            <a:off x="914400" y="0"/>
            <a:ext cx="8229600" cy="868363"/>
          </a:xfrm>
          <a:noFill/>
          <a:ln>
            <a:miter lim="800000"/>
            <a:headEnd/>
            <a:tailEnd/>
          </a:ln>
        </p:spPr>
        <p:txBody>
          <a:bodyPr vert="horz" wrap="square" lIns="92075" tIns="46038" rIns="92075" bIns="46038" numCol="1" anchor="b" anchorCtr="0" compatLnSpc="1">
            <a:prstTxWarp prst="textNoShape">
              <a:avLst/>
            </a:prstTxWarp>
          </a:bodyPr>
          <a:lstStyle/>
          <a:p>
            <a:pPr eaLnBrk="1" hangingPunct="1"/>
            <a:r>
              <a:rPr lang="en-US" sz="3600" smtClean="0"/>
              <a:t>TYPES OF MEETINGS</a:t>
            </a:r>
          </a:p>
        </p:txBody>
      </p:sp>
      <p:sp>
        <p:nvSpPr>
          <p:cNvPr id="24579" name="Rectangle 3"/>
          <p:cNvSpPr>
            <a:spLocks noGrp="1" noChangeArrowheads="1"/>
          </p:cNvSpPr>
          <p:nvPr>
            <p:ph idx="1"/>
          </p:nvPr>
        </p:nvSpPr>
        <p:spPr bwMode="auto">
          <a:xfrm>
            <a:off x="457200" y="1371600"/>
            <a:ext cx="8229600" cy="5105400"/>
          </a:xfrm>
          <a:noFill/>
          <a:ln>
            <a:miter lim="800000"/>
            <a:headEnd/>
            <a:tailEnd/>
          </a:ln>
        </p:spPr>
        <p:txBody>
          <a:bodyPr vert="horz" wrap="square" lIns="92075" tIns="46038" rIns="92075" bIns="46038" numCol="1" anchor="t" anchorCtr="0" compatLnSpc="1">
            <a:prstTxWarp prst="textNoShape">
              <a:avLst/>
            </a:prstTxWarp>
          </a:bodyPr>
          <a:lstStyle/>
          <a:p>
            <a:pPr eaLnBrk="1" hangingPunct="1">
              <a:buFontTx/>
              <a:buNone/>
            </a:pPr>
            <a:r>
              <a:rPr lang="en-US" sz="3600" dirty="0" smtClean="0"/>
              <a:t>There are three types of meetings:</a:t>
            </a:r>
          </a:p>
          <a:p>
            <a:pPr lvl="3" eaLnBrk="1" hangingPunct="1"/>
            <a:r>
              <a:rPr lang="en-US" sz="3600" dirty="0" smtClean="0"/>
              <a:t>	Regular,</a:t>
            </a:r>
          </a:p>
          <a:p>
            <a:pPr lvl="3" eaLnBrk="1" hangingPunct="1"/>
            <a:r>
              <a:rPr lang="en-US" sz="3600" dirty="0" smtClean="0"/>
              <a:t>	Special, and</a:t>
            </a:r>
          </a:p>
          <a:p>
            <a:pPr lvl="3" eaLnBrk="1" hangingPunct="1"/>
            <a:r>
              <a:rPr lang="en-US" sz="3600" dirty="0" smtClean="0"/>
              <a:t>	Emergency.</a:t>
            </a:r>
          </a:p>
          <a:p>
            <a:pPr eaLnBrk="1" hangingPunct="1">
              <a:buFontTx/>
              <a:buNone/>
            </a:pPr>
            <a:r>
              <a:rPr lang="en-US" sz="3600" dirty="0" smtClean="0"/>
              <a:t>A meeting that is held at a time or place other than that specified in ordinance, resolution or bylaws, is either a special or emergency meeting.</a:t>
            </a:r>
          </a:p>
          <a:p>
            <a:pPr lvl="1" eaLnBrk="1" hangingPunct="1">
              <a:buFontTx/>
              <a:buBlip>
                <a:blip r:embed="rId2"/>
              </a:buBlip>
            </a:pPr>
            <a:endParaRPr lang="en-US" dirty="0" smtClean="0">
              <a:solidFill>
                <a:srgbClr val="5E6638"/>
              </a:solidFill>
            </a:endParaRPr>
          </a:p>
          <a:p>
            <a:pPr lvl="1" eaLnBrk="1" hangingPunct="1">
              <a:buFont typeface="Wingdings" pitchFamily="2" charset="2"/>
              <a:buChar char="ü"/>
            </a:pPr>
            <a:endParaRPr lang="en-US" dirty="0"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bwMode="auto">
          <a:xfrm>
            <a:off x="914400" y="0"/>
            <a:ext cx="8229600" cy="868363"/>
          </a:xfrm>
          <a:noFill/>
          <a:ln>
            <a:miter lim="800000"/>
            <a:headEnd/>
            <a:tailEnd/>
          </a:ln>
        </p:spPr>
        <p:txBody>
          <a:bodyPr vert="horz" wrap="square" lIns="92075" tIns="46038" rIns="92075" bIns="46038" numCol="1" anchor="b" anchorCtr="0" compatLnSpc="1">
            <a:prstTxWarp prst="textNoShape">
              <a:avLst/>
            </a:prstTxWarp>
          </a:bodyPr>
          <a:lstStyle/>
          <a:p>
            <a:pPr eaLnBrk="1" hangingPunct="1"/>
            <a:r>
              <a:rPr lang="en-US" sz="3600" smtClean="0"/>
              <a:t>TYPES OF MEETINGS</a:t>
            </a:r>
          </a:p>
        </p:txBody>
      </p:sp>
      <p:sp>
        <p:nvSpPr>
          <p:cNvPr id="25603" name="Rectangle 3"/>
          <p:cNvSpPr>
            <a:spLocks noGrp="1" noChangeArrowheads="1"/>
          </p:cNvSpPr>
          <p:nvPr>
            <p:ph idx="1"/>
          </p:nvPr>
        </p:nvSpPr>
        <p:spPr bwMode="auto">
          <a:noFill/>
          <a:ln>
            <a:miter lim="800000"/>
            <a:headEnd/>
            <a:tailEnd/>
          </a:ln>
        </p:spPr>
        <p:txBody>
          <a:bodyPr vert="horz" wrap="square" lIns="92075" tIns="46038" rIns="92075" bIns="46038" numCol="1" anchor="t" anchorCtr="0" compatLnSpc="1">
            <a:prstTxWarp prst="textNoShape">
              <a:avLst/>
            </a:prstTxWarp>
          </a:bodyPr>
          <a:lstStyle/>
          <a:p>
            <a:pPr eaLnBrk="1" hangingPunct="1">
              <a:buFontTx/>
              <a:buNone/>
            </a:pPr>
            <a:r>
              <a:rPr lang="en-US" dirty="0" smtClean="0"/>
              <a:t>Regular</a:t>
            </a:r>
          </a:p>
          <a:p>
            <a:pPr lvl="1" eaLnBrk="1" hangingPunct="1">
              <a:spcAft>
                <a:spcPct val="40000"/>
              </a:spcAft>
              <a:buFont typeface="Wingdings" pitchFamily="2" charset="2"/>
              <a:buChar char="ü"/>
            </a:pPr>
            <a:r>
              <a:rPr lang="en-US" sz="3200" dirty="0" smtClean="0"/>
              <a:t>Must set at regular time and place by formal action (e.g., ordinance, resolution, bylaws, etc.) and</a:t>
            </a:r>
          </a:p>
          <a:p>
            <a:pPr lvl="1" eaLnBrk="1" hangingPunct="1">
              <a:spcAft>
                <a:spcPct val="40000"/>
              </a:spcAft>
              <a:buFont typeface="Wingdings" pitchFamily="2" charset="2"/>
              <a:buChar char="ü"/>
            </a:pPr>
            <a:r>
              <a:rPr lang="en-US" sz="3200" dirty="0" smtClean="0"/>
              <a:t>72 hours notice is required.</a:t>
            </a:r>
          </a:p>
          <a:p>
            <a:pPr eaLnBrk="1" hangingPunct="1">
              <a:buFontTx/>
              <a:buNone/>
            </a:pPr>
            <a:endParaRPr lang="en-US" dirty="0" smtClean="0"/>
          </a:p>
          <a:p>
            <a:pPr lvl="1" eaLnBrk="1" hangingPunct="1">
              <a:buFontTx/>
              <a:buBlip>
                <a:blip r:embed="rId2"/>
              </a:buBlip>
            </a:pPr>
            <a:endParaRPr lang="en-US" dirty="0" smtClean="0"/>
          </a:p>
          <a:p>
            <a:pPr lvl="1" eaLnBrk="1" hangingPunct="1">
              <a:buFont typeface="Wingdings" pitchFamily="2" charset="2"/>
              <a:buChar char="ü"/>
            </a:pPr>
            <a:endParaRPr lang="en-US" dirty="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AutoShape 2"/>
          <p:cNvSpPr>
            <a:spLocks noGrp="1" noChangeArrowheads="1"/>
          </p:cNvSpPr>
          <p:nvPr>
            <p:ph type="title"/>
          </p:nvPr>
        </p:nvSpPr>
        <p:spPr bwMode="auto">
          <a:xfrm>
            <a:off x="914400" y="0"/>
            <a:ext cx="8229600" cy="1143000"/>
          </a:xfrm>
          <a:prstGeom prst="roundRect">
            <a:avLst>
              <a:gd name="adj" fmla="val 16667"/>
            </a:avLst>
          </a:prstGeom>
          <a:solidFill>
            <a:srgbClr val="FFFFFF">
              <a:alpha val="0"/>
            </a:srgbClr>
          </a:solidFill>
          <a:ln>
            <a:round/>
            <a:headEnd/>
            <a:tailEnd/>
          </a:ln>
        </p:spPr>
        <p:txBody>
          <a:bodyPr vert="horz" wrap="square" lIns="91440" tIns="45720" rIns="91440" bIns="45720" numCol="1" anchor="t" anchorCtr="0" compatLnSpc="1">
            <a:prstTxWarp prst="textNoShape">
              <a:avLst/>
            </a:prstTxWarp>
          </a:bodyPr>
          <a:lstStyle/>
          <a:p>
            <a:pPr eaLnBrk="1" hangingPunct="1"/>
            <a:r>
              <a:rPr lang="en-US" sz="3600" smtClean="0"/>
              <a:t>TYPES OF MEETINGS</a:t>
            </a:r>
          </a:p>
        </p:txBody>
      </p:sp>
      <p:sp>
        <p:nvSpPr>
          <p:cNvPr id="26627" name="Rectangle 3"/>
          <p:cNvSpPr>
            <a:spLocks noGrp="1" noChangeArrowheads="1"/>
          </p:cNvSpPr>
          <p:nvPr>
            <p:ph idx="1"/>
          </p:nvPr>
        </p:nvSpPr>
        <p:spPr bwMode="auto">
          <a:xfrm>
            <a:off x="914400" y="1371600"/>
            <a:ext cx="7693025" cy="5181600"/>
          </a:xfrm>
          <a:solidFill>
            <a:srgbClr val="FFFFFF"/>
          </a:solidFill>
          <a:ln>
            <a:miter lim="800000"/>
            <a:headEnd/>
            <a:tailEnd/>
          </a:ln>
        </p:spPr>
        <p:txBody>
          <a:bodyPr vert="horz" wrap="square" lIns="91440" tIns="45720" rIns="91440" bIns="45720" numCol="1" anchor="t" anchorCtr="0" compatLnSpc="1">
            <a:prstTxWarp prst="textNoShape">
              <a:avLst/>
            </a:prstTxWarp>
          </a:bodyPr>
          <a:lstStyle/>
          <a:p>
            <a:pPr eaLnBrk="1" hangingPunct="1">
              <a:buFontTx/>
              <a:buNone/>
            </a:pPr>
            <a:r>
              <a:rPr lang="en-US" sz="3600" dirty="0" smtClean="0"/>
              <a:t>Special</a:t>
            </a:r>
          </a:p>
          <a:p>
            <a:pPr lvl="1" eaLnBrk="1" hangingPunct="1">
              <a:buFont typeface="Wingdings" pitchFamily="2" charset="2"/>
              <a:buChar char="ü"/>
            </a:pPr>
            <a:r>
              <a:rPr lang="en-US" dirty="0" smtClean="0"/>
              <a:t>Presiding officer or a majority may call a special meeting.</a:t>
            </a:r>
          </a:p>
          <a:p>
            <a:pPr lvl="1" eaLnBrk="1" hangingPunct="1">
              <a:buFont typeface="Wingdings" pitchFamily="2" charset="2"/>
              <a:buChar char="ü"/>
            </a:pPr>
            <a:r>
              <a:rPr lang="en-US" dirty="0" smtClean="0"/>
              <a:t>Requires 24 hours posted notice and written notice to each member and to media outlets that have requested notice. </a:t>
            </a:r>
          </a:p>
          <a:p>
            <a:pPr lvl="1" eaLnBrk="1" hangingPunct="1">
              <a:buFont typeface="Wingdings" pitchFamily="2" charset="2"/>
              <a:buChar char="ü"/>
            </a:pPr>
            <a:r>
              <a:rPr lang="en-US" dirty="0" smtClean="0"/>
              <a:t>Notice must state time and place of meeting and all business to be discussed.</a:t>
            </a:r>
          </a:p>
          <a:p>
            <a:pPr lvl="1" eaLnBrk="1" hangingPunct="1">
              <a:buFont typeface="Wingdings" pitchFamily="2" charset="2"/>
              <a:buChar char="ü"/>
            </a:pPr>
            <a:r>
              <a:rPr lang="en-US" dirty="0" smtClean="0"/>
              <a:t>Business is limited to subjects listed on agenda.</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674" name="Rectangle 2"/>
          <p:cNvSpPr>
            <a:spLocks noChangeArrowheads="1"/>
          </p:cNvSpPr>
          <p:nvPr/>
        </p:nvSpPr>
        <p:spPr bwMode="auto">
          <a:xfrm>
            <a:off x="1066800" y="1371600"/>
            <a:ext cx="8077200" cy="5105400"/>
          </a:xfrm>
          <a:prstGeom prst="rect">
            <a:avLst/>
          </a:prstGeom>
          <a:noFill/>
          <a:ln w="9525">
            <a:noFill/>
            <a:miter lim="800000"/>
            <a:headEnd/>
            <a:tailEnd/>
          </a:ln>
        </p:spPr>
        <p:txBody>
          <a:bodyPr lIns="92075" tIns="46038" rIns="92075" bIns="46038"/>
          <a:lstStyle/>
          <a:p>
            <a:pPr marL="533400" indent="-533400">
              <a:spcBef>
                <a:spcPct val="20000"/>
              </a:spcBef>
            </a:pPr>
            <a:r>
              <a:rPr lang="en-US" sz="3200" dirty="0">
                <a:latin typeface="+mj-lt"/>
              </a:rPr>
              <a:t>Agenda</a:t>
            </a:r>
          </a:p>
          <a:p>
            <a:pPr marL="914400" lvl="1" indent="-457200">
              <a:spcBef>
                <a:spcPct val="20000"/>
              </a:spcBef>
              <a:spcAft>
                <a:spcPct val="40000"/>
              </a:spcAft>
              <a:buFont typeface="Wingdings" pitchFamily="2" charset="2"/>
              <a:buChar char="ü"/>
            </a:pPr>
            <a:r>
              <a:rPr lang="en-US" sz="2600" dirty="0">
                <a:latin typeface="+mj-lt"/>
              </a:rPr>
              <a:t>Except emergency meetings, all meetings must have an agenda posted in advance (Regular – 72 hours, Special – 24 hours). </a:t>
            </a:r>
          </a:p>
          <a:p>
            <a:pPr marL="533400" indent="-533400">
              <a:spcBef>
                <a:spcPct val="20000"/>
              </a:spcBef>
              <a:spcAft>
                <a:spcPct val="40000"/>
              </a:spcAft>
              <a:buFont typeface="Wingdings" pitchFamily="2" charset="2"/>
              <a:buNone/>
            </a:pPr>
            <a:r>
              <a:rPr lang="en-US" sz="3200" dirty="0">
                <a:latin typeface="+mj-lt"/>
              </a:rPr>
              <a:t>Open and public</a:t>
            </a:r>
          </a:p>
          <a:p>
            <a:pPr marL="914400" lvl="1" indent="-457200">
              <a:spcBef>
                <a:spcPct val="20000"/>
              </a:spcBef>
              <a:buFont typeface="Wingdings" pitchFamily="2" charset="2"/>
              <a:buChar char="ü"/>
            </a:pPr>
            <a:r>
              <a:rPr lang="en-US" sz="2600" dirty="0">
                <a:latin typeface="+mj-lt"/>
              </a:rPr>
              <a:t>All persons must be permitted to </a:t>
            </a:r>
            <a:r>
              <a:rPr lang="en-US" sz="2600" dirty="0" smtClean="0">
                <a:latin typeface="+mj-lt"/>
              </a:rPr>
              <a:t>attend</a:t>
            </a:r>
            <a:endParaRPr lang="en-US" sz="2600" dirty="0">
              <a:latin typeface="+mj-lt"/>
            </a:endParaRPr>
          </a:p>
          <a:p>
            <a:pPr marL="533400" indent="-533400">
              <a:spcBef>
                <a:spcPct val="20000"/>
              </a:spcBef>
            </a:pPr>
            <a:r>
              <a:rPr lang="en-US" sz="3200" dirty="0">
                <a:latin typeface="+mj-lt"/>
              </a:rPr>
              <a:t>No conditions on attendance</a:t>
            </a:r>
          </a:p>
          <a:p>
            <a:pPr marL="914400" lvl="1" indent="-457200">
              <a:spcBef>
                <a:spcPct val="20000"/>
              </a:spcBef>
              <a:buFont typeface="Wingdings" pitchFamily="2" charset="2"/>
              <a:buChar char="ü"/>
            </a:pPr>
            <a:r>
              <a:rPr lang="en-US" sz="2600" dirty="0">
                <a:latin typeface="+mj-lt"/>
              </a:rPr>
              <a:t>May not require to sign-in, cannot charge for attendance.  </a:t>
            </a:r>
          </a:p>
        </p:txBody>
      </p:sp>
      <p:sp>
        <p:nvSpPr>
          <p:cNvPr id="28675" name="Rectangle 3"/>
          <p:cNvSpPr>
            <a:spLocks noGrp="1" noChangeArrowheads="1"/>
          </p:cNvSpPr>
          <p:nvPr>
            <p:ph type="title" idx="4294967295"/>
          </p:nvPr>
        </p:nvSpPr>
        <p:spPr bwMode="auto">
          <a:xfrm>
            <a:off x="1389063" y="0"/>
            <a:ext cx="7754937" cy="914400"/>
          </a:xfrm>
          <a:prstGeom prst="rect">
            <a:avLst/>
          </a:prstGeom>
          <a:solidFill>
            <a:srgbClr val="FFFFFF">
              <a:alpha val="0"/>
            </a:srgbClr>
          </a:solidFill>
          <a:ln>
            <a:miter lim="800000"/>
            <a:headEnd/>
            <a:tailEnd/>
          </a:ln>
        </p:spPr>
        <p:txBody>
          <a:bodyPr/>
          <a:lstStyle/>
          <a:p>
            <a:pPr eaLnBrk="1" hangingPunct="1"/>
            <a:r>
              <a:rPr lang="en-US" sz="3600" dirty="0" smtClean="0"/>
              <a:t/>
            </a:r>
            <a:br>
              <a:rPr lang="en-US" sz="3600" dirty="0" smtClean="0"/>
            </a:br>
            <a:r>
              <a:rPr lang="en-US" sz="3600" dirty="0" smtClean="0">
                <a:solidFill>
                  <a:schemeClr val="bg1"/>
                </a:solidFill>
              </a:rPr>
              <a:t>REQUIREMENTS FOR MEETINGS</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AutoShape 2"/>
          <p:cNvSpPr>
            <a:spLocks noGrp="1" noChangeArrowheads="1"/>
          </p:cNvSpPr>
          <p:nvPr>
            <p:ph type="title"/>
          </p:nvPr>
        </p:nvSpPr>
        <p:spPr bwMode="auto">
          <a:xfrm>
            <a:off x="533400" y="609600"/>
            <a:ext cx="8229600" cy="1143000"/>
          </a:xfrm>
          <a:prstGeom prst="roundRect">
            <a:avLst>
              <a:gd name="adj" fmla="val 16667"/>
            </a:avLst>
          </a:prstGeom>
          <a:solidFill>
            <a:srgbClr val="FFFFFF">
              <a:alpha val="0"/>
            </a:srgbClr>
          </a:solidFill>
          <a:ln>
            <a:round/>
            <a:headEnd/>
            <a:tailEnd/>
          </a:ln>
        </p:spPr>
        <p:txBody>
          <a:bodyPr vert="horz" wrap="square" lIns="91440" tIns="45720" rIns="91440" bIns="45720" numCol="1" anchor="t" anchorCtr="0" compatLnSpc="1">
            <a:prstTxWarp prst="textNoShape">
              <a:avLst/>
            </a:prstTxWarp>
          </a:bodyPr>
          <a:lstStyle/>
          <a:p>
            <a:pPr eaLnBrk="1" hangingPunct="1"/>
            <a:r>
              <a:rPr lang="en-US" sz="3600" smtClean="0"/>
              <a:t>AGENDAS</a:t>
            </a:r>
          </a:p>
        </p:txBody>
      </p:sp>
      <p:sp>
        <p:nvSpPr>
          <p:cNvPr id="29699" name="Rectangle 3"/>
          <p:cNvSpPr>
            <a:spLocks noGrp="1" noChangeArrowheads="1"/>
          </p:cNvSpPr>
          <p:nvPr>
            <p:ph idx="1"/>
          </p:nvPr>
        </p:nvSpPr>
        <p:spPr bwMode="auto">
          <a:xfrm>
            <a:off x="457200" y="1219200"/>
            <a:ext cx="8229600" cy="5181600"/>
          </a:xfrm>
          <a:solidFill>
            <a:srgbClr val="FFFFFF"/>
          </a:solidFill>
          <a:ln>
            <a:miter lim="800000"/>
            <a:headEnd/>
            <a:tailEnd/>
          </a:ln>
        </p:spPr>
        <p:txBody>
          <a:bodyPr vert="horz" wrap="square" lIns="91440" tIns="45720" rIns="91440" bIns="45720" numCol="1" anchor="t" anchorCtr="0" compatLnSpc="1">
            <a:prstTxWarp prst="textNoShape">
              <a:avLst/>
            </a:prstTxWarp>
          </a:bodyPr>
          <a:lstStyle/>
          <a:p>
            <a:pPr eaLnBrk="1" hangingPunct="1">
              <a:buFontTx/>
              <a:buNone/>
            </a:pPr>
            <a:r>
              <a:rPr lang="en-US" dirty="0" smtClean="0"/>
              <a:t>Must post in a location “freely accessible to members of the public” 24/7.</a:t>
            </a:r>
          </a:p>
          <a:p>
            <a:pPr eaLnBrk="1" hangingPunct="1">
              <a:buFontTx/>
              <a:buNone/>
            </a:pPr>
            <a:r>
              <a:rPr lang="en-US" dirty="0" smtClean="0"/>
              <a:t>Must state time and place of meeting and a “brief general description of each item of business to be transacted or discussed, including items to be discussed in closed session.”</a:t>
            </a:r>
          </a:p>
          <a:p>
            <a:pPr eaLnBrk="1" hangingPunct="1">
              <a:buFontTx/>
              <a:buNone/>
            </a:pPr>
            <a:r>
              <a:rPr lang="en-US" dirty="0" smtClean="0"/>
              <a:t>People should have enough information to decide whether they want to attend.</a:t>
            </a:r>
          </a:p>
          <a:p>
            <a:pPr eaLnBrk="1" hangingPunct="1">
              <a:buFontTx/>
              <a:buNone/>
            </a:pPr>
            <a:r>
              <a:rPr lang="en-US" dirty="0" smtClean="0"/>
              <a:t>Rule of thumb = 20 words is sufficient.</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AutoShape 2"/>
          <p:cNvSpPr>
            <a:spLocks noGrp="1" noChangeArrowheads="1"/>
          </p:cNvSpPr>
          <p:nvPr>
            <p:ph type="title"/>
          </p:nvPr>
        </p:nvSpPr>
        <p:spPr bwMode="auto">
          <a:prstGeom prst="roundRect">
            <a:avLst>
              <a:gd name="adj" fmla="val 16667"/>
            </a:avLst>
          </a:prstGeom>
          <a:solidFill>
            <a:srgbClr val="FFFFFF">
              <a:alpha val="0"/>
            </a:srgbClr>
          </a:solidFill>
          <a:ln algn="ctr">
            <a:round/>
            <a:headEnd/>
            <a:tailEnd/>
          </a:ln>
        </p:spPr>
        <p:txBody>
          <a:bodyPr vert="horz" wrap="square" lIns="91440" tIns="45720" rIns="91440" bIns="45720" numCol="1" anchor="t" anchorCtr="0" compatLnSpc="1">
            <a:prstTxWarp prst="textNoShape">
              <a:avLst/>
            </a:prstTxWarp>
          </a:bodyPr>
          <a:lstStyle/>
          <a:p>
            <a:pPr eaLnBrk="1" hangingPunct="1"/>
            <a:r>
              <a:rPr lang="en-US" sz="3600" smtClean="0"/>
              <a:t>AGENDAS</a:t>
            </a:r>
          </a:p>
        </p:txBody>
      </p:sp>
      <p:sp>
        <p:nvSpPr>
          <p:cNvPr id="30723" name="Rectangle 3"/>
          <p:cNvSpPr>
            <a:spLocks noGrp="1" noChangeArrowheads="1"/>
          </p:cNvSpPr>
          <p:nvPr>
            <p:ph idx="1"/>
          </p:nvPr>
        </p:nvSpPr>
        <p:spPr bwMode="auto">
          <a:solidFill>
            <a:srgbClr val="FFFFFF"/>
          </a:solidFill>
          <a:ln>
            <a:miter lim="800000"/>
            <a:headEnd/>
            <a:tailEnd/>
          </a:ln>
        </p:spPr>
        <p:txBody>
          <a:bodyPr vert="horz" wrap="square" lIns="91440" tIns="45720" rIns="91440" bIns="45720" numCol="1" anchor="t" anchorCtr="0" compatLnSpc="1">
            <a:prstTxWarp prst="textNoShape">
              <a:avLst/>
            </a:prstTxWarp>
          </a:bodyPr>
          <a:lstStyle/>
          <a:p>
            <a:pPr eaLnBrk="1" hangingPunct="1">
              <a:buFontTx/>
              <a:buNone/>
            </a:pPr>
            <a:r>
              <a:rPr lang="en-US" dirty="0" smtClean="0"/>
              <a:t>Must include language regarding how an individual with a disability may access the meeting and related materials.</a:t>
            </a:r>
          </a:p>
          <a:p>
            <a:pPr eaLnBrk="1" hangingPunct="1">
              <a:buFontTx/>
              <a:buNone/>
            </a:pPr>
            <a:r>
              <a:rPr lang="en-US" dirty="0" smtClean="0"/>
              <a:t>Must include the address where non-confidential materials given to board members less than 72 hours prior to a regular meeting may be obtained.</a:t>
            </a:r>
          </a:p>
          <a:p>
            <a:pPr eaLnBrk="1" hangingPunct="1">
              <a:buFontTx/>
              <a:buNone/>
            </a:pPr>
            <a:r>
              <a:rPr lang="en-US" dirty="0" smtClean="0"/>
              <a:t>Must be posted online if the Agency maintains a website.</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AutoShape 2"/>
          <p:cNvSpPr>
            <a:spLocks noGrp="1" noChangeArrowheads="1"/>
          </p:cNvSpPr>
          <p:nvPr>
            <p:ph type="title"/>
          </p:nvPr>
        </p:nvSpPr>
        <p:spPr bwMode="auto">
          <a:prstGeom prst="roundRect">
            <a:avLst>
              <a:gd name="adj" fmla="val 16667"/>
            </a:avLst>
          </a:prstGeom>
          <a:solidFill>
            <a:srgbClr val="FFFFFF">
              <a:alpha val="0"/>
            </a:srgbClr>
          </a:solidFill>
          <a:ln algn="ctr">
            <a:round/>
            <a:headEnd/>
            <a:tailEnd/>
          </a:ln>
        </p:spPr>
        <p:txBody>
          <a:bodyPr vert="horz" wrap="square" lIns="91440" tIns="45720" rIns="91440" bIns="45720" numCol="1" anchor="t" anchorCtr="0" compatLnSpc="1">
            <a:prstTxWarp prst="textNoShape">
              <a:avLst/>
            </a:prstTxWarp>
          </a:bodyPr>
          <a:lstStyle/>
          <a:p>
            <a:pPr eaLnBrk="1" hangingPunct="1"/>
            <a:r>
              <a:rPr lang="en-US" sz="3600" smtClean="0"/>
              <a:t>LOCATION OF MEETINGS</a:t>
            </a:r>
          </a:p>
        </p:txBody>
      </p:sp>
      <p:sp>
        <p:nvSpPr>
          <p:cNvPr id="32771" name="Rectangle 3"/>
          <p:cNvSpPr>
            <a:spLocks noGrp="1" noChangeArrowheads="1"/>
          </p:cNvSpPr>
          <p:nvPr>
            <p:ph idx="1"/>
          </p:nvPr>
        </p:nvSpPr>
        <p:spPr bwMode="auto">
          <a:solidFill>
            <a:srgbClr val="FFFFFF"/>
          </a:solidFill>
          <a:ln>
            <a:miter lim="800000"/>
            <a:headEnd/>
            <a:tailEnd/>
          </a:ln>
        </p:spPr>
        <p:txBody>
          <a:bodyPr vert="horz" wrap="square" lIns="91440" tIns="45720" rIns="91440" bIns="45720" numCol="1" anchor="t" anchorCtr="0" compatLnSpc="1">
            <a:prstTxWarp prst="textNoShape">
              <a:avLst/>
            </a:prstTxWarp>
          </a:bodyPr>
          <a:lstStyle/>
          <a:p>
            <a:pPr eaLnBrk="1" hangingPunct="1">
              <a:buFontTx/>
              <a:buNone/>
            </a:pPr>
            <a:endParaRPr lang="en-US" sz="4000" dirty="0" smtClean="0"/>
          </a:p>
          <a:p>
            <a:pPr eaLnBrk="1" hangingPunct="1">
              <a:buFontTx/>
              <a:buNone/>
            </a:pPr>
            <a:r>
              <a:rPr lang="en-US" sz="3600" dirty="0" smtClean="0"/>
              <a:t>All meetings must be held within the area over which the board has jurisdiction. </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Parliamentary Procedure</a:t>
            </a:r>
            <a:endParaRPr lang="en-US" dirty="0"/>
          </a:p>
        </p:txBody>
      </p:sp>
      <p:sp>
        <p:nvSpPr>
          <p:cNvPr id="3" name="Content Placeholder 2"/>
          <p:cNvSpPr>
            <a:spLocks noGrp="1"/>
          </p:cNvSpPr>
          <p:nvPr>
            <p:ph idx="1"/>
          </p:nvPr>
        </p:nvSpPr>
        <p:spPr>
          <a:xfrm>
            <a:off x="457200" y="1600200"/>
            <a:ext cx="8229600" cy="4800600"/>
          </a:xfrm>
        </p:spPr>
        <p:txBody>
          <a:bodyPr/>
          <a:lstStyle/>
          <a:p>
            <a:pPr marL="609600" indent="-609600" eaLnBrk="1" hangingPunct="1">
              <a:lnSpc>
                <a:spcPct val="80000"/>
              </a:lnSpc>
              <a:buFontTx/>
              <a:buAutoNum type="arabicPeriod"/>
            </a:pPr>
            <a:r>
              <a:rPr lang="en-US" altLang="en-US" dirty="0"/>
              <a:t>Call to order</a:t>
            </a:r>
          </a:p>
          <a:p>
            <a:pPr marL="609600" indent="-609600" eaLnBrk="1" hangingPunct="1">
              <a:lnSpc>
                <a:spcPct val="80000"/>
              </a:lnSpc>
              <a:buFontTx/>
              <a:buAutoNum type="arabicPeriod"/>
            </a:pPr>
            <a:r>
              <a:rPr lang="en-US" altLang="en-US" dirty="0"/>
              <a:t>Approval of minutes</a:t>
            </a:r>
          </a:p>
          <a:p>
            <a:pPr marL="609600" indent="-609600" eaLnBrk="1" hangingPunct="1">
              <a:lnSpc>
                <a:spcPct val="80000"/>
              </a:lnSpc>
              <a:buFontTx/>
              <a:buAutoNum type="arabicPeriod"/>
            </a:pPr>
            <a:r>
              <a:rPr lang="en-US" altLang="en-US" dirty="0"/>
              <a:t>Reports of officers</a:t>
            </a:r>
          </a:p>
          <a:p>
            <a:pPr marL="609600" indent="-609600" eaLnBrk="1" hangingPunct="1">
              <a:lnSpc>
                <a:spcPct val="80000"/>
              </a:lnSpc>
              <a:buFontTx/>
              <a:buAutoNum type="arabicPeriod"/>
            </a:pPr>
            <a:r>
              <a:rPr lang="en-US" altLang="en-US" dirty="0"/>
              <a:t>Reports of boards and standing committees</a:t>
            </a:r>
          </a:p>
          <a:p>
            <a:pPr marL="609600" indent="-609600" eaLnBrk="1" hangingPunct="1">
              <a:lnSpc>
                <a:spcPct val="80000"/>
              </a:lnSpc>
              <a:buFontTx/>
              <a:buAutoNum type="arabicPeriod"/>
            </a:pPr>
            <a:r>
              <a:rPr lang="en-US" altLang="en-US" dirty="0"/>
              <a:t>Reports of special committees</a:t>
            </a:r>
          </a:p>
          <a:p>
            <a:pPr marL="609600" indent="-609600" eaLnBrk="1" hangingPunct="1">
              <a:lnSpc>
                <a:spcPct val="80000"/>
              </a:lnSpc>
              <a:buFontTx/>
              <a:buAutoNum type="arabicPeriod"/>
            </a:pPr>
            <a:r>
              <a:rPr lang="en-US" altLang="en-US" dirty="0"/>
              <a:t>Unfinished business</a:t>
            </a:r>
          </a:p>
          <a:p>
            <a:pPr marL="609600" indent="-609600" eaLnBrk="1" hangingPunct="1">
              <a:lnSpc>
                <a:spcPct val="80000"/>
              </a:lnSpc>
              <a:buFontTx/>
              <a:buAutoNum type="arabicPeriod"/>
            </a:pPr>
            <a:r>
              <a:rPr lang="en-US" altLang="en-US" dirty="0"/>
              <a:t>New business</a:t>
            </a:r>
          </a:p>
          <a:p>
            <a:pPr marL="609600" indent="-609600" eaLnBrk="1" hangingPunct="1">
              <a:lnSpc>
                <a:spcPct val="80000"/>
              </a:lnSpc>
              <a:buFontTx/>
              <a:buAutoNum type="arabicPeriod"/>
            </a:pPr>
            <a:r>
              <a:rPr lang="en-US" altLang="en-US" dirty="0"/>
              <a:t>Announcements</a:t>
            </a:r>
          </a:p>
          <a:p>
            <a:pPr marL="609600" indent="-609600" eaLnBrk="1" hangingPunct="1">
              <a:lnSpc>
                <a:spcPct val="80000"/>
              </a:lnSpc>
              <a:buFontTx/>
              <a:buAutoNum type="arabicPeriod"/>
            </a:pPr>
            <a:r>
              <a:rPr lang="en-US" altLang="en-US" dirty="0"/>
              <a:t>Adjournment</a:t>
            </a:r>
          </a:p>
          <a:p>
            <a:endParaRPr lang="en-US" dirty="0"/>
          </a:p>
        </p:txBody>
      </p:sp>
    </p:spTree>
    <p:extLst>
      <p:ext uri="{BB962C8B-B14F-4D97-AF65-F5344CB8AC3E}">
        <p14:creationId xmlns:p14="http://schemas.microsoft.com/office/powerpoint/2010/main" val="21242768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smtClean="0"/>
              <a:t>Basic Format for Agenda Items</a:t>
            </a:r>
            <a:endParaRPr lang="en-US" sz="4000" dirty="0"/>
          </a:p>
        </p:txBody>
      </p:sp>
      <p:sp>
        <p:nvSpPr>
          <p:cNvPr id="3" name="Content Placeholder 2"/>
          <p:cNvSpPr>
            <a:spLocks noGrp="1"/>
          </p:cNvSpPr>
          <p:nvPr>
            <p:ph idx="1"/>
          </p:nvPr>
        </p:nvSpPr>
        <p:spPr/>
        <p:txBody>
          <a:bodyPr/>
          <a:lstStyle/>
          <a:p>
            <a:pPr eaLnBrk="1" hangingPunct="1">
              <a:buFontTx/>
              <a:buChar char="•"/>
            </a:pPr>
            <a:r>
              <a:rPr lang="en-US" altLang="en-US" dirty="0"/>
              <a:t>Announce the agenda item.</a:t>
            </a:r>
          </a:p>
          <a:p>
            <a:pPr eaLnBrk="1" hangingPunct="1">
              <a:buFontTx/>
              <a:buChar char="•"/>
            </a:pPr>
            <a:r>
              <a:rPr lang="en-US" altLang="en-US" dirty="0"/>
              <a:t>Staff reports.</a:t>
            </a:r>
          </a:p>
          <a:p>
            <a:pPr eaLnBrk="1" hangingPunct="1">
              <a:buFontTx/>
              <a:buChar char="•"/>
            </a:pPr>
            <a:r>
              <a:rPr lang="en-US" altLang="en-US" dirty="0"/>
              <a:t>Public Comments.</a:t>
            </a:r>
          </a:p>
          <a:p>
            <a:pPr eaLnBrk="1" hangingPunct="1">
              <a:buFontTx/>
              <a:buChar char="•"/>
            </a:pPr>
            <a:r>
              <a:rPr lang="en-US" altLang="en-US" dirty="0"/>
              <a:t>Motion, second, discussion and vote on the item (Chair should audibly restate the vote results – new GC in 2013).</a:t>
            </a:r>
          </a:p>
          <a:p>
            <a:endParaRPr lang="en-US" dirty="0"/>
          </a:p>
        </p:txBody>
      </p:sp>
    </p:spTree>
    <p:extLst>
      <p:ext uri="{BB962C8B-B14F-4D97-AF65-F5344CB8AC3E}">
        <p14:creationId xmlns:p14="http://schemas.microsoft.com/office/powerpoint/2010/main" val="34445771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Minutes</a:t>
            </a:r>
            <a:endParaRPr lang="en-US" dirty="0"/>
          </a:p>
        </p:txBody>
      </p:sp>
      <p:sp>
        <p:nvSpPr>
          <p:cNvPr id="3" name="Content Placeholder 2"/>
          <p:cNvSpPr>
            <a:spLocks noGrp="1"/>
          </p:cNvSpPr>
          <p:nvPr>
            <p:ph idx="1"/>
          </p:nvPr>
        </p:nvSpPr>
        <p:spPr/>
        <p:txBody>
          <a:bodyPr/>
          <a:lstStyle/>
          <a:p>
            <a:r>
              <a:rPr lang="en-US" altLang="en-US" dirty="0"/>
              <a:t>	The secretary of the board shall maintain  minutes of the meetings of the board and, as soon as possible after each meeting, shall cause a copy of the minutes to be forwarded to each member of the board.</a:t>
            </a:r>
          </a:p>
          <a:p>
            <a:endParaRPr lang="en-US" dirty="0"/>
          </a:p>
        </p:txBody>
      </p:sp>
    </p:spTree>
    <p:extLst>
      <p:ext uri="{BB962C8B-B14F-4D97-AF65-F5344CB8AC3E}">
        <p14:creationId xmlns:p14="http://schemas.microsoft.com/office/powerpoint/2010/main" val="23512776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Role of the Chair</a:t>
            </a:r>
            <a:endParaRPr lang="en-US" dirty="0"/>
          </a:p>
        </p:txBody>
      </p:sp>
      <p:sp>
        <p:nvSpPr>
          <p:cNvPr id="3" name="Content Placeholder 2"/>
          <p:cNvSpPr>
            <a:spLocks noGrp="1"/>
          </p:cNvSpPr>
          <p:nvPr>
            <p:ph idx="1"/>
          </p:nvPr>
        </p:nvSpPr>
        <p:spPr/>
        <p:txBody>
          <a:bodyPr/>
          <a:lstStyle/>
          <a:p>
            <a:pPr eaLnBrk="1" hangingPunct="1">
              <a:buFontTx/>
              <a:buChar char="•"/>
            </a:pPr>
            <a:r>
              <a:rPr lang="en-US" altLang="en-US" dirty="0"/>
              <a:t>Must understand the rules.</a:t>
            </a:r>
          </a:p>
          <a:p>
            <a:pPr eaLnBrk="1" hangingPunct="1">
              <a:buFontTx/>
              <a:buChar char="•"/>
            </a:pPr>
            <a:r>
              <a:rPr lang="en-US" altLang="en-US" dirty="0"/>
              <a:t>Moves the meeting and agenda.</a:t>
            </a:r>
          </a:p>
          <a:p>
            <a:pPr eaLnBrk="1" hangingPunct="1">
              <a:buFontTx/>
              <a:buChar char="•"/>
            </a:pPr>
            <a:r>
              <a:rPr lang="en-US" altLang="en-US" dirty="0"/>
              <a:t>Takes the lead role on process.</a:t>
            </a:r>
          </a:p>
          <a:p>
            <a:pPr eaLnBrk="1" hangingPunct="1">
              <a:buFontTx/>
              <a:buChar char="•"/>
            </a:pPr>
            <a:r>
              <a:rPr lang="en-US" altLang="en-US" dirty="0"/>
              <a:t>Take less active role in debate.</a:t>
            </a:r>
          </a:p>
          <a:p>
            <a:pPr eaLnBrk="1" hangingPunct="1">
              <a:buFontTx/>
              <a:buChar char="•"/>
            </a:pPr>
            <a:r>
              <a:rPr lang="en-US" altLang="en-US" dirty="0"/>
              <a:t>Verbally report the results of the votes.</a:t>
            </a:r>
          </a:p>
          <a:p>
            <a:endParaRPr lang="en-US" dirty="0"/>
          </a:p>
        </p:txBody>
      </p:sp>
    </p:spTree>
    <p:extLst>
      <p:ext uri="{BB962C8B-B14F-4D97-AF65-F5344CB8AC3E}">
        <p14:creationId xmlns:p14="http://schemas.microsoft.com/office/powerpoint/2010/main" val="39004235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bwMode="auto">
          <a:solidFill>
            <a:srgbClr val="FFFFFF">
              <a:alpha val="0"/>
            </a:srgbClr>
          </a:solidFill>
          <a:ln algn="ctr">
            <a:miter lim="800000"/>
            <a:headEnd/>
            <a:tailEnd/>
          </a:ln>
        </p:spPr>
        <p:txBody>
          <a:bodyPr vert="horz" wrap="square" lIns="91440" tIns="45720" rIns="91440" bIns="45720" numCol="1" anchor="t" anchorCtr="0" compatLnSpc="1">
            <a:prstTxWarp prst="textNoShape">
              <a:avLst/>
            </a:prstTxWarp>
          </a:bodyPr>
          <a:lstStyle/>
          <a:p>
            <a:pPr eaLnBrk="1" hangingPunct="1"/>
            <a:r>
              <a:rPr lang="en-US" smtClean="0"/>
              <a:t>RIGHTS OF THE PUBLIC</a:t>
            </a:r>
          </a:p>
        </p:txBody>
      </p:sp>
      <p:sp>
        <p:nvSpPr>
          <p:cNvPr id="33795" name="Rectangle 3"/>
          <p:cNvSpPr>
            <a:spLocks noGrp="1" noChangeArrowheads="1"/>
          </p:cNvSpPr>
          <p:nvPr>
            <p:ph idx="1"/>
          </p:nvPr>
        </p:nvSpPr>
        <p:spPr bwMode="auto">
          <a:xfrm>
            <a:off x="533400" y="1371600"/>
            <a:ext cx="8382000" cy="5181600"/>
          </a:xfrm>
          <a:solidFill>
            <a:srgbClr val="FFFFFF"/>
          </a:solidFill>
          <a:ln>
            <a:miter lim="800000"/>
            <a:headEnd/>
            <a:tailEnd/>
          </a:ln>
        </p:spPr>
        <p:txBody>
          <a:bodyPr vert="horz" wrap="square" lIns="91440" tIns="45720" rIns="91440" bIns="45720" numCol="1" anchor="t" anchorCtr="0" compatLnSpc="1">
            <a:prstTxWarp prst="textNoShape">
              <a:avLst/>
            </a:prstTxWarp>
          </a:bodyPr>
          <a:lstStyle/>
          <a:p>
            <a:pPr eaLnBrk="1" hangingPunct="1">
              <a:buFontTx/>
              <a:buNone/>
            </a:pPr>
            <a:r>
              <a:rPr lang="en-US" dirty="0" smtClean="0"/>
              <a:t>May address Board:</a:t>
            </a:r>
          </a:p>
          <a:p>
            <a:pPr lvl="1" eaLnBrk="1" hangingPunct="1">
              <a:buFont typeface="Wingdings" pitchFamily="2" charset="2"/>
              <a:buChar char="ü"/>
            </a:pPr>
            <a:r>
              <a:rPr lang="en-US" dirty="0" smtClean="0"/>
              <a:t>Matters on the agenda </a:t>
            </a:r>
          </a:p>
          <a:p>
            <a:pPr lvl="2" eaLnBrk="1" hangingPunct="1"/>
            <a:r>
              <a:rPr lang="en-US" dirty="0" smtClean="0"/>
              <a:t>Before or during consideration of the item, public must be given an opportunity to comment on the item.</a:t>
            </a:r>
          </a:p>
          <a:p>
            <a:pPr lvl="1" eaLnBrk="1" hangingPunct="1">
              <a:buFont typeface="Wingdings" pitchFamily="2" charset="2"/>
              <a:buChar char="ü"/>
            </a:pPr>
            <a:r>
              <a:rPr lang="en-US" dirty="0" smtClean="0"/>
              <a:t>When a member of the public raises an issue that is not on the agenda, the item may be briefly responded to, but NO ACTION! </a:t>
            </a:r>
          </a:p>
          <a:p>
            <a:pPr lvl="1" eaLnBrk="1" hangingPunct="1">
              <a:buFont typeface="Wingdings" pitchFamily="2" charset="2"/>
              <a:buChar char="ü"/>
            </a:pPr>
            <a:r>
              <a:rPr lang="en-US" dirty="0" smtClean="0"/>
              <a:t>Reasonable time limitations and other regulations are permitted (be consistent).</a:t>
            </a:r>
          </a:p>
          <a:p>
            <a:pPr eaLnBrk="1" hangingPunct="1">
              <a:buFontTx/>
              <a:buNone/>
            </a:pPr>
            <a:endParaRPr lang="en-US" dirty="0" smtClean="0">
              <a:solidFill>
                <a:schemeClr val="accent2"/>
              </a:solidFill>
            </a:endParaRPr>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AutoShape 2"/>
          <p:cNvSpPr>
            <a:spLocks noGrp="1" noChangeArrowheads="1"/>
          </p:cNvSpPr>
          <p:nvPr>
            <p:ph type="title"/>
          </p:nvPr>
        </p:nvSpPr>
        <p:spPr bwMode="auto">
          <a:xfrm>
            <a:off x="1066800" y="274638"/>
            <a:ext cx="7620000" cy="1143000"/>
          </a:xfrm>
          <a:prstGeom prst="roundRect">
            <a:avLst>
              <a:gd name="adj" fmla="val 16667"/>
            </a:avLst>
          </a:prstGeom>
          <a:solidFill>
            <a:srgbClr val="FFFFFF">
              <a:alpha val="0"/>
            </a:srgbClr>
          </a:solidFill>
          <a:ln algn="ctr">
            <a:round/>
            <a:headEnd/>
            <a:tailEnd/>
          </a:ln>
        </p:spPr>
        <p:txBody>
          <a:bodyPr vert="horz" wrap="square" lIns="91440" tIns="45720" rIns="91440" bIns="45720" numCol="1" anchor="t" anchorCtr="0" compatLnSpc="1">
            <a:prstTxWarp prst="textNoShape">
              <a:avLst/>
            </a:prstTxWarp>
          </a:bodyPr>
          <a:lstStyle/>
          <a:p>
            <a:pPr eaLnBrk="1" hangingPunct="1"/>
            <a:r>
              <a:rPr lang="en-US" smtClean="0"/>
              <a:t>Responding to the Public</a:t>
            </a:r>
          </a:p>
        </p:txBody>
      </p:sp>
      <p:sp>
        <p:nvSpPr>
          <p:cNvPr id="34819" name="Rectangle 3"/>
          <p:cNvSpPr>
            <a:spLocks noGrp="1" noChangeArrowheads="1"/>
          </p:cNvSpPr>
          <p:nvPr>
            <p:ph idx="1"/>
          </p:nvPr>
        </p:nvSpPr>
        <p:spPr bwMode="auto">
          <a:solidFill>
            <a:srgbClr val="FFFFFF"/>
          </a:solidFill>
          <a:ln algn="ctr">
            <a:miter lim="800000"/>
            <a:headEnd/>
            <a:tailEnd/>
          </a:ln>
        </p:spPr>
        <p:txBody>
          <a:bodyPr vert="horz" wrap="square" lIns="91440" tIns="45720" rIns="91440" bIns="45720" numCol="1" anchor="t" anchorCtr="0" compatLnSpc="1">
            <a:prstTxWarp prst="textNoShape">
              <a:avLst/>
            </a:prstTxWarp>
          </a:bodyPr>
          <a:lstStyle/>
          <a:p>
            <a:pPr eaLnBrk="1" hangingPunct="1">
              <a:buFont typeface="Wingdings" pitchFamily="2" charset="2"/>
              <a:buChar char="ü"/>
            </a:pPr>
            <a:r>
              <a:rPr lang="en-US" sz="3600" dirty="0" smtClean="0"/>
              <a:t>Refer speaker to staff.</a:t>
            </a:r>
          </a:p>
          <a:p>
            <a:pPr eaLnBrk="1" hangingPunct="1">
              <a:buFont typeface="Wingdings" pitchFamily="2" charset="2"/>
              <a:buChar char="ü"/>
            </a:pPr>
            <a:r>
              <a:rPr lang="en-US" sz="3600" dirty="0" smtClean="0"/>
              <a:t>Refer speaker to appropriate reference material.</a:t>
            </a:r>
          </a:p>
          <a:p>
            <a:pPr eaLnBrk="1" hangingPunct="1">
              <a:buFont typeface="Wingdings" pitchFamily="2" charset="2"/>
              <a:buChar char="ü"/>
            </a:pPr>
            <a:r>
              <a:rPr lang="en-US" sz="3600" dirty="0" smtClean="0"/>
              <a:t>Request staff to report back at a future meeting.</a:t>
            </a:r>
          </a:p>
          <a:p>
            <a:pPr eaLnBrk="1" hangingPunct="1">
              <a:buFont typeface="Wingdings" pitchFamily="2" charset="2"/>
              <a:buChar char="ü"/>
            </a:pPr>
            <a:r>
              <a:rPr lang="en-US" sz="3600" dirty="0" smtClean="0"/>
              <a:t>Direct staff to place the matter on a future agenda.</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AutoShape 2"/>
          <p:cNvSpPr>
            <a:spLocks noGrp="1" noChangeArrowheads="1"/>
          </p:cNvSpPr>
          <p:nvPr>
            <p:ph type="title"/>
          </p:nvPr>
        </p:nvSpPr>
        <p:spPr bwMode="auto">
          <a:prstGeom prst="roundRect">
            <a:avLst>
              <a:gd name="adj" fmla="val 16667"/>
            </a:avLst>
          </a:prstGeom>
          <a:solidFill>
            <a:srgbClr val="FFFFFF">
              <a:alpha val="0"/>
            </a:srgbClr>
          </a:solidFill>
          <a:ln algn="ctr">
            <a:round/>
            <a:headEnd/>
            <a:tailEnd/>
          </a:ln>
        </p:spPr>
        <p:txBody>
          <a:bodyPr vert="horz" wrap="square" lIns="91440" tIns="45720" rIns="91440" bIns="45720" numCol="1" anchor="t" anchorCtr="0" compatLnSpc="1">
            <a:prstTxWarp prst="textNoShape">
              <a:avLst/>
            </a:prstTxWarp>
          </a:bodyPr>
          <a:lstStyle/>
          <a:p>
            <a:pPr eaLnBrk="1" hangingPunct="1"/>
            <a:r>
              <a:rPr lang="en-US" smtClean="0"/>
              <a:t>Penalties &amp; Remedies	</a:t>
            </a:r>
          </a:p>
        </p:txBody>
      </p:sp>
      <p:sp>
        <p:nvSpPr>
          <p:cNvPr id="43011" name="Rectangle 3"/>
          <p:cNvSpPr>
            <a:spLocks noGrp="1" noChangeArrowheads="1"/>
          </p:cNvSpPr>
          <p:nvPr>
            <p:ph idx="1"/>
          </p:nvPr>
        </p:nvSpPr>
        <p:spPr bwMode="auto">
          <a:solidFill>
            <a:srgbClr val="FFFFFF"/>
          </a:solidFill>
          <a:ln>
            <a:miter lim="800000"/>
            <a:headEnd/>
            <a:tailEnd/>
          </a:ln>
        </p:spPr>
        <p:txBody>
          <a:bodyPr vert="horz" wrap="square" lIns="91440" tIns="45720" rIns="91440" bIns="45720" numCol="1" anchor="t" anchorCtr="0" compatLnSpc="1">
            <a:prstTxWarp prst="textNoShape">
              <a:avLst/>
            </a:prstTxWarp>
          </a:bodyPr>
          <a:lstStyle/>
          <a:p>
            <a:pPr eaLnBrk="1" hangingPunct="1">
              <a:buFontTx/>
              <a:buNone/>
            </a:pPr>
            <a:r>
              <a:rPr lang="en-US" dirty="0" smtClean="0"/>
              <a:t>Penalties and Remedies provided by the Legislature to combat violations of the Act include:</a:t>
            </a:r>
          </a:p>
          <a:p>
            <a:pPr lvl="1" eaLnBrk="1" hangingPunct="1"/>
            <a:r>
              <a:rPr lang="en-US" dirty="0" smtClean="0"/>
              <a:t>Criminal penalties.</a:t>
            </a:r>
          </a:p>
          <a:p>
            <a:pPr lvl="1" eaLnBrk="1" hangingPunct="1"/>
            <a:r>
              <a:rPr lang="en-US" dirty="0" smtClean="0"/>
              <a:t>Civil injunctive relief.</a:t>
            </a:r>
          </a:p>
          <a:p>
            <a:pPr lvl="1" eaLnBrk="1" hangingPunct="1"/>
            <a:r>
              <a:rPr lang="en-US" dirty="0" smtClean="0"/>
              <a:t>Award of attorney’s fees.</a:t>
            </a:r>
          </a:p>
          <a:p>
            <a:pPr lvl="1" eaLnBrk="1" hangingPunct="1"/>
            <a:r>
              <a:rPr lang="en-US" dirty="0" smtClean="0"/>
              <a:t>Actions taken in violation of Brown Act may be declared null and void by a court.</a:t>
            </a:r>
          </a:p>
          <a:p>
            <a:pPr lvl="2" eaLnBrk="1" hangingPunct="1">
              <a:buFontTx/>
              <a:buNone/>
            </a:pPr>
            <a:endParaRPr lang="en-US" dirty="0" smtClean="0">
              <a:solidFill>
                <a:schemeClr val="accent2"/>
              </a:solidFill>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AutoShape 2"/>
          <p:cNvSpPr>
            <a:spLocks noGrp="1" noChangeArrowheads="1"/>
          </p:cNvSpPr>
          <p:nvPr>
            <p:ph type="title"/>
          </p:nvPr>
        </p:nvSpPr>
        <p:spPr bwMode="auto">
          <a:prstGeom prst="roundRect">
            <a:avLst>
              <a:gd name="adj" fmla="val 16667"/>
            </a:avLst>
          </a:prstGeom>
          <a:solidFill>
            <a:srgbClr val="FFFFFF">
              <a:alpha val="0"/>
            </a:srgbClr>
          </a:solidFill>
          <a:ln algn="ctr">
            <a:round/>
            <a:headEnd/>
            <a:tailEnd/>
          </a:ln>
        </p:spPr>
        <p:txBody>
          <a:bodyPr vert="horz" wrap="square" lIns="91440" tIns="45720" rIns="91440" bIns="45720" numCol="1" anchor="t" anchorCtr="0" compatLnSpc="1">
            <a:prstTxWarp prst="textNoShape">
              <a:avLst/>
            </a:prstTxWarp>
          </a:bodyPr>
          <a:lstStyle/>
          <a:p>
            <a:pPr eaLnBrk="1" hangingPunct="1"/>
            <a:r>
              <a:rPr lang="en-US" smtClean="0"/>
              <a:t>Penalties &amp; Remedies	</a:t>
            </a:r>
          </a:p>
        </p:txBody>
      </p:sp>
      <p:sp>
        <p:nvSpPr>
          <p:cNvPr id="44035" name="Rectangle 3"/>
          <p:cNvSpPr>
            <a:spLocks noGrp="1" noChangeArrowheads="1"/>
          </p:cNvSpPr>
          <p:nvPr>
            <p:ph idx="1"/>
          </p:nvPr>
        </p:nvSpPr>
        <p:spPr bwMode="auto">
          <a:xfrm>
            <a:off x="457200" y="1600200"/>
            <a:ext cx="8305800" cy="4724400"/>
          </a:xfrm>
          <a:solidFill>
            <a:srgbClr val="FFFFFF"/>
          </a:solidFill>
          <a:ln>
            <a:miter lim="800000"/>
            <a:headEnd/>
            <a:tailEnd/>
          </a:ln>
        </p:spPr>
        <p:txBody>
          <a:bodyPr vert="horz" wrap="square" lIns="91440" tIns="45720" rIns="91440" bIns="45720" numCol="1" anchor="t" anchorCtr="0" compatLnSpc="1">
            <a:prstTxWarp prst="textNoShape">
              <a:avLst/>
            </a:prstTxWarp>
          </a:bodyPr>
          <a:lstStyle/>
          <a:p>
            <a:pPr eaLnBrk="1" hangingPunct="1">
              <a:lnSpc>
                <a:spcPct val="90000"/>
              </a:lnSpc>
              <a:buFontTx/>
              <a:buNone/>
            </a:pPr>
            <a:r>
              <a:rPr lang="en-US" dirty="0" smtClean="0"/>
              <a:t>It is a misdemeanor for a Board member to attend a meeting where action is taken in violation of the Brown Act and the member intends to deprive the public of information to which the Board member knows or has reason to know the public is entitled.</a:t>
            </a:r>
          </a:p>
          <a:p>
            <a:pPr eaLnBrk="1" hangingPunct="1">
              <a:lnSpc>
                <a:spcPct val="90000"/>
              </a:lnSpc>
              <a:buFontTx/>
              <a:buNone/>
            </a:pPr>
            <a:r>
              <a:rPr lang="en-US" dirty="0" smtClean="0"/>
              <a:t>Misdemeanor is punishable by imprisonment in county jail and/or fine not to exceed $1,000.</a:t>
            </a:r>
          </a:p>
          <a:p>
            <a:pPr lvl="1" eaLnBrk="1" hangingPunct="1">
              <a:lnSpc>
                <a:spcPct val="90000"/>
              </a:lnSpc>
              <a:buFontTx/>
              <a:buNone/>
            </a:pPr>
            <a:endParaRPr lang="en-US" dirty="0" smtClean="0"/>
          </a:p>
          <a:p>
            <a:pPr lvl="1" eaLnBrk="1" hangingPunct="1">
              <a:lnSpc>
                <a:spcPct val="90000"/>
              </a:lnSpc>
              <a:buFontTx/>
              <a:buNone/>
            </a:pPr>
            <a:endParaRPr lang="en-US" dirty="0" smtClean="0"/>
          </a:p>
        </p:txBody>
      </p:sp>
      <p:pic>
        <p:nvPicPr>
          <p:cNvPr id="44036" name="Picture 4" descr="j0395754"/>
          <p:cNvPicPr>
            <a:picLocks noChangeAspect="1" noChangeArrowheads="1" noCrop="1"/>
          </p:cNvPicPr>
          <p:nvPr/>
        </p:nvPicPr>
        <p:blipFill>
          <a:blip r:embed="rId2" cstate="print"/>
          <a:srcRect/>
          <a:stretch>
            <a:fillRect/>
          </a:stretch>
        </p:blipFill>
        <p:spPr bwMode="auto">
          <a:xfrm>
            <a:off x="6934200" y="0"/>
            <a:ext cx="1905000" cy="1143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ctr"/>
            <a:r>
              <a:rPr lang="en-US" sz="5400" b="1" dirty="0" smtClean="0"/>
              <a:t>PUBLIC RECORDS ACT</a:t>
            </a:r>
            <a:endParaRPr lang="en-US" sz="5400" b="1" dirty="0"/>
          </a:p>
        </p:txBody>
      </p:sp>
      <p:pic>
        <p:nvPicPr>
          <p:cNvPr id="64514" name="Picture 2" descr="C:\Documents and Settings\sodohert\Local Settings\Temporary Internet Files\Content.IE5\QY24AD18\MP900409031[1].jpg"/>
          <p:cNvPicPr>
            <a:picLocks noChangeAspect="1" noChangeArrowheads="1"/>
          </p:cNvPicPr>
          <p:nvPr/>
        </p:nvPicPr>
        <p:blipFill>
          <a:blip r:embed="rId2" cstate="print"/>
          <a:srcRect/>
          <a:stretch>
            <a:fillRect/>
          </a:stretch>
        </p:blipFill>
        <p:spPr bwMode="auto">
          <a:xfrm>
            <a:off x="2743200" y="2514600"/>
            <a:ext cx="3886200" cy="3886200"/>
          </a:xfrm>
          <a:prstGeom prst="rect">
            <a:avLst/>
          </a:prstGeom>
          <a:noFill/>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en-US" smtClean="0">
                <a:solidFill>
                  <a:schemeClr val="bg1"/>
                </a:solidFill>
              </a:rPr>
              <a:t>Public Records Act</a:t>
            </a:r>
          </a:p>
        </p:txBody>
      </p:sp>
      <p:sp>
        <p:nvSpPr>
          <p:cNvPr id="4099" name="Rectangle 3"/>
          <p:cNvSpPr>
            <a:spLocks noGrp="1" noChangeArrowheads="1"/>
          </p:cNvSpPr>
          <p:nvPr>
            <p:ph idx="1"/>
          </p:nvPr>
        </p:nvSpPr>
        <p:spPr bwMode="auto">
          <a:noFill/>
          <a:ln>
            <a:miter lim="800000"/>
            <a:headEnd/>
            <a:tailEnd/>
          </a:ln>
        </p:spPr>
        <p:txBody>
          <a:bodyPr vert="horz" wrap="square" lIns="91440" tIns="45720" rIns="91440" bIns="45720" numCol="1" anchor="t" anchorCtr="0" compatLnSpc="1">
            <a:prstTxWarp prst="textNoShape">
              <a:avLst/>
            </a:prstTxWarp>
          </a:bodyPr>
          <a:lstStyle/>
          <a:p>
            <a:pPr eaLnBrk="1" hangingPunct="1">
              <a:lnSpc>
                <a:spcPct val="90000"/>
              </a:lnSpc>
            </a:pPr>
            <a:r>
              <a:rPr lang="en-US" dirty="0" smtClean="0"/>
              <a:t>“[</a:t>
            </a:r>
            <a:r>
              <a:rPr lang="en-US" dirty="0" smtClean="0">
                <a:solidFill>
                  <a:schemeClr val="tx1"/>
                </a:solidFill>
              </a:rPr>
              <a:t>T]he people have a right of access to information concerning the conduct of the people’s business, therefore…the writing of public officials and agencies shall be open to public scrutiny.”</a:t>
            </a:r>
          </a:p>
          <a:p>
            <a:pPr lvl="4" eaLnBrk="1" hangingPunct="1">
              <a:lnSpc>
                <a:spcPct val="90000"/>
              </a:lnSpc>
              <a:buFontTx/>
              <a:buNone/>
            </a:pPr>
            <a:r>
              <a:rPr lang="en-US" sz="2400" dirty="0" smtClean="0">
                <a:solidFill>
                  <a:schemeClr val="tx1"/>
                </a:solidFill>
                <a:latin typeface="Palatino" pitchFamily="18" charset="0"/>
              </a:rPr>
              <a:t>California Constitution Article 1, Section 3</a:t>
            </a:r>
          </a:p>
          <a:p>
            <a:pPr eaLnBrk="1" hangingPunct="1">
              <a:lnSpc>
                <a:spcPct val="90000"/>
              </a:lnSpc>
            </a:pPr>
            <a:endParaRPr lang="en-US" sz="2400" dirty="0" smtClean="0">
              <a:solidFill>
                <a:schemeClr val="tx1"/>
              </a:solidFill>
            </a:endParaRPr>
          </a:p>
          <a:p>
            <a:pPr eaLnBrk="1" hangingPunct="1">
              <a:lnSpc>
                <a:spcPct val="90000"/>
              </a:lnSpc>
            </a:pPr>
            <a:r>
              <a:rPr lang="en-US" dirty="0" smtClean="0">
                <a:solidFill>
                  <a:schemeClr val="tx1"/>
                </a:solidFill>
              </a:rPr>
              <a:t>The </a:t>
            </a:r>
            <a:r>
              <a:rPr lang="en-US" b="1" dirty="0" smtClean="0">
                <a:solidFill>
                  <a:schemeClr val="tx1"/>
                </a:solidFill>
              </a:rPr>
              <a:t>Public Records Act</a:t>
            </a:r>
            <a:r>
              <a:rPr lang="en-US" dirty="0" smtClean="0">
                <a:solidFill>
                  <a:schemeClr val="tx1"/>
                </a:solidFill>
              </a:rPr>
              <a:t> implements this policy. </a:t>
            </a:r>
            <a:r>
              <a:rPr lang="en-US" sz="2400" dirty="0" smtClean="0">
                <a:solidFill>
                  <a:schemeClr val="tx1"/>
                </a:solidFill>
              </a:rPr>
              <a:t>(Government Code 6250 et seq.)</a:t>
            </a:r>
          </a:p>
          <a:p>
            <a:pPr lvl="4" eaLnBrk="1" hangingPunct="1">
              <a:lnSpc>
                <a:spcPct val="90000"/>
              </a:lnSpc>
              <a:buFontTx/>
              <a:buNone/>
            </a:pPr>
            <a:endParaRPr lang="en-US" sz="3200" dirty="0" smtClean="0">
              <a:latin typeface="Palatino" pitchFamily="18"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en-US" sz="3600" smtClean="0">
                <a:solidFill>
                  <a:schemeClr val="bg1"/>
                </a:solidFill>
              </a:rPr>
              <a:t>What is a Public Record?</a:t>
            </a:r>
          </a:p>
        </p:txBody>
      </p:sp>
      <p:sp>
        <p:nvSpPr>
          <p:cNvPr id="5123" name="Rectangle 3"/>
          <p:cNvSpPr>
            <a:spLocks noGrp="1" noChangeArrowheads="1"/>
          </p:cNvSpPr>
          <p:nvPr>
            <p:ph idx="1"/>
          </p:nvPr>
        </p:nvSpPr>
        <p:spPr bwMode="auto">
          <a:noFill/>
          <a:ln>
            <a:miter lim="800000"/>
            <a:headEnd/>
            <a:tailEnd/>
          </a:ln>
        </p:spPr>
        <p:txBody>
          <a:bodyPr vert="horz" wrap="square" lIns="91440" tIns="45720" rIns="91440" bIns="45720" numCol="1" anchor="t" anchorCtr="0" compatLnSpc="1">
            <a:prstTxWarp prst="textNoShape">
              <a:avLst/>
            </a:prstTxWarp>
          </a:bodyPr>
          <a:lstStyle/>
          <a:p>
            <a:pPr eaLnBrk="1" hangingPunct="1">
              <a:lnSpc>
                <a:spcPct val="90000"/>
              </a:lnSpc>
            </a:pPr>
            <a:r>
              <a:rPr lang="en-US" dirty="0" smtClean="0">
                <a:solidFill>
                  <a:schemeClr val="tx1"/>
                </a:solidFill>
              </a:rPr>
              <a:t>Any writing containing information relating to the conduct of the public’s business prepared, owned, used, or retained by a local agency…regardless of physical form.</a:t>
            </a:r>
          </a:p>
          <a:p>
            <a:pPr eaLnBrk="1" hangingPunct="1">
              <a:lnSpc>
                <a:spcPct val="90000"/>
              </a:lnSpc>
            </a:pPr>
            <a:endParaRPr lang="en-US" dirty="0" smtClean="0">
              <a:solidFill>
                <a:schemeClr val="tx1"/>
              </a:solidFill>
            </a:endParaRPr>
          </a:p>
          <a:p>
            <a:pPr eaLnBrk="1" hangingPunct="1">
              <a:lnSpc>
                <a:spcPct val="90000"/>
              </a:lnSpc>
            </a:pPr>
            <a:r>
              <a:rPr lang="en-US" dirty="0" smtClean="0">
                <a:solidFill>
                  <a:schemeClr val="tx1"/>
                </a:solidFill>
              </a:rPr>
              <a:t>Including:</a:t>
            </a:r>
          </a:p>
          <a:p>
            <a:pPr eaLnBrk="1" hangingPunct="1">
              <a:lnSpc>
                <a:spcPct val="90000"/>
              </a:lnSpc>
              <a:buFontTx/>
              <a:buChar char="•"/>
            </a:pPr>
            <a:r>
              <a:rPr lang="en-US" dirty="0" smtClean="0">
                <a:solidFill>
                  <a:schemeClr val="tx1"/>
                </a:solidFill>
              </a:rPr>
              <a:t>E-mails &amp; records retained, but no longer necessary to accomplish public business.</a:t>
            </a:r>
          </a:p>
          <a:p>
            <a:pPr eaLnBrk="1" hangingPunct="1">
              <a:lnSpc>
                <a:spcPct val="90000"/>
              </a:lnSpc>
              <a:buFontTx/>
              <a:buChar char="•"/>
            </a:pPr>
            <a:r>
              <a:rPr lang="en-US" dirty="0" smtClean="0">
                <a:solidFill>
                  <a:schemeClr val="tx1"/>
                </a:solidFill>
              </a:rPr>
              <a:t>Records stored in computers.</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8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2637</TotalTime>
  <Words>1060</Words>
  <Application>Microsoft Office PowerPoint</Application>
  <PresentationFormat>On-screen Show (4:3)</PresentationFormat>
  <Paragraphs>167</Paragraphs>
  <Slides>29</Slides>
  <Notes>2</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Default Design</vt:lpstr>
      <vt:lpstr>PowerPoint Presentation</vt:lpstr>
      <vt:lpstr>PowerPoint Presentation</vt:lpstr>
      <vt:lpstr>WHAT IS THE BROWN ACT?</vt:lpstr>
      <vt:lpstr>PURPOSE OF THE BROWN ACT</vt:lpstr>
      <vt:lpstr>WHO MUST COMPLY?</vt:lpstr>
      <vt:lpstr>Ad Hoc or Standing?</vt:lpstr>
      <vt:lpstr>WHEN DOES THE BROWN  ACT APPLY? </vt:lpstr>
      <vt:lpstr>Serial Meetings</vt:lpstr>
      <vt:lpstr> Serial Meeting Not Allowed  </vt:lpstr>
      <vt:lpstr>For example….Daisy Chain</vt:lpstr>
      <vt:lpstr>Or….hub and spoke</vt:lpstr>
      <vt:lpstr>TYPES OF MEETINGS</vt:lpstr>
      <vt:lpstr>TYPES OF MEETINGS</vt:lpstr>
      <vt:lpstr>TYPES OF MEETINGS</vt:lpstr>
      <vt:lpstr> REQUIREMENTS FOR MEETINGS</vt:lpstr>
      <vt:lpstr>AGENDAS</vt:lpstr>
      <vt:lpstr>AGENDAS</vt:lpstr>
      <vt:lpstr>LOCATION OF MEETINGS</vt:lpstr>
      <vt:lpstr>Parliamentary Procedure</vt:lpstr>
      <vt:lpstr>Basic Format for Agenda Items</vt:lpstr>
      <vt:lpstr>Minutes</vt:lpstr>
      <vt:lpstr>Role of the Chair</vt:lpstr>
      <vt:lpstr>RIGHTS OF THE PUBLIC</vt:lpstr>
      <vt:lpstr>Responding to the Public</vt:lpstr>
      <vt:lpstr>Penalties &amp; Remedies </vt:lpstr>
      <vt:lpstr>Penalties &amp; Remedies </vt:lpstr>
      <vt:lpstr>PowerPoint Presentation</vt:lpstr>
      <vt:lpstr>Public Records Act</vt:lpstr>
      <vt:lpstr>What is a Public Record?</vt:lpstr>
    </vt:vector>
  </TitlesOfParts>
  <Company>Napa County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Napa County</dc:creator>
  <cp:lastModifiedBy>Killion, Janice</cp:lastModifiedBy>
  <cp:revision>131</cp:revision>
  <dcterms:created xsi:type="dcterms:W3CDTF">2008-06-27T15:49:12Z</dcterms:created>
  <dcterms:modified xsi:type="dcterms:W3CDTF">2015-04-02T17:36:09Z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Department">
    <vt:lpwstr>Master Template</vt:lpwstr>
  </property>
  <property fmtid="{D5CDD505-2E9C-101B-9397-08002B2CF9AE}" pid="3" name="Document Type">
    <vt:lpwstr>Master Template</vt:lpwstr>
  </property>
  <property fmtid="{D5CDD505-2E9C-101B-9397-08002B2CF9AE}" pid="4" name="Order">
    <vt:lpwstr>3600.00000000000</vt:lpwstr>
  </property>
  <property fmtid="{D5CDD505-2E9C-101B-9397-08002B2CF9AE}" pid="5" name="Division">
    <vt:lpwstr/>
  </property>
  <property fmtid="{D5CDD505-2E9C-101B-9397-08002B2CF9AE}" pid="6" name="Program">
    <vt:lpwstr/>
  </property>
</Properties>
</file>