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331" r:id="rId2"/>
    <p:sldId id="262" r:id="rId3"/>
    <p:sldId id="328" r:id="rId4"/>
    <p:sldId id="286" r:id="rId5"/>
  </p:sldIdLst>
  <p:sldSz cx="9144000" cy="6858000" type="screen4x3"/>
  <p:notesSz cx="7315200" cy="96012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 horzBarState="maximized">
    <p:restoredLeft sz="15248" autoAdjust="0"/>
    <p:restoredTop sz="95630" autoAdjust="0"/>
  </p:normalViewPr>
  <p:slideViewPr>
    <p:cSldViewPr snapToGrid="0" snapToObjects="1">
      <p:cViewPr varScale="1">
        <p:scale>
          <a:sx n="116" d="100"/>
          <a:sy n="116" d="100"/>
        </p:scale>
        <p:origin x="2178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50" d="100"/>
        <a:sy n="150" d="100"/>
      </p:scale>
      <p:origin x="0" y="15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defTabSz="966788">
              <a:defRPr sz="1300">
                <a:latin typeface="Franklin Gothic Medium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143375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algn="r" defTabSz="966788">
              <a:defRPr sz="1300">
                <a:latin typeface="Franklin Gothic Medium" pitchFamily="34" charset="0"/>
              </a:defRPr>
            </a:lvl1pPr>
          </a:lstStyle>
          <a:p>
            <a:pPr>
              <a:defRPr/>
            </a:pPr>
            <a:fld id="{3DB0DC0F-9809-492F-B184-E40471F4E94F}" type="datetimeFigureOut">
              <a:rPr lang="en-US"/>
              <a:pPr>
                <a:defRPr/>
              </a:pPr>
              <a:t>11/16/2015</a:t>
            </a:fld>
            <a:endParaRPr lang="en-US"/>
          </a:p>
        </p:txBody>
      </p:sp>
      <p:sp>
        <p:nvSpPr>
          <p:cNvPr id="839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120188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defTabSz="966788">
              <a:defRPr sz="1300">
                <a:latin typeface="Franklin Gothic Medium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39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143375" y="9120188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algn="r" defTabSz="966788">
              <a:defRPr sz="1300">
                <a:latin typeface="Franklin Gothic Medium" pitchFamily="34" charset="0"/>
              </a:defRPr>
            </a:lvl1pPr>
          </a:lstStyle>
          <a:p>
            <a:pPr>
              <a:defRPr/>
            </a:pPr>
            <a:fld id="{B55F4375-A37C-454F-80ED-AE4DA02D6E8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71204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defTabSz="966788">
              <a:defRPr sz="130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 bwMode="auto">
          <a:xfrm>
            <a:off x="4143375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algn="r" defTabSz="966788">
              <a:defRPr sz="1300">
                <a:latin typeface="Calibri" pitchFamily="34" charset="0"/>
              </a:defRPr>
            </a:lvl1pPr>
          </a:lstStyle>
          <a:p>
            <a:pPr>
              <a:defRPr/>
            </a:pPr>
            <a:fld id="{DC138A11-C61B-4AAE-84FA-026B1AFE96FE}" type="datetimeFigureOut">
              <a:rPr lang="en-US"/>
              <a:pPr>
                <a:defRPr/>
              </a:pPr>
              <a:t>11/16/2015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731838" y="4560888"/>
            <a:ext cx="5851525" cy="431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 bwMode="auto">
          <a:xfrm>
            <a:off x="0" y="9120188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defTabSz="966788">
              <a:defRPr sz="130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 bwMode="auto">
          <a:xfrm>
            <a:off x="4143375" y="9120188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algn="r" defTabSz="966788">
              <a:defRPr sz="1300">
                <a:latin typeface="Calibri" pitchFamily="34" charset="0"/>
              </a:defRPr>
            </a:lvl1pPr>
          </a:lstStyle>
          <a:p>
            <a:pPr>
              <a:defRPr/>
            </a:pPr>
            <a:fld id="{1347CC0B-BF6F-4DAF-999C-B261C9FB5C6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481688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7"/>
          <p:cNvSpPr/>
          <p:nvPr/>
        </p:nvSpPr>
        <p:spPr>
          <a:xfrm>
            <a:off x="161925" y="153988"/>
            <a:ext cx="8820150" cy="6553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Title 11"/>
          <p:cNvSpPr>
            <a:spLocks noGrp="1"/>
          </p:cNvSpPr>
          <p:nvPr>
            <p:ph type="title"/>
          </p:nvPr>
        </p:nvSpPr>
        <p:spPr>
          <a:xfrm>
            <a:off x="1409700" y="5530044"/>
            <a:ext cx="6324600" cy="1023099"/>
          </a:xfrm>
        </p:spPr>
        <p:txBody>
          <a:bodyPr/>
          <a:lstStyle>
            <a:lvl1pPr algn="ctr">
              <a:defRPr sz="4200" spc="150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7010400" y="152400"/>
            <a:ext cx="1981200" cy="655637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7"/>
          <p:cNvSpPr/>
          <p:nvPr/>
        </p:nvSpPr>
        <p:spPr>
          <a:xfrm>
            <a:off x="152400" y="153988"/>
            <a:ext cx="6705600" cy="6553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62799" y="318604"/>
            <a:ext cx="1600201" cy="1645920"/>
          </a:xfrm>
        </p:spPr>
        <p:txBody>
          <a:bodyPr anchor="ctr"/>
          <a:lstStyle>
            <a:lvl1pPr marL="0" indent="0">
              <a:buNone/>
              <a:defRPr sz="2000">
                <a:solidFill>
                  <a:schemeClr val="bg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3" name="Title 11"/>
          <p:cNvSpPr>
            <a:spLocks noGrp="1"/>
          </p:cNvSpPr>
          <p:nvPr>
            <p:ph type="title"/>
          </p:nvPr>
        </p:nvSpPr>
        <p:spPr>
          <a:xfrm>
            <a:off x="381000" y="5530044"/>
            <a:ext cx="6324600" cy="1023099"/>
          </a:xfrm>
        </p:spPr>
        <p:txBody>
          <a:bodyPr/>
          <a:lstStyle>
            <a:lvl1pPr algn="ctr">
              <a:defRPr sz="4200" spc="150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6" name="Date Placeholder 9"/>
          <p:cNvSpPr>
            <a:spLocks noGrp="1"/>
          </p:cNvSpPr>
          <p:nvPr>
            <p:ph type="dt" sz="half" idx="10"/>
          </p:nvPr>
        </p:nvSpPr>
        <p:spPr>
          <a:xfrm>
            <a:off x="7019925" y="6354763"/>
            <a:ext cx="1139825" cy="274637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899AB320-B8DE-42FC-BE2D-0974E21AE81E}" type="datetime1">
              <a:rPr lang="en-US"/>
              <a:pPr>
                <a:defRPr/>
              </a:pPr>
              <a:t>11/16/2015</a:t>
            </a:fld>
            <a:endParaRPr lang="en-US" dirty="0"/>
          </a:p>
        </p:txBody>
      </p:sp>
      <p:sp>
        <p:nvSpPr>
          <p:cNvPr id="7" name="Slide Number Placeholder 10"/>
          <p:cNvSpPr>
            <a:spLocks noGrp="1"/>
          </p:cNvSpPr>
          <p:nvPr>
            <p:ph type="sldNum" sz="quarter" idx="11"/>
          </p:nvPr>
        </p:nvSpPr>
        <p:spPr>
          <a:xfrm>
            <a:off x="8399463" y="6354763"/>
            <a:ext cx="582612" cy="274637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0C7A9CFA-6308-4A12-AB2F-D59B8397745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8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7010400" y="6042025"/>
            <a:ext cx="1981200" cy="274638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F26BDC-AD45-4ADB-8925-10F25E2C4136}" type="datetime1">
              <a:rPr lang="en-US"/>
              <a:pPr>
                <a:defRPr/>
              </a:pPr>
              <a:t>11/16/2015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3C71C04D-067D-4028-A70B-8EFE7544327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6" name="Rectangle 8"/>
          <p:cNvSpPr/>
          <p:nvPr/>
        </p:nvSpPr>
        <p:spPr>
          <a:xfrm>
            <a:off x="7010400" y="150813"/>
            <a:ext cx="1981200" cy="65563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" y="152400"/>
            <a:ext cx="6705600" cy="6553200"/>
          </a:xfrm>
        </p:spPr>
        <p:txBody>
          <a:bodyPr anchor="ctr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Drag picture to placeholder or click icon to add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2800" y="2133600"/>
            <a:ext cx="1676400" cy="2971800"/>
          </a:xfrm>
        </p:spPr>
        <p:txBody>
          <a:bodyPr tIns="0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162800" y="460248"/>
            <a:ext cx="1676400" cy="1673352"/>
          </a:xfrm>
        </p:spPr>
        <p:txBody>
          <a:bodyPr anchor="b"/>
          <a:lstStyle>
            <a:lvl1pPr algn="l">
              <a:defRPr sz="2000" spc="150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B76821-ADB8-4C87-8C65-8D25768C4288}" type="datetime1">
              <a:rPr lang="en-US"/>
              <a:pPr>
                <a:defRPr/>
              </a:pPr>
              <a:t>11/16/2015</a:t>
            </a:fld>
            <a:endParaRPr lang="en-US" dirty="0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11A93779-72D9-4485-8799-3D77B37B844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2400" y="1635125"/>
            <a:ext cx="8831263" cy="504507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2400"/>
            <a:ext cx="8813800" cy="1346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355600"/>
            <a:ext cx="8382000" cy="10541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719263"/>
            <a:ext cx="8407400" cy="44069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1475" y="6356350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5CE03E88-EABA-40D8-A3C5-04FA32DB4D7D}" type="datetime1">
              <a:rPr lang="en-US"/>
              <a:pPr>
                <a:defRPr/>
              </a:pPr>
              <a:t>11/16/2015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48000" y="6356350"/>
            <a:ext cx="33528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34363" y="6354763"/>
            <a:ext cx="582612" cy="274637"/>
          </a:xfrm>
          <a:prstGeom prst="rect">
            <a:avLst/>
          </a:prstGeom>
          <a:ln w="19050">
            <a:noFill/>
          </a:ln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E8B172DA-B90E-42B9-A12E-B19B04A247C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 kern="1200" cap="all" spc="2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Franklin Gothic Medium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Franklin Gothic Medium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Franklin Gothic Medium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Franklin Gothic Medium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Franklin Gothic Medium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Franklin Gothic Medium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Franklin Gothic Medium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Franklin Gothic Medium" pitchFamily="34" charset="0"/>
        </a:defRPr>
      </a:lvl9pPr>
    </p:titleStyle>
    <p:bodyStyle>
      <a:lvl1pPr marL="27305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 2" pitchFamily="18" charset="2"/>
        <a:buChar char=""/>
        <a:defRPr sz="2000" kern="1200" spc="150">
          <a:solidFill>
            <a:schemeClr val="tx2"/>
          </a:solidFill>
          <a:latin typeface="+mn-lt"/>
          <a:ea typeface="+mn-ea"/>
          <a:cs typeface="+mn-cs"/>
        </a:defRPr>
      </a:lvl1pPr>
      <a:lvl2pPr marL="547688" indent="-1825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kern="1200" spc="1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182563" algn="l" rtl="0" eaLnBrk="0" fontAlgn="base" hangingPunct="0">
        <a:spcBef>
          <a:spcPct val="20000"/>
        </a:spcBef>
        <a:spcAft>
          <a:spcPct val="0"/>
        </a:spcAft>
        <a:buClr>
          <a:srgbClr val="928B70"/>
        </a:buClr>
        <a:buFont typeface="Wingdings" pitchFamily="2" charset="2"/>
        <a:buChar char="§"/>
        <a:defRPr sz="1600" kern="1200" spc="100">
          <a:solidFill>
            <a:schemeClr val="tx2"/>
          </a:solidFill>
          <a:latin typeface="+mn-lt"/>
          <a:ea typeface="+mn-ea"/>
          <a:cs typeface="+mn-cs"/>
        </a:defRPr>
      </a:lvl3pPr>
      <a:lvl4pPr marL="1096963" indent="-182563" algn="l" rtl="0" eaLnBrk="0" fontAlgn="base" hangingPunct="0">
        <a:spcBef>
          <a:spcPct val="20000"/>
        </a:spcBef>
        <a:spcAft>
          <a:spcPct val="0"/>
        </a:spcAft>
        <a:buClr>
          <a:srgbClr val="87706B"/>
        </a:buClr>
        <a:buFont typeface="Wingdings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1279525" indent="-182563" algn="l" rtl="0" eaLnBrk="0" fontAlgn="base" hangingPunct="0">
        <a:spcBef>
          <a:spcPct val="20000"/>
        </a:spcBef>
        <a:spcAft>
          <a:spcPct val="0"/>
        </a:spcAft>
        <a:buClr>
          <a:srgbClr val="6F777D"/>
        </a:buClr>
        <a:buFont typeface="Wingdings" pitchFamily="2" charset="2"/>
        <a:buChar char="§"/>
        <a:defRPr sz="1300" kern="1200" spc="100">
          <a:solidFill>
            <a:schemeClr val="tx2"/>
          </a:solidFill>
          <a:latin typeface="+mn-lt"/>
          <a:ea typeface="+mn-ea"/>
          <a:cs typeface="+mn-cs"/>
        </a:defRPr>
      </a:lvl5pPr>
      <a:lvl6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182880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5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7010400" y="158750"/>
            <a:ext cx="1981200" cy="3205163"/>
          </a:xfrm>
          <a:prstGeom prst="rect">
            <a:avLst/>
          </a:prstGeom>
          <a:solidFill>
            <a:srgbClr val="008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      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7010400" y="3497263"/>
            <a:ext cx="1981200" cy="3205162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       </a:t>
            </a:r>
          </a:p>
        </p:txBody>
      </p:sp>
      <p:pic>
        <p:nvPicPr>
          <p:cNvPr id="18435" name="Picture 3" descr="pieces-of-the-pie-2_Needed-Nice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550" y="-41275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07988" y="5778500"/>
            <a:ext cx="6324600" cy="882650"/>
          </a:xfrm>
        </p:spPr>
        <p:txBody>
          <a:bodyPr/>
          <a:lstStyle/>
          <a:p>
            <a:pPr eaLnBrk="1" fontAlgn="auto" hangingPunct="1">
              <a:lnSpc>
                <a:spcPct val="80000"/>
              </a:lnSpc>
              <a:spcAft>
                <a:spcPts val="0"/>
              </a:spcAft>
              <a:defRPr/>
            </a:pPr>
            <a:r>
              <a:rPr lang="en-US" sz="4000" dirty="0" smtClean="0">
                <a:solidFill>
                  <a:schemeClr val="tx2"/>
                </a:solidFill>
              </a:rPr>
              <a:t>Overview of NRRP Elements by 2020</a:t>
            </a:r>
            <a:endParaRPr lang="en-US" sz="4000" dirty="0">
              <a:solidFill>
                <a:schemeClr val="tx2"/>
              </a:solidFill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idx="4294967295"/>
          </p:nvPr>
        </p:nvSpPr>
        <p:spPr>
          <a:xfrm>
            <a:off x="7288213" y="319088"/>
            <a:ext cx="1855787" cy="2862262"/>
          </a:xfrm>
        </p:spPr>
        <p:txBody>
          <a:bodyPr>
            <a:normAutofit lnSpcReduction="10000"/>
          </a:bodyPr>
          <a:lstStyle/>
          <a:p>
            <a:pPr marL="4572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en-US" sz="1600" dirty="0" err="1">
                <a:solidFill>
                  <a:srgbClr val="000000"/>
                </a:solidFill>
              </a:rPr>
              <a:t>Stormwater</a:t>
            </a:r>
            <a:r>
              <a:rPr lang="en-US" sz="1600" dirty="0">
                <a:solidFill>
                  <a:srgbClr val="000000"/>
                </a:solidFill>
              </a:rPr>
              <a:t> System Improvements and a Covered Composting System </a:t>
            </a:r>
            <a:r>
              <a:rPr lang="en-US" sz="1600" dirty="0" smtClean="0">
                <a:solidFill>
                  <a:srgbClr val="000000"/>
                </a:solidFill>
              </a:rPr>
              <a:t>are </a:t>
            </a:r>
            <a:r>
              <a:rPr lang="en-US" sz="1600" dirty="0">
                <a:solidFill>
                  <a:srgbClr val="000000"/>
                </a:solidFill>
              </a:rPr>
              <a:t>necessary upgrades at the MDF </a:t>
            </a:r>
            <a:r>
              <a:rPr lang="en-US" sz="1600" dirty="0" smtClean="0">
                <a:solidFill>
                  <a:srgbClr val="000000"/>
                </a:solidFill>
              </a:rPr>
              <a:t/>
            </a:r>
            <a:br>
              <a:rPr lang="en-US" sz="1600" dirty="0" smtClean="0">
                <a:solidFill>
                  <a:srgbClr val="000000"/>
                </a:solidFill>
              </a:rPr>
            </a:br>
            <a:r>
              <a:rPr lang="en-US" sz="1600" dirty="0" smtClean="0">
                <a:solidFill>
                  <a:srgbClr val="000000"/>
                </a:solidFill>
              </a:rPr>
              <a:t>within </a:t>
            </a:r>
            <a:r>
              <a:rPr lang="en-US" sz="1600" dirty="0">
                <a:solidFill>
                  <a:srgbClr val="000000"/>
                </a:solidFill>
              </a:rPr>
              <a:t>the </a:t>
            </a:r>
            <a:r>
              <a:rPr lang="en-US" sz="1600" dirty="0" smtClean="0">
                <a:solidFill>
                  <a:srgbClr val="000000"/>
                </a:solidFill>
              </a:rPr>
              <a:t/>
            </a:r>
            <a:br>
              <a:rPr lang="en-US" sz="1600" dirty="0" smtClean="0">
                <a:solidFill>
                  <a:srgbClr val="000000"/>
                </a:solidFill>
              </a:rPr>
            </a:br>
            <a:r>
              <a:rPr lang="en-US" sz="1600" dirty="0" smtClean="0">
                <a:solidFill>
                  <a:srgbClr val="000000"/>
                </a:solidFill>
              </a:rPr>
              <a:t>next 1–3 years.</a:t>
            </a:r>
          </a:p>
        </p:txBody>
      </p:sp>
      <p:sp>
        <p:nvSpPr>
          <p:cNvPr id="18438" name="TextBox 1"/>
          <p:cNvSpPr txBox="1">
            <a:spLocks noChangeArrowheads="1"/>
          </p:cNvSpPr>
          <p:nvPr/>
        </p:nvSpPr>
        <p:spPr bwMode="auto">
          <a:xfrm>
            <a:off x="120650" y="679450"/>
            <a:ext cx="1498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Franklin Gothic Medium" pitchFamily="34" charset="0"/>
              </a:rPr>
              <a:t>$1.5M</a:t>
            </a:r>
            <a:r>
              <a:rPr lang="en-US" dirty="0" smtClean="0">
                <a:solidFill>
                  <a:schemeClr val="bg1"/>
                </a:solidFill>
                <a:latin typeface="Franklin Gothic Medium" pitchFamily="34" charset="0"/>
              </a:rPr>
              <a:t>–$2M</a:t>
            </a:r>
            <a:endParaRPr lang="en-US" dirty="0">
              <a:solidFill>
                <a:schemeClr val="bg1"/>
              </a:solidFill>
              <a:latin typeface="Franklin Gothic Medium" pitchFamily="34" charset="0"/>
            </a:endParaRPr>
          </a:p>
        </p:txBody>
      </p:sp>
      <p:sp>
        <p:nvSpPr>
          <p:cNvPr id="18439" name="TextBox 6"/>
          <p:cNvSpPr txBox="1">
            <a:spLocks noChangeArrowheads="1"/>
          </p:cNvSpPr>
          <p:nvPr/>
        </p:nvSpPr>
        <p:spPr bwMode="auto">
          <a:xfrm>
            <a:off x="4457700" y="169863"/>
            <a:ext cx="14986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  <a:latin typeface="Franklin Gothic Medium" pitchFamily="34" charset="0"/>
              </a:rPr>
              <a:t>$</a:t>
            </a:r>
            <a:r>
              <a:rPr lang="en-US" dirty="0">
                <a:solidFill>
                  <a:schemeClr val="bg1"/>
                </a:solidFill>
                <a:latin typeface="Franklin Gothic Medium" pitchFamily="34" charset="0"/>
              </a:rPr>
              <a:t>6</a:t>
            </a:r>
            <a:r>
              <a:rPr lang="en-US" dirty="0" smtClean="0">
                <a:solidFill>
                  <a:schemeClr val="bg1"/>
                </a:solidFill>
                <a:latin typeface="Franklin Gothic Medium" pitchFamily="34" charset="0"/>
              </a:rPr>
              <a:t>M–$8M</a:t>
            </a:r>
            <a:endParaRPr lang="en-US" dirty="0">
              <a:solidFill>
                <a:schemeClr val="bg1"/>
              </a:solidFill>
              <a:latin typeface="Franklin Gothic Medium" pitchFamily="34" charset="0"/>
            </a:endParaRPr>
          </a:p>
        </p:txBody>
      </p:sp>
      <p:sp>
        <p:nvSpPr>
          <p:cNvPr id="18440" name="TextBox 10"/>
          <p:cNvSpPr txBox="1">
            <a:spLocks noChangeArrowheads="1"/>
          </p:cNvSpPr>
          <p:nvPr/>
        </p:nvSpPr>
        <p:spPr bwMode="auto">
          <a:xfrm>
            <a:off x="5669306" y="1556648"/>
            <a:ext cx="161890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 smtClean="0">
                <a:latin typeface="Franklin Gothic Medium" pitchFamily="34" charset="0"/>
              </a:rPr>
              <a:t>$13M–$15M</a:t>
            </a:r>
            <a:endParaRPr lang="en-US" dirty="0">
              <a:latin typeface="Franklin Gothic Medium" pitchFamily="34" charset="0"/>
            </a:endParaRPr>
          </a:p>
        </p:txBody>
      </p:sp>
      <p:sp>
        <p:nvSpPr>
          <p:cNvPr id="18441" name="TextBox 11"/>
          <p:cNvSpPr txBox="1">
            <a:spLocks noChangeArrowheads="1"/>
          </p:cNvSpPr>
          <p:nvPr/>
        </p:nvSpPr>
        <p:spPr bwMode="auto">
          <a:xfrm>
            <a:off x="5403850" y="4756150"/>
            <a:ext cx="14414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latin typeface="Franklin Gothic Medium" pitchFamily="34" charset="0"/>
              </a:rPr>
              <a:t>$6M–$7M</a:t>
            </a:r>
          </a:p>
        </p:txBody>
      </p:sp>
      <p:sp>
        <p:nvSpPr>
          <p:cNvPr id="18442" name="TextBox 12"/>
          <p:cNvSpPr txBox="1">
            <a:spLocks noChangeArrowheads="1"/>
          </p:cNvSpPr>
          <p:nvPr/>
        </p:nvSpPr>
        <p:spPr bwMode="auto">
          <a:xfrm>
            <a:off x="177800" y="4940300"/>
            <a:ext cx="18097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latin typeface="Franklin Gothic Medium" pitchFamily="34" charset="0"/>
              </a:rPr>
              <a:t>$1M–$1.5M</a:t>
            </a:r>
          </a:p>
        </p:txBody>
      </p:sp>
      <p:sp>
        <p:nvSpPr>
          <p:cNvPr id="18443" name="Text Placeholder 5"/>
          <p:cNvSpPr txBox="1">
            <a:spLocks/>
          </p:cNvSpPr>
          <p:nvPr/>
        </p:nvSpPr>
        <p:spPr bwMode="auto">
          <a:xfrm>
            <a:off x="7092950" y="3635375"/>
            <a:ext cx="1790700" cy="286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Font typeface="Wingdings 2" pitchFamily="18" charset="2"/>
              <a:buNone/>
            </a:pPr>
            <a:r>
              <a:rPr lang="en-US" sz="1600" dirty="0">
                <a:solidFill>
                  <a:srgbClr val="000000"/>
                </a:solidFill>
                <a:latin typeface="Franklin Gothic Medium" pitchFamily="34" charset="0"/>
              </a:rPr>
              <a:t>Anaerobic Digestion, Biomass Plant and Solar Panels represent </a:t>
            </a:r>
            <a:br>
              <a:rPr lang="en-US" sz="1600" dirty="0">
                <a:solidFill>
                  <a:srgbClr val="000000"/>
                </a:solidFill>
                <a:latin typeface="Franklin Gothic Medium" pitchFamily="34" charset="0"/>
              </a:rPr>
            </a:br>
            <a:r>
              <a:rPr lang="en-US" sz="1600" dirty="0">
                <a:solidFill>
                  <a:srgbClr val="000000"/>
                </a:solidFill>
                <a:latin typeface="Franklin Gothic Medium" pitchFamily="34" charset="0"/>
              </a:rPr>
              <a:t>local and sustainable renewable energy opportunities (but not requirements) by 2020.</a:t>
            </a:r>
          </a:p>
        </p:txBody>
      </p:sp>
    </p:spTree>
    <p:extLst>
      <p:ext uri="{BB962C8B-B14F-4D97-AF65-F5344CB8AC3E}">
        <p14:creationId xmlns:p14="http://schemas.microsoft.com/office/powerpoint/2010/main" val="892839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44843" y="26086"/>
            <a:ext cx="8382000" cy="10541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$15M Anaerobic Digestion (AD) to Biofuel System at City MDF</a:t>
            </a:r>
            <a:endParaRPr lang="en-US" dirty="0"/>
          </a:p>
        </p:txBody>
      </p:sp>
      <p:sp>
        <p:nvSpPr>
          <p:cNvPr id="30721" name="Content Placeholder 2"/>
          <p:cNvSpPr>
            <a:spLocks noGrp="1"/>
          </p:cNvSpPr>
          <p:nvPr>
            <p:ph sz="half" idx="4294967295"/>
          </p:nvPr>
        </p:nvSpPr>
        <p:spPr bwMode="auto">
          <a:xfrm>
            <a:off x="4635843" y="1826355"/>
            <a:ext cx="4269260" cy="44069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  <a:normAutofit fontScale="92500" lnSpcReduction="10000"/>
          </a:bodyPr>
          <a:lstStyle/>
          <a:p>
            <a:pPr eaLnBrk="1" hangingPunct="1">
              <a:lnSpc>
                <a:spcPct val="90000"/>
              </a:lnSpc>
            </a:pPr>
            <a:r>
              <a:rPr lang="en-US" sz="2600" dirty="0" smtClean="0"/>
              <a:t>This “air-less” technology ferments a mix of plant/food materials to create renewable </a:t>
            </a:r>
            <a:r>
              <a:rPr lang="en-US" sz="2600" dirty="0" err="1" smtClean="0"/>
              <a:t>biomethane</a:t>
            </a:r>
            <a:r>
              <a:rPr lang="en-US" sz="2600" dirty="0" smtClean="0"/>
              <a:t> or “biogas”</a:t>
            </a:r>
          </a:p>
          <a:p>
            <a:pPr eaLnBrk="1" hangingPunct="1">
              <a:lnSpc>
                <a:spcPct val="90000"/>
              </a:lnSpc>
            </a:pPr>
            <a:endParaRPr lang="en-US" sz="2600" dirty="0" smtClean="0"/>
          </a:p>
          <a:p>
            <a:pPr eaLnBrk="1" hangingPunct="1">
              <a:lnSpc>
                <a:spcPct val="90000"/>
              </a:lnSpc>
            </a:pPr>
            <a:r>
              <a:rPr lang="en-US" sz="2600" dirty="0" smtClean="0"/>
              <a:t>City received a $3M grant from California Energy Commission for a 25,000 tons/year system to capture biogas and produce 328,000 diesel gallon equivalent of biofuel for refuse fleet. </a:t>
            </a:r>
          </a:p>
          <a:p>
            <a:pPr eaLnBrk="1" hangingPunct="1">
              <a:lnSpc>
                <a:spcPct val="90000"/>
              </a:lnSpc>
            </a:pPr>
            <a:endParaRPr lang="en-US" sz="2600" dirty="0" smtClean="0"/>
          </a:p>
          <a:p>
            <a:pPr eaLnBrk="1" hangingPunct="1">
              <a:lnSpc>
                <a:spcPct val="90000"/>
              </a:lnSpc>
            </a:pPr>
            <a:endParaRPr lang="en-US" sz="2600" dirty="0" smtClean="0"/>
          </a:p>
        </p:txBody>
      </p:sp>
      <p:pic>
        <p:nvPicPr>
          <p:cNvPr id="8" name="Content Placeholder 7" descr="concept-panels-v2-03.png"/>
          <p:cNvPicPr>
            <a:picLocks noGrp="1" noChangeAspect="1"/>
          </p:cNvPicPr>
          <p:nvPr>
            <p:ph sz="half" idx="4294967295"/>
          </p:nvPr>
        </p:nvPicPr>
        <p:blipFill rotWithShape="1">
          <a:blip r:embed="rId2"/>
          <a:srcRect l="-144" r="721"/>
          <a:stretch/>
        </p:blipFill>
        <p:spPr>
          <a:xfrm>
            <a:off x="254343" y="1826355"/>
            <a:ext cx="4381500" cy="440690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AD to Biofuel system at </a:t>
            </a:r>
            <a:r>
              <a:rPr lang="en-US" dirty="0" err="1" smtClean="0"/>
              <a:t>Mdf</a:t>
            </a:r>
            <a:r>
              <a:rPr lang="en-US" dirty="0" smtClean="0"/>
              <a:t> – </a:t>
            </a:r>
            <a:br>
              <a:rPr lang="en-US" dirty="0" smtClean="0"/>
            </a:br>
            <a:r>
              <a:rPr lang="en-US" dirty="0" smtClean="0"/>
              <a:t>Summary of Major benefits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156519" y="1598143"/>
            <a:ext cx="8830962" cy="5416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300" b="1" u="sng" dirty="0" smtClean="0"/>
              <a:t>Clean Air </a:t>
            </a:r>
            <a:r>
              <a:rPr lang="en-US" sz="2300" dirty="0" smtClean="0"/>
              <a:t>= </a:t>
            </a:r>
            <a:r>
              <a:rPr lang="en-US" sz="2300" dirty="0" smtClean="0">
                <a:solidFill>
                  <a:srgbClr val="00B050"/>
                </a:solidFill>
              </a:rPr>
              <a:t>100% clean air </a:t>
            </a:r>
            <a:r>
              <a:rPr lang="en-US" sz="2300" dirty="0" smtClean="0"/>
              <a:t>“carbon-negative” refuse &amp; recycling fleet not vulnerable to market price fluctuations/foreign conflicts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3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300" b="1" u="sng" dirty="0" smtClean="0"/>
              <a:t>Local &amp; Renewable</a:t>
            </a:r>
            <a:r>
              <a:rPr lang="en-US" sz="2300" dirty="0" smtClean="0"/>
              <a:t> = A </a:t>
            </a:r>
            <a:r>
              <a:rPr lang="en-US" sz="2300" dirty="0" smtClean="0">
                <a:solidFill>
                  <a:srgbClr val="00B050"/>
                </a:solidFill>
              </a:rPr>
              <a:t>true “Closed Loop” sustainable local collection infrastructure </a:t>
            </a:r>
            <a:r>
              <a:rPr lang="en-US" sz="2300" dirty="0" smtClean="0"/>
              <a:t>(collected organics as feedstock to provide fuel for vehicles; “fork to fuel”) not reliant on “fracking”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3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300" b="1" u="sng" dirty="0" smtClean="0"/>
              <a:t>Best Available Technology </a:t>
            </a:r>
            <a:r>
              <a:rPr lang="en-US" sz="2300" dirty="0" smtClean="0"/>
              <a:t>= Utilizes </a:t>
            </a:r>
            <a:r>
              <a:rPr lang="en-US" sz="2300" dirty="0" smtClean="0">
                <a:solidFill>
                  <a:srgbClr val="00B050"/>
                </a:solidFill>
              </a:rPr>
              <a:t>best available technology </a:t>
            </a:r>
            <a:r>
              <a:rPr lang="en-US" sz="2300" dirty="0" smtClean="0"/>
              <a:t>for air emissions, odor reduction and </a:t>
            </a:r>
            <a:r>
              <a:rPr lang="en-US" sz="2300" dirty="0" err="1" smtClean="0"/>
              <a:t>stormwater</a:t>
            </a:r>
            <a:r>
              <a:rPr lang="en-US" sz="2300" dirty="0" smtClean="0"/>
              <a:t> management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3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300" b="1" u="sng" dirty="0"/>
              <a:t>Sustainability Fulfillment </a:t>
            </a:r>
            <a:r>
              <a:rPr lang="en-US" sz="2300" dirty="0"/>
              <a:t>= Significant fulfillment of both City </a:t>
            </a:r>
            <a:r>
              <a:rPr lang="en-US" sz="2300" dirty="0" smtClean="0"/>
              <a:t>and </a:t>
            </a:r>
            <a:r>
              <a:rPr lang="en-US" sz="2300" dirty="0"/>
              <a:t>community-wide sustainability </a:t>
            </a:r>
            <a:r>
              <a:rPr lang="en-US" sz="2300" dirty="0" smtClean="0"/>
              <a:t>plans.  AD to biofuel system </a:t>
            </a:r>
            <a:r>
              <a:rPr lang="en-US" sz="2300" dirty="0" smtClean="0">
                <a:solidFill>
                  <a:srgbClr val="00B050"/>
                </a:solidFill>
              </a:rPr>
              <a:t>reduces City emissions by over 30% compared to present </a:t>
            </a:r>
            <a:r>
              <a:rPr lang="en-US" sz="2300" dirty="0" smtClean="0"/>
              <a:t>transportation-related air emissions from City operations</a:t>
            </a:r>
            <a:r>
              <a:rPr lang="en-US" sz="2200" dirty="0" smtClean="0"/>
              <a:t>.</a:t>
            </a:r>
            <a:endParaRPr lang="en-US" sz="22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8471701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…and the Bonus!</a:t>
            </a:r>
            <a:endParaRPr lang="en-US" dirty="0"/>
          </a:p>
        </p:txBody>
      </p:sp>
      <p:sp>
        <p:nvSpPr>
          <p:cNvPr id="66561" name="Content Placeholder 3"/>
          <p:cNvSpPr>
            <a:spLocks noGrp="1"/>
          </p:cNvSpPr>
          <p:nvPr>
            <p:ph sz="half" idx="4294967295"/>
          </p:nvPr>
        </p:nvSpPr>
        <p:spPr bwMode="auto">
          <a:xfrm>
            <a:off x="319228" y="2251247"/>
            <a:ext cx="4588476" cy="4088413"/>
          </a:xfrm>
          <a:noFill/>
        </p:spPr>
        <p:txBody>
          <a:bodyPr wrap="square" numCol="1" anchor="t" anchorCtr="0" compatLnSpc="1">
            <a:prstTxWarp prst="textNoShape">
              <a:avLst/>
            </a:prstTxWarp>
            <a:noAutofit/>
          </a:bodyPr>
          <a:lstStyle/>
          <a:p>
            <a:pPr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sz="3000" dirty="0" smtClean="0"/>
              <a:t>At full capacity, the Napa AD to biofuel system would </a:t>
            </a:r>
            <a:r>
              <a:rPr lang="en-US" sz="3000" dirty="0" smtClean="0">
                <a:solidFill>
                  <a:srgbClr val="00B050"/>
                </a:solidFill>
              </a:rPr>
              <a:t>prevent 78,900 metric tons of CO2 </a:t>
            </a:r>
            <a:r>
              <a:rPr lang="en-US" sz="3000" dirty="0" smtClean="0"/>
              <a:t>from be released over 20 years which is the equivalent of taking 830 passenger vehicles off the road each year for 20 years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endParaRPr lang="en-US" sz="3000" dirty="0" smtClean="0"/>
          </a:p>
        </p:txBody>
      </p:sp>
      <p:pic>
        <p:nvPicPr>
          <p:cNvPr id="66562" name="Content Placeholder 5" descr="ecology-home.png"/>
          <p:cNvPicPr>
            <a:picLocks noGrp="1" noChangeAspect="1"/>
          </p:cNvPicPr>
          <p:nvPr>
            <p:ph sz="half" idx="4294967295"/>
          </p:nvPr>
        </p:nvPicPr>
        <p:blipFill>
          <a:blip r:embed="rId2"/>
          <a:srcRect l="153" t="-14091" r="336" b="-3349"/>
          <a:stretch>
            <a:fillRect/>
          </a:stretch>
        </p:blipFill>
        <p:spPr bwMode="auto">
          <a:xfrm>
            <a:off x="4907705" y="1719263"/>
            <a:ext cx="4042006" cy="411312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Grid">
  <a:themeElements>
    <a:clrScheme name="Custom 4">
      <a:dk1>
        <a:sysClr val="windowText" lastClr="000000"/>
      </a:dk1>
      <a:lt1>
        <a:sysClr val="window" lastClr="FFFFFF"/>
      </a:lt1>
      <a:dk2>
        <a:srgbClr val="3A2811"/>
      </a:dk2>
      <a:lt2>
        <a:srgbClr val="CCD1B9"/>
      </a:lt2>
      <a:accent1>
        <a:srgbClr val="C16850"/>
      </a:accent1>
      <a:accent2>
        <a:srgbClr val="BF974D"/>
      </a:accent2>
      <a:accent3>
        <a:srgbClr val="928B70"/>
      </a:accent3>
      <a:accent4>
        <a:srgbClr val="87706B"/>
      </a:accent4>
      <a:accent5>
        <a:srgbClr val="94734E"/>
      </a:accent5>
      <a:accent6>
        <a:srgbClr val="6F777D"/>
      </a:accent6>
      <a:hlink>
        <a:srgbClr val="CC9900"/>
      </a:hlink>
      <a:folHlink>
        <a:srgbClr val="C0C0C0"/>
      </a:folHlink>
    </a:clrScheme>
    <a:fontScheme name="Grid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Grid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3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3000"/>
                <a:satMod val="11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ustom 4">
    <a:dk1>
      <a:sysClr val="windowText" lastClr="000000"/>
    </a:dk1>
    <a:lt1>
      <a:sysClr val="window" lastClr="FFFFFF"/>
    </a:lt1>
    <a:dk2>
      <a:srgbClr val="3A2811"/>
    </a:dk2>
    <a:lt2>
      <a:srgbClr val="CCD1B9"/>
    </a:lt2>
    <a:accent1>
      <a:srgbClr val="C16850"/>
    </a:accent1>
    <a:accent2>
      <a:srgbClr val="BF974D"/>
    </a:accent2>
    <a:accent3>
      <a:srgbClr val="928B70"/>
    </a:accent3>
    <a:accent4>
      <a:srgbClr val="87706B"/>
    </a:accent4>
    <a:accent5>
      <a:srgbClr val="94734E"/>
    </a:accent5>
    <a:accent6>
      <a:srgbClr val="6F777D"/>
    </a:accent6>
    <a:hlink>
      <a:srgbClr val="CC9900"/>
    </a:hlink>
    <a:folHlink>
      <a:srgbClr val="C0C0C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11306</TotalTime>
  <Words>260</Words>
  <Application>Microsoft Office PowerPoint</Application>
  <PresentationFormat>On-screen Show (4:3)</PresentationFormat>
  <Paragraphs>24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Franklin Gothic Medium</vt:lpstr>
      <vt:lpstr>Wingdings</vt:lpstr>
      <vt:lpstr>Wingdings 2</vt:lpstr>
      <vt:lpstr>Grid</vt:lpstr>
      <vt:lpstr>Overview of NRRP Elements by 2020</vt:lpstr>
      <vt:lpstr> $15M Anaerobic Digestion (AD) to Biofuel System at City MDF</vt:lpstr>
      <vt:lpstr>AD to Biofuel system at Mdf –  Summary of Major benefits</vt:lpstr>
      <vt:lpstr>…and the Bonus!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Overview</dc:title>
  <dc:creator>Becki Haddad</dc:creator>
  <cp:lastModifiedBy>Miller, Kevin</cp:lastModifiedBy>
  <cp:revision>247</cp:revision>
  <cp:lastPrinted>2013-02-19T17:31:33Z</cp:lastPrinted>
  <dcterms:created xsi:type="dcterms:W3CDTF">2013-02-03T23:36:49Z</dcterms:created>
  <dcterms:modified xsi:type="dcterms:W3CDTF">2015-11-16T20:01:07Z</dcterms:modified>
</cp:coreProperties>
</file>