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74" r:id="rId2"/>
    <p:sldId id="319" r:id="rId3"/>
    <p:sldId id="323" r:id="rId4"/>
    <p:sldId id="375" r:id="rId5"/>
    <p:sldId id="324" r:id="rId6"/>
    <p:sldId id="376" r:id="rId7"/>
    <p:sldId id="358" r:id="rId8"/>
    <p:sldId id="369" r:id="rId9"/>
    <p:sldId id="370" r:id="rId10"/>
    <p:sldId id="371" r:id="rId11"/>
    <p:sldId id="377" r:id="rId12"/>
    <p:sldId id="349" r:id="rId13"/>
  </p:sldIdLst>
  <p:sldSz cx="9144000" cy="6858000" type="screen4x3"/>
  <p:notesSz cx="7010400" cy="9296400"/>
  <p:custDataLst>
    <p:tags r:id="rId1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800080"/>
    <a:srgbClr val="FF6600"/>
    <a:srgbClr val="660066"/>
    <a:srgbClr val="227437"/>
    <a:srgbClr val="FFCC00"/>
    <a:srgbClr val="99CC00"/>
    <a:srgbClr val="9900CC"/>
    <a:srgbClr val="195742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38" autoAdjust="0"/>
    <p:restoredTop sz="79543" autoAdjust="0"/>
  </p:normalViewPr>
  <p:slideViewPr>
    <p:cSldViewPr>
      <p:cViewPr>
        <p:scale>
          <a:sx n="90" d="100"/>
          <a:sy n="90" d="100"/>
        </p:scale>
        <p:origin x="-684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14"/>
    </p:cViewPr>
  </p:sorterViewPr>
  <p:notesViewPr>
    <p:cSldViewPr>
      <p:cViewPr>
        <p:scale>
          <a:sx n="100" d="100"/>
          <a:sy n="100" d="100"/>
        </p:scale>
        <p:origin x="-1914" y="-72"/>
      </p:cViewPr>
      <p:guideLst>
        <p:guide orient="horz" pos="2927"/>
        <p:guide pos="220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Chart%20in%20Microsoft%20PowerPoint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'[Chart in Microsoft PowerPoint]Sheet1'!$C$3</c:f>
              <c:strCache>
                <c:ptCount val="1"/>
                <c:pt idx="0">
                  <c:v>2005</c:v>
                </c:pt>
              </c:strCache>
            </c:strRef>
          </c:tx>
          <c:dPt>
            <c:idx val="0"/>
            <c:bubble3D val="0"/>
            <c:spPr>
              <a:solidFill>
                <a:srgbClr val="80008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F0"/>
              </a:solidFill>
            </c:spPr>
          </c:dPt>
          <c:cat>
            <c:strRef>
              <c:f>'[Chart in Microsoft PowerPoint]Sheet1'!$B$4:$B$6</c:f>
              <c:strCache>
                <c:ptCount val="3"/>
                <c:pt idx="0">
                  <c:v>Grapes</c:v>
                </c:pt>
                <c:pt idx="1">
                  <c:v>Sales &amp; Marketing</c:v>
                </c:pt>
                <c:pt idx="2">
                  <c:v>Administration</c:v>
                </c:pt>
              </c:strCache>
            </c:strRef>
          </c:cat>
          <c:val>
            <c:numRef>
              <c:f>'[Chart in Microsoft PowerPoint]Sheet1'!$C$4:$C$6</c:f>
              <c:numCache>
                <c:formatCode>_(* #,##0_);_(* \(#,##0\);_(* "-"??_);_(@_)</c:formatCode>
                <c:ptCount val="3"/>
                <c:pt idx="0">
                  <c:v>69</c:v>
                </c:pt>
                <c:pt idx="1">
                  <c:v>67.5</c:v>
                </c:pt>
                <c:pt idx="2">
                  <c:v>35.78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'[Chart in Microsoft PowerPoint]Sheet1'!$E$3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00B0F0"/>
            </a:solidFill>
          </c:spPr>
          <c:dPt>
            <c:idx val="0"/>
            <c:bubble3D val="0"/>
            <c:spPr>
              <a:solidFill>
                <a:srgbClr val="80008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cat>
            <c:strRef>
              <c:f>'[Chart in Microsoft PowerPoint]Sheet1'!$D$4:$D$6</c:f>
              <c:strCache>
                <c:ptCount val="3"/>
                <c:pt idx="0">
                  <c:v>Grapes</c:v>
                </c:pt>
                <c:pt idx="1">
                  <c:v>Sales &amp; Marketing</c:v>
                </c:pt>
                <c:pt idx="2">
                  <c:v>Administration</c:v>
                </c:pt>
              </c:strCache>
            </c:strRef>
          </c:cat>
          <c:val>
            <c:numRef>
              <c:f>'[Chart in Microsoft PowerPoint]Sheet1'!$E$4:$E$6</c:f>
              <c:numCache>
                <c:formatCode>_(* #,##0_);_(* \(#,##0\);_(* "-"??_);_(@_)</c:formatCode>
                <c:ptCount val="3"/>
                <c:pt idx="0">
                  <c:v>98.569778825599855</c:v>
                </c:pt>
                <c:pt idx="1">
                  <c:v>103.83707425068118</c:v>
                </c:pt>
                <c:pt idx="2">
                  <c:v>127.63912465940052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t" anchorCtr="0" compatLnSpc="1">
            <a:prstTxWarp prst="textNoShape">
              <a:avLst/>
            </a:prstTxWarp>
          </a:bodyPr>
          <a:lstStyle>
            <a:lvl1pPr defTabSz="930356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t" anchorCtr="0" compatLnSpc="1">
            <a:prstTxWarp prst="textNoShape">
              <a:avLst/>
            </a:prstTxWarp>
          </a:bodyPr>
          <a:lstStyle>
            <a:lvl1pPr algn="r" defTabSz="930356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b" anchorCtr="0" compatLnSpc="1">
            <a:prstTxWarp prst="textNoShape">
              <a:avLst/>
            </a:prstTxWarp>
          </a:bodyPr>
          <a:lstStyle>
            <a:lvl1pPr defTabSz="930356">
              <a:defRPr sz="1300"/>
            </a:lvl1pPr>
          </a:lstStyle>
          <a:p>
            <a:pPr>
              <a:defRPr/>
            </a:pPr>
            <a:r>
              <a:rPr lang="en-US" dirty="0"/>
              <a:t>© Brotemarkle, Davis &amp; Co. LLP  www.bdcocpa.com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b" anchorCtr="0" compatLnSpc="1">
            <a:prstTxWarp prst="textNoShape">
              <a:avLst/>
            </a:prstTxWarp>
          </a:bodyPr>
          <a:lstStyle>
            <a:lvl1pPr algn="r" defTabSz="930356">
              <a:defRPr sz="1300"/>
            </a:lvl1pPr>
          </a:lstStyle>
          <a:p>
            <a:pPr>
              <a:defRPr/>
            </a:pPr>
            <a:fld id="{D2027C7D-EE07-4060-8E93-00CF87B7D9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4699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t" anchorCtr="0" compatLnSpc="1">
            <a:prstTxWarp prst="textNoShape">
              <a:avLst/>
            </a:prstTxWarp>
          </a:bodyPr>
          <a:lstStyle>
            <a:lvl1pPr defTabSz="930356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t" anchorCtr="0" compatLnSpc="1">
            <a:prstTxWarp prst="textNoShape">
              <a:avLst/>
            </a:prstTxWarp>
          </a:bodyPr>
          <a:lstStyle>
            <a:lvl1pPr algn="r" defTabSz="930356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b" anchorCtr="0" compatLnSpc="1">
            <a:prstTxWarp prst="textNoShape">
              <a:avLst/>
            </a:prstTxWarp>
          </a:bodyPr>
          <a:lstStyle>
            <a:lvl1pPr defTabSz="930356">
              <a:defRPr sz="1300"/>
            </a:lvl1pPr>
          </a:lstStyle>
          <a:p>
            <a:pPr>
              <a:defRPr/>
            </a:pPr>
            <a:r>
              <a:rPr lang="en-US" dirty="0"/>
              <a:t>© Brotemarkle, Davis &amp; Co. LLP  www.bdcocpas.com</a:t>
            </a:r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4" tIns="46582" rIns="93164" bIns="46582" numCol="1" anchor="b" anchorCtr="0" compatLnSpc="1">
            <a:prstTxWarp prst="textNoShape">
              <a:avLst/>
            </a:prstTxWarp>
          </a:bodyPr>
          <a:lstStyle>
            <a:lvl1pPr algn="r" defTabSz="930356">
              <a:defRPr sz="1300"/>
            </a:lvl1pPr>
          </a:lstStyle>
          <a:p>
            <a:pPr>
              <a:defRPr/>
            </a:pPr>
            <a:fld id="{AF8B1D0E-B27A-4E1D-857B-F6BC3D3155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48768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© Brotemarkle, Davis &amp; Co. LLP  www.bdcocpas.com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8B1D0E-B27A-4E1D-857B-F6BC3D3155FD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352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dirty="0" smtClean="0"/>
              <a:t>© Brotemarkle, Davis &amp; Co. LLP www.bdcocpa.com</a:t>
            </a:r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87A087F-7F50-4079-AA43-09310885F5D3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2</a:t>
            </a:fld>
            <a:endParaRPr lang="en-US" altLang="en-US" sz="1300" dirty="0" smtClean="0"/>
          </a:p>
        </p:txBody>
      </p:sp>
      <p:sp>
        <p:nvSpPr>
          <p:cNvPr id="542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© Brotemarkle, Davis &amp; Co. LLP www.bdcocpa.com</a:t>
            </a:r>
          </a:p>
        </p:txBody>
      </p:sp>
      <p:sp>
        <p:nvSpPr>
          <p:cNvPr id="5632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903A280-AC1C-4628-9441-B8FB0E703478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3</a:t>
            </a:fld>
            <a:endParaRPr lang="en-US" altLang="en-US" sz="1300" dirty="0" smtClean="0"/>
          </a:p>
        </p:txBody>
      </p:sp>
      <p:sp>
        <p:nvSpPr>
          <p:cNvPr id="563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© Brotemarkle, Davis &amp; Co. LLP www.bdcocpa.com</a:t>
            </a:r>
          </a:p>
        </p:txBody>
      </p:sp>
      <p:sp>
        <p:nvSpPr>
          <p:cNvPr id="5632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903A280-AC1C-4628-9441-B8FB0E703478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4</a:t>
            </a:fld>
            <a:endParaRPr lang="en-US" altLang="en-US" sz="1300" dirty="0" smtClean="0"/>
          </a:p>
        </p:txBody>
      </p:sp>
      <p:sp>
        <p:nvSpPr>
          <p:cNvPr id="563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© Brotemarkle, Davis &amp; Co. LLP www.bdcocpa.com</a:t>
            </a:r>
          </a:p>
        </p:txBody>
      </p:sp>
      <p:sp>
        <p:nvSpPr>
          <p:cNvPr id="573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F71B76E-6153-4352-AA24-EC2A6AEA468E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5</a:t>
            </a:fld>
            <a:endParaRPr lang="en-US" altLang="en-US" sz="1300" dirty="0" smtClean="0"/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>
              <a:buAutoNum type="arabicPeriod"/>
            </a:pPr>
            <a:endParaRPr lang="en-US" alt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© Brotemarkle, Davis &amp; Co. LLP www.bdcocpa.com</a:t>
            </a:r>
          </a:p>
        </p:txBody>
      </p:sp>
      <p:sp>
        <p:nvSpPr>
          <p:cNvPr id="573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F71B76E-6153-4352-AA24-EC2A6AEA468E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6</a:t>
            </a:fld>
            <a:endParaRPr lang="en-US" altLang="en-US" sz="1300" dirty="0" smtClean="0"/>
          </a:p>
        </p:txBody>
      </p:sp>
      <p:sp>
        <p:nvSpPr>
          <p:cNvPr id="573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72B652E-25E9-4517-8427-E8FBFEE537FB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7</a:t>
            </a:fld>
            <a:endParaRPr lang="en-US" altLang="en-US" sz="1300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© Brotemarkle, Davis &amp; Co. LLP  www.bdcocpas.com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8B1D0E-B27A-4E1D-857B-F6BC3D3155F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730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© Brotemarkle, Davis &amp; Co. LLP  www.bdcocpas.com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8B1D0E-B27A-4E1D-857B-F6BC3D3155F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054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© Brotemarkle, Davis &amp; Co. LLP  www.bdcocpas.com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8B1D0E-B27A-4E1D-857B-F6BC3D3155F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729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© Brotemarkle, Davis &amp; Co. LLP  www.bdcocpas.com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8B1D0E-B27A-4E1D-857B-F6BC3D3155F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916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/>
          </a:p>
        </p:txBody>
      </p:sp>
      <p:sp>
        <p:nvSpPr>
          <p:cNvPr id="89092" name="Footer Placeholder 3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1300" dirty="0" smtClean="0"/>
              <a:t>© Brotemarkle, Davis &amp; Co. LLP  www.bdcocpas.com</a:t>
            </a:r>
          </a:p>
        </p:txBody>
      </p:sp>
      <p:sp>
        <p:nvSpPr>
          <p:cNvPr id="89093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15963" indent="-274638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01725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541463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1982788" indent="-219075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4399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8971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3543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11588" indent="-219075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1047923-F941-4029-B680-00F9EF2F18A2}" type="slidenum">
              <a:rPr lang="en-US" altLang="en-US" sz="1300" smtClean="0"/>
              <a:pPr eaLnBrk="1" hangingPunct="1">
                <a:spcBef>
                  <a:spcPct val="0"/>
                </a:spcBef>
              </a:pPr>
              <a:t>12</a:t>
            </a:fld>
            <a:endParaRPr lang="en-US" altLang="en-US" sz="130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8458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8A14A-414F-4DD0-A65B-ED76579CB884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86306-E7B5-416B-A19C-07FC823483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134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00"/>
            <a:ext cx="8458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 anchor="ctr"/>
          <a:lstStyle>
            <a:lvl1pPr>
              <a:defRPr sz="1050"/>
            </a:lvl1pPr>
          </a:lstStyle>
          <a:p>
            <a:pPr>
              <a:defRPr/>
            </a:pPr>
            <a:fld id="{DF62F679-BA40-4A8C-A013-AB1E5004297E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 anchor="ctr"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 anchor="ctr"/>
          <a:lstStyle>
            <a:lvl1pPr algn="ctr">
              <a:defRPr/>
            </a:lvl1pPr>
          </a:lstStyle>
          <a:p>
            <a:pPr>
              <a:defRPr/>
            </a:pPr>
            <a:fld id="{8A038177-8880-42E5-8847-51E24C46CB6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293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4406900"/>
            <a:ext cx="8494713" cy="1362075"/>
          </a:xfrm>
        </p:spPr>
        <p:txBody>
          <a:bodyPr anchor="t"/>
          <a:lstStyle>
            <a:lvl1pPr algn="l">
              <a:defRPr sz="4000" b="1" cap="none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5B466-0E29-4AC5-94B1-4A6AFF298BBB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4691F-1A53-4FCC-A070-151E3A4A8A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361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00"/>
            <a:ext cx="8458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6D4D9-AFF4-4A82-976C-25745BDD6A4D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802E8-1E2B-4D28-A824-0D427723E7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792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3E429-704E-4724-9633-56B70E2045FE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237DA-2AE5-45D5-B056-28A81955A5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3583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30208-9E7B-453E-9F27-9CE320A4ED73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C1149-08B4-416B-AF98-6339779371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259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9AB59-3047-40D2-89A8-A4C2BCF92300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F6C96-F32B-46FD-9799-07980518AF2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051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D7782-5B3D-4913-9F99-517DBF697025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EA5AD-CF0E-4F7F-8277-0E9EB1DBE9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128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3D7D2-4DF6-4992-A9E0-7DFACA6F332D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6201A-1C9A-4902-ADC9-56B61FD345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764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317B3-E063-4FA6-BBCC-5983A2DA3966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5F9AD-E9C8-4B64-9543-125682C3938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836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7AAD8-5123-4991-A083-7F7BE137371C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2E82E-DC7E-4093-AFA5-6766E0013B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406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DAFB1-89F6-41D5-B70E-F241346BD601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53F05-0547-4F63-838E-A09BE7F970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585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609600"/>
            <a:ext cx="8458200" cy="1143000"/>
          </a:xfrm>
          <a:prstGeom prst="rect">
            <a:avLst/>
          </a:prstGeom>
          <a:solidFill>
            <a:srgbClr val="1957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fld id="{FD698001-065F-4BEE-B144-9E3532F19A54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92E7A754-E7F2-455F-916C-07365BEC26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6" r:id="rId11"/>
    <p:sldLayoutId id="2147483975" r:id="rId12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19574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19574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19574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19574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19574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9574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9574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9574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19574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Craig@bdcocpa.com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85800" y="2438400"/>
            <a:ext cx="7772400" cy="22098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en-US" altLang="en-US" kern="0" dirty="0" smtClean="0">
                <a:solidFill>
                  <a:schemeClr val="accent1">
                    <a:lumMod val="50000"/>
                  </a:schemeClr>
                </a:solidFill>
              </a:rPr>
              <a:t>Napa County</a:t>
            </a:r>
          </a:p>
          <a:p>
            <a:r>
              <a:rPr lang="en-US" altLang="en-US" kern="0" dirty="0" smtClean="0">
                <a:solidFill>
                  <a:schemeClr val="accent1">
                    <a:lumMod val="50000"/>
                  </a:schemeClr>
                </a:solidFill>
              </a:rPr>
              <a:t> Planning Commission</a:t>
            </a:r>
          </a:p>
          <a:p>
            <a:r>
              <a:rPr lang="en-US" altLang="en-US" kern="0" dirty="0" smtClean="0">
                <a:solidFill>
                  <a:schemeClr val="accent1">
                    <a:lumMod val="50000"/>
                  </a:schemeClr>
                </a:solidFill>
              </a:rPr>
              <a:t>Economics of a Family Winery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590800" y="4876800"/>
            <a:ext cx="3962400" cy="79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195742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195742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19574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19574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19574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/>
              <a:t>Presented by:</a:t>
            </a:r>
          </a:p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/>
              <a:t>Craig Underhill, CPA, CSPM</a:t>
            </a:r>
          </a:p>
          <a:p>
            <a:pPr algn="ctr"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smtClean="0"/>
              <a:t>Managing Partner</a:t>
            </a:r>
            <a:endParaRPr lang="en-US" altLang="en-US" sz="1800" dirty="0"/>
          </a:p>
        </p:txBody>
      </p:sp>
      <p:pic>
        <p:nvPicPr>
          <p:cNvPr id="8" name="Picture 8" descr="BDCo_hori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796925"/>
            <a:ext cx="4724400" cy="1641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46DC04-332C-4C95-81B0-AA15B2C35002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DF6C96-F32B-46FD-9799-07980518AF24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27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Background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/>
              <a:t>A</a:t>
            </a:r>
            <a:r>
              <a:rPr lang="en-US" sz="2800" dirty="0" smtClean="0"/>
              <a:t> </a:t>
            </a:r>
            <a:r>
              <a:rPr lang="en-US" sz="2800" dirty="0"/>
              <a:t>CPA for over </a:t>
            </a:r>
            <a:r>
              <a:rPr lang="en-US" sz="2800" dirty="0" smtClean="0"/>
              <a:t>29 </a:t>
            </a:r>
            <a:r>
              <a:rPr lang="en-US" sz="2800" dirty="0"/>
              <a:t>years and has </a:t>
            </a:r>
            <a:r>
              <a:rPr lang="en-US" sz="2800" dirty="0" smtClean="0"/>
              <a:t>been with BDCo </a:t>
            </a:r>
            <a:r>
              <a:rPr lang="en-US" sz="2800" dirty="0"/>
              <a:t>since </a:t>
            </a:r>
            <a:r>
              <a:rPr lang="en-US" sz="2800" dirty="0" smtClean="0"/>
              <a:t>1995. 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Business financial and strategic planner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Educator to wine businesses since 2004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Sonoma State Wine MBA Program guest speaker 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U.C. Davis Extension International Wine Industry guest speaker since 2012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Board </a:t>
            </a:r>
            <a:r>
              <a:rPr lang="en-US" sz="2800" dirty="0"/>
              <a:t>chair for Junior </a:t>
            </a:r>
            <a:r>
              <a:rPr lang="en-US" sz="2800" dirty="0" smtClean="0"/>
              <a:t>Achievement past 18 years </a:t>
            </a:r>
            <a:r>
              <a:rPr lang="en-US" sz="2800" dirty="0"/>
              <a:t>in Napa </a:t>
            </a:r>
            <a:r>
              <a:rPr lang="en-US" sz="2800" dirty="0" smtClean="0"/>
              <a:t>County</a:t>
            </a:r>
            <a:endParaRPr lang="en-US" altLang="en-US" sz="2800" dirty="0" smtClean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4DEF57-18A5-471A-8915-CE8304A33EED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38177-8880-42E5-8847-51E24C46CB64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Channel Sales Mix</a:t>
            </a:r>
          </a:p>
        </p:txBody>
      </p:sp>
      <p:sp>
        <p:nvSpPr>
          <p:cNvPr id="18437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  <a:p>
            <a:pPr marL="0" indent="0">
              <a:buNone/>
            </a:pPr>
            <a:r>
              <a:rPr lang="en-US" altLang="en-US" dirty="0" smtClean="0"/>
              <a:t>Direct to Consumer (retail) </a:t>
            </a:r>
          </a:p>
          <a:p>
            <a:r>
              <a:rPr lang="en-US" altLang="en-US" dirty="0" smtClean="0"/>
              <a:t>Accounts for 31% of gross profit</a:t>
            </a:r>
          </a:p>
          <a:p>
            <a:r>
              <a:rPr lang="en-US" altLang="en-US" dirty="0" smtClean="0"/>
              <a:t>Winery’s &lt;10,000 cases require 50% DTC</a:t>
            </a:r>
          </a:p>
          <a:p>
            <a:pPr marL="914400" lvl="1" indent="-514350"/>
            <a:endParaRPr lang="en-US" altLang="en-US" dirty="0" smtClean="0"/>
          </a:p>
          <a:p>
            <a:pPr marL="914400" lvl="1" indent="-514350"/>
            <a:endParaRPr lang="en-US" altLang="en-US" dirty="0" smtClean="0"/>
          </a:p>
          <a:p>
            <a:pPr marL="0" indent="0">
              <a:buNone/>
            </a:pPr>
            <a:endParaRPr lang="en-US" altLang="en-US" dirty="0" smtClean="0"/>
          </a:p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32839-9966-48B6-A9AF-0901787211AB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FBDB5-C8C6-4F70-9E8B-03B6FB4194E1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Trends </a:t>
            </a:r>
          </a:p>
        </p:txBody>
      </p:sp>
      <p:sp>
        <p:nvSpPr>
          <p:cNvPr id="18437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  <a:p>
            <a:pPr marL="914400" lvl="1" indent="-514350"/>
            <a:endParaRPr lang="en-US" altLang="en-US" dirty="0" smtClean="0"/>
          </a:p>
          <a:p>
            <a:pPr marL="0" indent="0">
              <a:buNone/>
            </a:pPr>
            <a:endParaRPr lang="en-US" altLang="en-US" dirty="0" smtClean="0"/>
          </a:p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  <a:p>
            <a:pPr marL="514350" indent="-514350">
              <a:buFont typeface="+mj-lt"/>
              <a:buAutoNum type="arabicPeriod"/>
            </a:pPr>
            <a:endParaRPr lang="en-US" alt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50D39-E4D7-4DD3-92C6-6697146A18C8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FBDB5-C8C6-4F70-9E8B-03B6FB4194E1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©2016 Brotemarkle, Davis &amp; Co.  www.bdcocpa.com</a:t>
            </a:r>
            <a:endParaRPr lang="en-US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4554706"/>
              </p:ext>
            </p:extLst>
          </p:nvPr>
        </p:nvGraphicFramePr>
        <p:xfrm>
          <a:off x="0" y="1981200"/>
          <a:ext cx="48006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8775684"/>
              </p:ext>
            </p:extLst>
          </p:nvPr>
        </p:nvGraphicFramePr>
        <p:xfrm>
          <a:off x="4495800" y="1905000"/>
          <a:ext cx="4648200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65663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8458200" cy="1143000"/>
          </a:xfrm>
        </p:spPr>
        <p:txBody>
          <a:bodyPr/>
          <a:lstStyle/>
          <a:p>
            <a:pPr eaLnBrk="1" hangingPunct="1"/>
            <a:r>
              <a:rPr lang="en-US" altLang="en-US" sz="4000" dirty="0" smtClean="0"/>
              <a:t>Critical Financial Decisions</a:t>
            </a:r>
          </a:p>
        </p:txBody>
      </p:sp>
      <p:sp>
        <p:nvSpPr>
          <p:cNvPr id="1946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Grapes: purchase or grow</a:t>
            </a:r>
          </a:p>
          <a:p>
            <a:pPr marL="800100" lvl="2" indent="0" eaLnBrk="1" hangingPunct="1">
              <a:lnSpc>
                <a:spcPct val="70000"/>
              </a:lnSpc>
              <a:buNone/>
            </a:pPr>
            <a:r>
              <a:rPr lang="en-US" altLang="en-US" dirty="0" smtClean="0"/>
              <a:t>  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Facility or custom crush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endParaRPr lang="en-US" altLang="en-US" dirty="0" smtClean="0"/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Number of skus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endParaRPr lang="en-US" altLang="en-US" dirty="0" smtClean="0"/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DTC vs. Distributor 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endParaRPr lang="en-US" altLang="en-US" sz="3600" dirty="0" smtClean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7A291F-FA36-4E62-BD4B-B02CFBDE4D57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AD5BE9-CD27-4738-83A1-D1CD9DE6439F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219200" y="2971800"/>
            <a:ext cx="533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195742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195742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19574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19574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19574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8458200" cy="1143000"/>
          </a:xfrm>
        </p:spPr>
        <p:txBody>
          <a:bodyPr/>
          <a:lstStyle/>
          <a:p>
            <a:pPr eaLnBrk="1" hangingPunct="1"/>
            <a:r>
              <a:rPr lang="en-US" altLang="en-US" sz="4000" dirty="0" smtClean="0"/>
              <a:t>Investment Trends</a:t>
            </a:r>
          </a:p>
        </p:txBody>
      </p:sp>
      <p:sp>
        <p:nvSpPr>
          <p:cNvPr id="1946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Barrels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endParaRPr lang="en-US" altLang="en-US" dirty="0" smtClean="0"/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Winery equipment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endParaRPr lang="en-US" altLang="en-US" dirty="0" smtClean="0"/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r>
              <a:rPr lang="en-US" altLang="en-US" dirty="0" smtClean="0"/>
              <a:t>Vineyard planting</a:t>
            </a:r>
          </a:p>
          <a:p>
            <a:pPr marL="609600" indent="-609600" eaLnBrk="1" hangingPunct="1">
              <a:lnSpc>
                <a:spcPct val="70000"/>
              </a:lnSpc>
              <a:buFontTx/>
              <a:buAutoNum type="arabicPeriod"/>
            </a:pPr>
            <a:endParaRPr lang="en-US" altLang="en-US" dirty="0" smtClean="0"/>
          </a:p>
          <a:p>
            <a:pPr marL="609600" indent="-609600" eaLnBrk="1" hangingPunct="1">
              <a:lnSpc>
                <a:spcPct val="70000"/>
              </a:lnSpc>
              <a:buFontTx/>
              <a:buNone/>
            </a:pPr>
            <a:endParaRPr lang="en-US" altLang="en-US" sz="3600" b="1" dirty="0" smtClean="0">
              <a:solidFill>
                <a:srgbClr val="00CC00"/>
              </a:solidFill>
            </a:endParaRPr>
          </a:p>
          <a:p>
            <a:pPr marL="609600" indent="-609600" eaLnBrk="1" hangingPunct="1">
              <a:lnSpc>
                <a:spcPct val="70000"/>
              </a:lnSpc>
              <a:buFontTx/>
              <a:buNone/>
            </a:pPr>
            <a:endParaRPr lang="en-US" altLang="en-US" sz="3600" dirty="0" smtClean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1FBBA0-DF76-4C5B-B38A-DD08A1AC7448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AD5BE9-CD27-4738-83A1-D1CD9DE6439F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92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Right Arrow 258"/>
          <p:cNvSpPr/>
          <p:nvPr/>
        </p:nvSpPr>
        <p:spPr>
          <a:xfrm>
            <a:off x="685800" y="838200"/>
            <a:ext cx="1905000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>
                <a:solidFill>
                  <a:schemeClr val="bg1"/>
                </a:solidFill>
              </a:rPr>
              <a:t>Income Statement</a:t>
            </a:r>
          </a:p>
        </p:txBody>
      </p:sp>
      <p:sp>
        <p:nvSpPr>
          <p:cNvPr id="260" name="Right Arrow 259"/>
          <p:cNvSpPr/>
          <p:nvPr/>
        </p:nvSpPr>
        <p:spPr>
          <a:xfrm>
            <a:off x="685800" y="2819400"/>
            <a:ext cx="1905000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>
                <a:solidFill>
                  <a:schemeClr val="bg1"/>
                </a:solidFill>
              </a:rPr>
              <a:t>Balance</a:t>
            </a:r>
            <a:br>
              <a:rPr lang="en-US" sz="1600" dirty="0">
                <a:solidFill>
                  <a:schemeClr val="bg1"/>
                </a:solidFill>
              </a:rPr>
            </a:br>
            <a:r>
              <a:rPr lang="en-US" sz="1600" dirty="0">
                <a:solidFill>
                  <a:schemeClr val="bg1"/>
                </a:solidFill>
              </a:rPr>
              <a:t> Sheet</a:t>
            </a:r>
          </a:p>
        </p:txBody>
      </p:sp>
      <p:grpSp>
        <p:nvGrpSpPr>
          <p:cNvPr id="28676" name="Group 133"/>
          <p:cNvGrpSpPr>
            <a:grpSpLocks noChangeAspect="1"/>
          </p:cNvGrpSpPr>
          <p:nvPr/>
        </p:nvGrpSpPr>
        <p:grpSpPr bwMode="auto">
          <a:xfrm>
            <a:off x="2590800" y="228600"/>
            <a:ext cx="4862513" cy="5581650"/>
            <a:chOff x="2409" y="1380"/>
            <a:chExt cx="1784" cy="2420"/>
          </a:xfrm>
        </p:grpSpPr>
        <p:sp>
          <p:nvSpPr>
            <p:cNvPr id="28699" name="Freeform 136"/>
            <p:cNvSpPr>
              <a:spLocks/>
            </p:cNvSpPr>
            <p:nvPr/>
          </p:nvSpPr>
          <p:spPr bwMode="auto">
            <a:xfrm>
              <a:off x="2846" y="1561"/>
              <a:ext cx="504" cy="1356"/>
            </a:xfrm>
            <a:custGeom>
              <a:avLst/>
              <a:gdLst>
                <a:gd name="T0" fmla="*/ 380 w 504"/>
                <a:gd name="T1" fmla="*/ 1356 h 1356"/>
                <a:gd name="T2" fmla="*/ 380 w 504"/>
                <a:gd name="T3" fmla="*/ 1356 h 1356"/>
                <a:gd name="T4" fmla="*/ 499 w 504"/>
                <a:gd name="T5" fmla="*/ 1352 h 1356"/>
                <a:gd name="T6" fmla="*/ 499 w 504"/>
                <a:gd name="T7" fmla="*/ 1352 h 1356"/>
                <a:gd name="T8" fmla="*/ 504 w 504"/>
                <a:gd name="T9" fmla="*/ 1285 h 1356"/>
                <a:gd name="T10" fmla="*/ 499 w 504"/>
                <a:gd name="T11" fmla="*/ 1215 h 1356"/>
                <a:gd name="T12" fmla="*/ 491 w 504"/>
                <a:gd name="T13" fmla="*/ 1148 h 1356"/>
                <a:gd name="T14" fmla="*/ 482 w 504"/>
                <a:gd name="T15" fmla="*/ 1082 h 1356"/>
                <a:gd name="T16" fmla="*/ 482 w 504"/>
                <a:gd name="T17" fmla="*/ 1082 h 1356"/>
                <a:gd name="T18" fmla="*/ 464 w 504"/>
                <a:gd name="T19" fmla="*/ 981 h 1356"/>
                <a:gd name="T20" fmla="*/ 438 w 504"/>
                <a:gd name="T21" fmla="*/ 888 h 1356"/>
                <a:gd name="T22" fmla="*/ 407 w 504"/>
                <a:gd name="T23" fmla="*/ 791 h 1356"/>
                <a:gd name="T24" fmla="*/ 367 w 504"/>
                <a:gd name="T25" fmla="*/ 698 h 1356"/>
                <a:gd name="T26" fmla="*/ 367 w 504"/>
                <a:gd name="T27" fmla="*/ 698 h 1356"/>
                <a:gd name="T28" fmla="*/ 318 w 504"/>
                <a:gd name="T29" fmla="*/ 610 h 1356"/>
                <a:gd name="T30" fmla="*/ 265 w 504"/>
                <a:gd name="T31" fmla="*/ 526 h 1356"/>
                <a:gd name="T32" fmla="*/ 159 w 504"/>
                <a:gd name="T33" fmla="*/ 358 h 1356"/>
                <a:gd name="T34" fmla="*/ 106 w 504"/>
                <a:gd name="T35" fmla="*/ 274 h 1356"/>
                <a:gd name="T36" fmla="*/ 62 w 504"/>
                <a:gd name="T37" fmla="*/ 186 h 1356"/>
                <a:gd name="T38" fmla="*/ 45 w 504"/>
                <a:gd name="T39" fmla="*/ 141 h 1356"/>
                <a:gd name="T40" fmla="*/ 27 w 504"/>
                <a:gd name="T41" fmla="*/ 97 h 1356"/>
                <a:gd name="T42" fmla="*/ 14 w 504"/>
                <a:gd name="T43" fmla="*/ 49 h 1356"/>
                <a:gd name="T44" fmla="*/ 0 w 504"/>
                <a:gd name="T45" fmla="*/ 0 h 1356"/>
                <a:gd name="T46" fmla="*/ 0 w 504"/>
                <a:gd name="T47" fmla="*/ 0 h 1356"/>
                <a:gd name="T48" fmla="*/ 0 w 504"/>
                <a:gd name="T49" fmla="*/ 0 h 1356"/>
                <a:gd name="T50" fmla="*/ 0 w 504"/>
                <a:gd name="T51" fmla="*/ 0 h 1356"/>
                <a:gd name="T52" fmla="*/ 0 w 504"/>
                <a:gd name="T53" fmla="*/ 0 h 1356"/>
                <a:gd name="T54" fmla="*/ 5 w 504"/>
                <a:gd name="T55" fmla="*/ 44 h 1356"/>
                <a:gd name="T56" fmla="*/ 9 w 504"/>
                <a:gd name="T57" fmla="*/ 84 h 1356"/>
                <a:gd name="T58" fmla="*/ 36 w 504"/>
                <a:gd name="T59" fmla="*/ 168 h 1356"/>
                <a:gd name="T60" fmla="*/ 67 w 504"/>
                <a:gd name="T61" fmla="*/ 247 h 1356"/>
                <a:gd name="T62" fmla="*/ 106 w 504"/>
                <a:gd name="T63" fmla="*/ 327 h 1356"/>
                <a:gd name="T64" fmla="*/ 146 w 504"/>
                <a:gd name="T65" fmla="*/ 406 h 1356"/>
                <a:gd name="T66" fmla="*/ 195 w 504"/>
                <a:gd name="T67" fmla="*/ 481 h 1356"/>
                <a:gd name="T68" fmla="*/ 283 w 504"/>
                <a:gd name="T69" fmla="*/ 632 h 1356"/>
                <a:gd name="T70" fmla="*/ 283 w 504"/>
                <a:gd name="T71" fmla="*/ 632 h 1356"/>
                <a:gd name="T72" fmla="*/ 327 w 504"/>
                <a:gd name="T73" fmla="*/ 711 h 1356"/>
                <a:gd name="T74" fmla="*/ 340 w 504"/>
                <a:gd name="T75" fmla="*/ 751 h 1356"/>
                <a:gd name="T76" fmla="*/ 354 w 504"/>
                <a:gd name="T77" fmla="*/ 786 h 1356"/>
                <a:gd name="T78" fmla="*/ 367 w 504"/>
                <a:gd name="T79" fmla="*/ 826 h 1356"/>
                <a:gd name="T80" fmla="*/ 376 w 504"/>
                <a:gd name="T81" fmla="*/ 870 h 1356"/>
                <a:gd name="T82" fmla="*/ 389 w 504"/>
                <a:gd name="T83" fmla="*/ 981 h 1356"/>
                <a:gd name="T84" fmla="*/ 389 w 504"/>
                <a:gd name="T85" fmla="*/ 981 h 1356"/>
                <a:gd name="T86" fmla="*/ 398 w 504"/>
                <a:gd name="T87" fmla="*/ 1082 h 1356"/>
                <a:gd name="T88" fmla="*/ 398 w 504"/>
                <a:gd name="T89" fmla="*/ 1175 h 1356"/>
                <a:gd name="T90" fmla="*/ 393 w 504"/>
                <a:gd name="T91" fmla="*/ 1268 h 1356"/>
                <a:gd name="T92" fmla="*/ 380 w 504"/>
                <a:gd name="T93" fmla="*/ 1356 h 1356"/>
                <a:gd name="T94" fmla="*/ 380 w 504"/>
                <a:gd name="T95" fmla="*/ 1356 h 13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04"/>
                <a:gd name="T145" fmla="*/ 0 h 1356"/>
                <a:gd name="T146" fmla="*/ 504 w 504"/>
                <a:gd name="T147" fmla="*/ 1356 h 13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04" h="1356">
                  <a:moveTo>
                    <a:pt x="380" y="1356"/>
                  </a:moveTo>
                  <a:lnTo>
                    <a:pt x="380" y="1356"/>
                  </a:lnTo>
                  <a:lnTo>
                    <a:pt x="499" y="1352"/>
                  </a:lnTo>
                  <a:lnTo>
                    <a:pt x="504" y="1285"/>
                  </a:lnTo>
                  <a:lnTo>
                    <a:pt x="499" y="1215"/>
                  </a:lnTo>
                  <a:lnTo>
                    <a:pt x="491" y="1148"/>
                  </a:lnTo>
                  <a:lnTo>
                    <a:pt x="482" y="1082"/>
                  </a:lnTo>
                  <a:lnTo>
                    <a:pt x="464" y="981"/>
                  </a:lnTo>
                  <a:lnTo>
                    <a:pt x="438" y="888"/>
                  </a:lnTo>
                  <a:lnTo>
                    <a:pt x="407" y="791"/>
                  </a:lnTo>
                  <a:lnTo>
                    <a:pt x="367" y="698"/>
                  </a:lnTo>
                  <a:lnTo>
                    <a:pt x="318" y="610"/>
                  </a:lnTo>
                  <a:lnTo>
                    <a:pt x="265" y="526"/>
                  </a:lnTo>
                  <a:lnTo>
                    <a:pt x="159" y="358"/>
                  </a:lnTo>
                  <a:lnTo>
                    <a:pt x="106" y="274"/>
                  </a:lnTo>
                  <a:lnTo>
                    <a:pt x="62" y="186"/>
                  </a:lnTo>
                  <a:lnTo>
                    <a:pt x="45" y="141"/>
                  </a:lnTo>
                  <a:lnTo>
                    <a:pt x="27" y="97"/>
                  </a:lnTo>
                  <a:lnTo>
                    <a:pt x="14" y="49"/>
                  </a:lnTo>
                  <a:lnTo>
                    <a:pt x="0" y="0"/>
                  </a:lnTo>
                  <a:lnTo>
                    <a:pt x="5" y="44"/>
                  </a:lnTo>
                  <a:lnTo>
                    <a:pt x="9" y="84"/>
                  </a:lnTo>
                  <a:lnTo>
                    <a:pt x="36" y="168"/>
                  </a:lnTo>
                  <a:lnTo>
                    <a:pt x="67" y="247"/>
                  </a:lnTo>
                  <a:lnTo>
                    <a:pt x="106" y="327"/>
                  </a:lnTo>
                  <a:lnTo>
                    <a:pt x="146" y="406"/>
                  </a:lnTo>
                  <a:lnTo>
                    <a:pt x="195" y="481"/>
                  </a:lnTo>
                  <a:lnTo>
                    <a:pt x="283" y="632"/>
                  </a:lnTo>
                  <a:lnTo>
                    <a:pt x="327" y="711"/>
                  </a:lnTo>
                  <a:lnTo>
                    <a:pt x="340" y="751"/>
                  </a:lnTo>
                  <a:lnTo>
                    <a:pt x="354" y="786"/>
                  </a:lnTo>
                  <a:lnTo>
                    <a:pt x="367" y="826"/>
                  </a:lnTo>
                  <a:lnTo>
                    <a:pt x="376" y="870"/>
                  </a:lnTo>
                  <a:lnTo>
                    <a:pt x="389" y="981"/>
                  </a:lnTo>
                  <a:lnTo>
                    <a:pt x="398" y="1082"/>
                  </a:lnTo>
                  <a:lnTo>
                    <a:pt x="398" y="1175"/>
                  </a:lnTo>
                  <a:lnTo>
                    <a:pt x="393" y="1268"/>
                  </a:lnTo>
                  <a:lnTo>
                    <a:pt x="380" y="1356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0" name="Freeform 137"/>
            <p:cNvSpPr>
              <a:spLocks/>
            </p:cNvSpPr>
            <p:nvPr/>
          </p:nvSpPr>
          <p:spPr bwMode="auto">
            <a:xfrm>
              <a:off x="2776" y="1791"/>
              <a:ext cx="203" cy="141"/>
            </a:xfrm>
            <a:custGeom>
              <a:avLst/>
              <a:gdLst>
                <a:gd name="T0" fmla="*/ 0 w 203"/>
                <a:gd name="T1" fmla="*/ 0 h 141"/>
                <a:gd name="T2" fmla="*/ 0 w 203"/>
                <a:gd name="T3" fmla="*/ 0 h 141"/>
                <a:gd name="T4" fmla="*/ 53 w 203"/>
                <a:gd name="T5" fmla="*/ 53 h 141"/>
                <a:gd name="T6" fmla="*/ 110 w 203"/>
                <a:gd name="T7" fmla="*/ 92 h 141"/>
                <a:gd name="T8" fmla="*/ 110 w 203"/>
                <a:gd name="T9" fmla="*/ 92 h 141"/>
                <a:gd name="T10" fmla="*/ 172 w 203"/>
                <a:gd name="T11" fmla="*/ 128 h 141"/>
                <a:gd name="T12" fmla="*/ 172 w 203"/>
                <a:gd name="T13" fmla="*/ 128 h 141"/>
                <a:gd name="T14" fmla="*/ 181 w 203"/>
                <a:gd name="T15" fmla="*/ 137 h 141"/>
                <a:gd name="T16" fmla="*/ 185 w 203"/>
                <a:gd name="T17" fmla="*/ 141 h 141"/>
                <a:gd name="T18" fmla="*/ 194 w 203"/>
                <a:gd name="T19" fmla="*/ 141 h 141"/>
                <a:gd name="T20" fmla="*/ 194 w 203"/>
                <a:gd name="T21" fmla="*/ 141 h 141"/>
                <a:gd name="T22" fmla="*/ 203 w 203"/>
                <a:gd name="T23" fmla="*/ 141 h 141"/>
                <a:gd name="T24" fmla="*/ 203 w 203"/>
                <a:gd name="T25" fmla="*/ 137 h 141"/>
                <a:gd name="T26" fmla="*/ 203 w 203"/>
                <a:gd name="T27" fmla="*/ 128 h 141"/>
                <a:gd name="T28" fmla="*/ 198 w 203"/>
                <a:gd name="T29" fmla="*/ 115 h 141"/>
                <a:gd name="T30" fmla="*/ 194 w 203"/>
                <a:gd name="T31" fmla="*/ 110 h 141"/>
                <a:gd name="T32" fmla="*/ 194 w 203"/>
                <a:gd name="T33" fmla="*/ 110 h 141"/>
                <a:gd name="T34" fmla="*/ 163 w 203"/>
                <a:gd name="T35" fmla="*/ 101 h 141"/>
                <a:gd name="T36" fmla="*/ 141 w 203"/>
                <a:gd name="T37" fmla="*/ 92 h 141"/>
                <a:gd name="T38" fmla="*/ 92 w 203"/>
                <a:gd name="T39" fmla="*/ 66 h 141"/>
                <a:gd name="T40" fmla="*/ 92 w 203"/>
                <a:gd name="T41" fmla="*/ 66 h 141"/>
                <a:gd name="T42" fmla="*/ 44 w 203"/>
                <a:gd name="T43" fmla="*/ 35 h 141"/>
                <a:gd name="T44" fmla="*/ 4 w 203"/>
                <a:gd name="T45" fmla="*/ 0 h 141"/>
                <a:gd name="T46" fmla="*/ 4 w 203"/>
                <a:gd name="T47" fmla="*/ 0 h 141"/>
                <a:gd name="T48" fmla="*/ 0 w 203"/>
                <a:gd name="T49" fmla="*/ 0 h 141"/>
                <a:gd name="T50" fmla="*/ 0 w 203"/>
                <a:gd name="T51" fmla="*/ 0 h 14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03"/>
                <a:gd name="T79" fmla="*/ 0 h 141"/>
                <a:gd name="T80" fmla="*/ 203 w 203"/>
                <a:gd name="T81" fmla="*/ 141 h 14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03" h="141">
                  <a:moveTo>
                    <a:pt x="0" y="0"/>
                  </a:moveTo>
                  <a:lnTo>
                    <a:pt x="0" y="0"/>
                  </a:lnTo>
                  <a:lnTo>
                    <a:pt x="53" y="53"/>
                  </a:lnTo>
                  <a:lnTo>
                    <a:pt x="110" y="92"/>
                  </a:lnTo>
                  <a:lnTo>
                    <a:pt x="172" y="128"/>
                  </a:lnTo>
                  <a:lnTo>
                    <a:pt x="181" y="137"/>
                  </a:lnTo>
                  <a:lnTo>
                    <a:pt x="185" y="141"/>
                  </a:lnTo>
                  <a:lnTo>
                    <a:pt x="194" y="141"/>
                  </a:lnTo>
                  <a:lnTo>
                    <a:pt x="203" y="141"/>
                  </a:lnTo>
                  <a:lnTo>
                    <a:pt x="203" y="137"/>
                  </a:lnTo>
                  <a:lnTo>
                    <a:pt x="203" y="128"/>
                  </a:lnTo>
                  <a:lnTo>
                    <a:pt x="198" y="115"/>
                  </a:lnTo>
                  <a:lnTo>
                    <a:pt x="194" y="110"/>
                  </a:lnTo>
                  <a:lnTo>
                    <a:pt x="163" y="101"/>
                  </a:lnTo>
                  <a:lnTo>
                    <a:pt x="141" y="92"/>
                  </a:lnTo>
                  <a:lnTo>
                    <a:pt x="92" y="66"/>
                  </a:lnTo>
                  <a:lnTo>
                    <a:pt x="44" y="35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1" name="Freeform 138"/>
            <p:cNvSpPr>
              <a:spLocks/>
            </p:cNvSpPr>
            <p:nvPr/>
          </p:nvSpPr>
          <p:spPr bwMode="auto">
            <a:xfrm>
              <a:off x="3107" y="1817"/>
              <a:ext cx="75" cy="384"/>
            </a:xfrm>
            <a:custGeom>
              <a:avLst/>
              <a:gdLst>
                <a:gd name="T0" fmla="*/ 75 w 75"/>
                <a:gd name="T1" fmla="*/ 0 h 384"/>
                <a:gd name="T2" fmla="*/ 75 w 75"/>
                <a:gd name="T3" fmla="*/ 0 h 384"/>
                <a:gd name="T4" fmla="*/ 35 w 75"/>
                <a:gd name="T5" fmla="*/ 89 h 384"/>
                <a:gd name="T6" fmla="*/ 18 w 75"/>
                <a:gd name="T7" fmla="*/ 137 h 384"/>
                <a:gd name="T8" fmla="*/ 9 w 75"/>
                <a:gd name="T9" fmla="*/ 190 h 384"/>
                <a:gd name="T10" fmla="*/ 0 w 75"/>
                <a:gd name="T11" fmla="*/ 239 h 384"/>
                <a:gd name="T12" fmla="*/ 4 w 75"/>
                <a:gd name="T13" fmla="*/ 292 h 384"/>
                <a:gd name="T14" fmla="*/ 4 w 75"/>
                <a:gd name="T15" fmla="*/ 314 h 384"/>
                <a:gd name="T16" fmla="*/ 13 w 75"/>
                <a:gd name="T17" fmla="*/ 336 h 384"/>
                <a:gd name="T18" fmla="*/ 22 w 75"/>
                <a:gd name="T19" fmla="*/ 358 h 384"/>
                <a:gd name="T20" fmla="*/ 35 w 75"/>
                <a:gd name="T21" fmla="*/ 380 h 384"/>
                <a:gd name="T22" fmla="*/ 35 w 75"/>
                <a:gd name="T23" fmla="*/ 380 h 384"/>
                <a:gd name="T24" fmla="*/ 40 w 75"/>
                <a:gd name="T25" fmla="*/ 384 h 384"/>
                <a:gd name="T26" fmla="*/ 49 w 75"/>
                <a:gd name="T27" fmla="*/ 384 h 384"/>
                <a:gd name="T28" fmla="*/ 53 w 75"/>
                <a:gd name="T29" fmla="*/ 380 h 384"/>
                <a:gd name="T30" fmla="*/ 57 w 75"/>
                <a:gd name="T31" fmla="*/ 371 h 384"/>
                <a:gd name="T32" fmla="*/ 57 w 75"/>
                <a:gd name="T33" fmla="*/ 371 h 384"/>
                <a:gd name="T34" fmla="*/ 35 w 75"/>
                <a:gd name="T35" fmla="*/ 287 h 384"/>
                <a:gd name="T36" fmla="*/ 26 w 75"/>
                <a:gd name="T37" fmla="*/ 243 h 384"/>
                <a:gd name="T38" fmla="*/ 26 w 75"/>
                <a:gd name="T39" fmla="*/ 199 h 384"/>
                <a:gd name="T40" fmla="*/ 26 w 75"/>
                <a:gd name="T41" fmla="*/ 199 h 384"/>
                <a:gd name="T42" fmla="*/ 31 w 75"/>
                <a:gd name="T43" fmla="*/ 150 h 384"/>
                <a:gd name="T44" fmla="*/ 44 w 75"/>
                <a:gd name="T45" fmla="*/ 97 h 384"/>
                <a:gd name="T46" fmla="*/ 75 w 75"/>
                <a:gd name="T47" fmla="*/ 0 h 384"/>
                <a:gd name="T48" fmla="*/ 75 w 75"/>
                <a:gd name="T49" fmla="*/ 0 h 384"/>
                <a:gd name="T50" fmla="*/ 75 w 75"/>
                <a:gd name="T51" fmla="*/ 0 h 384"/>
                <a:gd name="T52" fmla="*/ 75 w 75"/>
                <a:gd name="T53" fmla="*/ 0 h 38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75"/>
                <a:gd name="T82" fmla="*/ 0 h 384"/>
                <a:gd name="T83" fmla="*/ 75 w 75"/>
                <a:gd name="T84" fmla="*/ 384 h 38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75" h="384">
                  <a:moveTo>
                    <a:pt x="75" y="0"/>
                  </a:moveTo>
                  <a:lnTo>
                    <a:pt x="75" y="0"/>
                  </a:lnTo>
                  <a:lnTo>
                    <a:pt x="35" y="89"/>
                  </a:lnTo>
                  <a:lnTo>
                    <a:pt x="18" y="137"/>
                  </a:lnTo>
                  <a:lnTo>
                    <a:pt x="9" y="190"/>
                  </a:lnTo>
                  <a:lnTo>
                    <a:pt x="0" y="239"/>
                  </a:lnTo>
                  <a:lnTo>
                    <a:pt x="4" y="292"/>
                  </a:lnTo>
                  <a:lnTo>
                    <a:pt x="4" y="314"/>
                  </a:lnTo>
                  <a:lnTo>
                    <a:pt x="13" y="336"/>
                  </a:lnTo>
                  <a:lnTo>
                    <a:pt x="22" y="358"/>
                  </a:lnTo>
                  <a:lnTo>
                    <a:pt x="35" y="380"/>
                  </a:lnTo>
                  <a:lnTo>
                    <a:pt x="40" y="384"/>
                  </a:lnTo>
                  <a:lnTo>
                    <a:pt x="49" y="384"/>
                  </a:lnTo>
                  <a:lnTo>
                    <a:pt x="53" y="380"/>
                  </a:lnTo>
                  <a:lnTo>
                    <a:pt x="57" y="371"/>
                  </a:lnTo>
                  <a:lnTo>
                    <a:pt x="35" y="287"/>
                  </a:lnTo>
                  <a:lnTo>
                    <a:pt x="26" y="243"/>
                  </a:lnTo>
                  <a:lnTo>
                    <a:pt x="26" y="199"/>
                  </a:lnTo>
                  <a:lnTo>
                    <a:pt x="31" y="150"/>
                  </a:lnTo>
                  <a:lnTo>
                    <a:pt x="44" y="97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2" name="Freeform 139"/>
            <p:cNvSpPr>
              <a:spLocks/>
            </p:cNvSpPr>
            <p:nvPr/>
          </p:nvSpPr>
          <p:spPr bwMode="auto">
            <a:xfrm>
              <a:off x="3239" y="1512"/>
              <a:ext cx="208" cy="1007"/>
            </a:xfrm>
            <a:custGeom>
              <a:avLst/>
              <a:gdLst>
                <a:gd name="T0" fmla="*/ 208 w 208"/>
                <a:gd name="T1" fmla="*/ 0 h 1007"/>
                <a:gd name="T2" fmla="*/ 208 w 208"/>
                <a:gd name="T3" fmla="*/ 0 h 1007"/>
                <a:gd name="T4" fmla="*/ 173 w 208"/>
                <a:gd name="T5" fmla="*/ 58 h 1007"/>
                <a:gd name="T6" fmla="*/ 142 w 208"/>
                <a:gd name="T7" fmla="*/ 115 h 1007"/>
                <a:gd name="T8" fmla="*/ 111 w 208"/>
                <a:gd name="T9" fmla="*/ 177 h 1007"/>
                <a:gd name="T10" fmla="*/ 84 w 208"/>
                <a:gd name="T11" fmla="*/ 239 h 1007"/>
                <a:gd name="T12" fmla="*/ 67 w 208"/>
                <a:gd name="T13" fmla="*/ 301 h 1007"/>
                <a:gd name="T14" fmla="*/ 45 w 208"/>
                <a:gd name="T15" fmla="*/ 363 h 1007"/>
                <a:gd name="T16" fmla="*/ 31 w 208"/>
                <a:gd name="T17" fmla="*/ 424 h 1007"/>
                <a:gd name="T18" fmla="*/ 18 w 208"/>
                <a:gd name="T19" fmla="*/ 491 h 1007"/>
                <a:gd name="T20" fmla="*/ 18 w 208"/>
                <a:gd name="T21" fmla="*/ 491 h 1007"/>
                <a:gd name="T22" fmla="*/ 9 w 208"/>
                <a:gd name="T23" fmla="*/ 548 h 1007"/>
                <a:gd name="T24" fmla="*/ 5 w 208"/>
                <a:gd name="T25" fmla="*/ 606 h 1007"/>
                <a:gd name="T26" fmla="*/ 0 w 208"/>
                <a:gd name="T27" fmla="*/ 720 h 1007"/>
                <a:gd name="T28" fmla="*/ 0 w 208"/>
                <a:gd name="T29" fmla="*/ 720 h 1007"/>
                <a:gd name="T30" fmla="*/ 0 w 208"/>
                <a:gd name="T31" fmla="*/ 791 h 1007"/>
                <a:gd name="T32" fmla="*/ 0 w 208"/>
                <a:gd name="T33" fmla="*/ 857 h 1007"/>
                <a:gd name="T34" fmla="*/ 9 w 208"/>
                <a:gd name="T35" fmla="*/ 928 h 1007"/>
                <a:gd name="T36" fmla="*/ 18 w 208"/>
                <a:gd name="T37" fmla="*/ 994 h 1007"/>
                <a:gd name="T38" fmla="*/ 18 w 208"/>
                <a:gd name="T39" fmla="*/ 994 h 1007"/>
                <a:gd name="T40" fmla="*/ 23 w 208"/>
                <a:gd name="T41" fmla="*/ 1003 h 1007"/>
                <a:gd name="T42" fmla="*/ 31 w 208"/>
                <a:gd name="T43" fmla="*/ 1007 h 1007"/>
                <a:gd name="T44" fmla="*/ 40 w 208"/>
                <a:gd name="T45" fmla="*/ 1007 h 1007"/>
                <a:gd name="T46" fmla="*/ 53 w 208"/>
                <a:gd name="T47" fmla="*/ 1007 h 1007"/>
                <a:gd name="T48" fmla="*/ 76 w 208"/>
                <a:gd name="T49" fmla="*/ 994 h 1007"/>
                <a:gd name="T50" fmla="*/ 80 w 208"/>
                <a:gd name="T51" fmla="*/ 990 h 1007"/>
                <a:gd name="T52" fmla="*/ 84 w 208"/>
                <a:gd name="T53" fmla="*/ 981 h 1007"/>
                <a:gd name="T54" fmla="*/ 84 w 208"/>
                <a:gd name="T55" fmla="*/ 981 h 1007"/>
                <a:gd name="T56" fmla="*/ 84 w 208"/>
                <a:gd name="T57" fmla="*/ 950 h 1007"/>
                <a:gd name="T58" fmla="*/ 80 w 208"/>
                <a:gd name="T59" fmla="*/ 924 h 1007"/>
                <a:gd name="T60" fmla="*/ 67 w 208"/>
                <a:gd name="T61" fmla="*/ 866 h 1007"/>
                <a:gd name="T62" fmla="*/ 53 w 208"/>
                <a:gd name="T63" fmla="*/ 809 h 1007"/>
                <a:gd name="T64" fmla="*/ 45 w 208"/>
                <a:gd name="T65" fmla="*/ 782 h 1007"/>
                <a:gd name="T66" fmla="*/ 40 w 208"/>
                <a:gd name="T67" fmla="*/ 751 h 1007"/>
                <a:gd name="T68" fmla="*/ 40 w 208"/>
                <a:gd name="T69" fmla="*/ 751 h 1007"/>
                <a:gd name="T70" fmla="*/ 40 w 208"/>
                <a:gd name="T71" fmla="*/ 636 h 1007"/>
                <a:gd name="T72" fmla="*/ 45 w 208"/>
                <a:gd name="T73" fmla="*/ 522 h 1007"/>
                <a:gd name="T74" fmla="*/ 45 w 208"/>
                <a:gd name="T75" fmla="*/ 522 h 1007"/>
                <a:gd name="T76" fmla="*/ 53 w 208"/>
                <a:gd name="T77" fmla="*/ 455 h 1007"/>
                <a:gd name="T78" fmla="*/ 62 w 208"/>
                <a:gd name="T79" fmla="*/ 385 h 1007"/>
                <a:gd name="T80" fmla="*/ 76 w 208"/>
                <a:gd name="T81" fmla="*/ 318 h 1007"/>
                <a:gd name="T82" fmla="*/ 93 w 208"/>
                <a:gd name="T83" fmla="*/ 252 h 1007"/>
                <a:gd name="T84" fmla="*/ 115 w 208"/>
                <a:gd name="T85" fmla="*/ 186 h 1007"/>
                <a:gd name="T86" fmla="*/ 142 w 208"/>
                <a:gd name="T87" fmla="*/ 124 h 1007"/>
                <a:gd name="T88" fmla="*/ 173 w 208"/>
                <a:gd name="T89" fmla="*/ 62 h 1007"/>
                <a:gd name="T90" fmla="*/ 208 w 208"/>
                <a:gd name="T91" fmla="*/ 0 h 1007"/>
                <a:gd name="T92" fmla="*/ 208 w 208"/>
                <a:gd name="T93" fmla="*/ 0 h 1007"/>
                <a:gd name="T94" fmla="*/ 208 w 208"/>
                <a:gd name="T95" fmla="*/ 0 h 1007"/>
                <a:gd name="T96" fmla="*/ 208 w 208"/>
                <a:gd name="T97" fmla="*/ 0 h 100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08"/>
                <a:gd name="T148" fmla="*/ 0 h 1007"/>
                <a:gd name="T149" fmla="*/ 208 w 208"/>
                <a:gd name="T150" fmla="*/ 1007 h 100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08" h="1007">
                  <a:moveTo>
                    <a:pt x="208" y="0"/>
                  </a:moveTo>
                  <a:lnTo>
                    <a:pt x="208" y="0"/>
                  </a:lnTo>
                  <a:lnTo>
                    <a:pt x="173" y="58"/>
                  </a:lnTo>
                  <a:lnTo>
                    <a:pt x="142" y="115"/>
                  </a:lnTo>
                  <a:lnTo>
                    <a:pt x="111" y="177"/>
                  </a:lnTo>
                  <a:lnTo>
                    <a:pt x="84" y="239"/>
                  </a:lnTo>
                  <a:lnTo>
                    <a:pt x="67" y="301"/>
                  </a:lnTo>
                  <a:lnTo>
                    <a:pt x="45" y="363"/>
                  </a:lnTo>
                  <a:lnTo>
                    <a:pt x="31" y="424"/>
                  </a:lnTo>
                  <a:lnTo>
                    <a:pt x="18" y="491"/>
                  </a:lnTo>
                  <a:lnTo>
                    <a:pt x="9" y="548"/>
                  </a:lnTo>
                  <a:lnTo>
                    <a:pt x="5" y="606"/>
                  </a:lnTo>
                  <a:lnTo>
                    <a:pt x="0" y="720"/>
                  </a:lnTo>
                  <a:lnTo>
                    <a:pt x="0" y="791"/>
                  </a:lnTo>
                  <a:lnTo>
                    <a:pt x="0" y="857"/>
                  </a:lnTo>
                  <a:lnTo>
                    <a:pt x="9" y="928"/>
                  </a:lnTo>
                  <a:lnTo>
                    <a:pt x="18" y="994"/>
                  </a:lnTo>
                  <a:lnTo>
                    <a:pt x="23" y="1003"/>
                  </a:lnTo>
                  <a:lnTo>
                    <a:pt x="31" y="1007"/>
                  </a:lnTo>
                  <a:lnTo>
                    <a:pt x="40" y="1007"/>
                  </a:lnTo>
                  <a:lnTo>
                    <a:pt x="53" y="1007"/>
                  </a:lnTo>
                  <a:lnTo>
                    <a:pt x="76" y="994"/>
                  </a:lnTo>
                  <a:lnTo>
                    <a:pt x="80" y="990"/>
                  </a:lnTo>
                  <a:lnTo>
                    <a:pt x="84" y="981"/>
                  </a:lnTo>
                  <a:lnTo>
                    <a:pt x="84" y="950"/>
                  </a:lnTo>
                  <a:lnTo>
                    <a:pt x="80" y="924"/>
                  </a:lnTo>
                  <a:lnTo>
                    <a:pt x="67" y="866"/>
                  </a:lnTo>
                  <a:lnTo>
                    <a:pt x="53" y="809"/>
                  </a:lnTo>
                  <a:lnTo>
                    <a:pt x="45" y="782"/>
                  </a:lnTo>
                  <a:lnTo>
                    <a:pt x="40" y="751"/>
                  </a:lnTo>
                  <a:lnTo>
                    <a:pt x="40" y="636"/>
                  </a:lnTo>
                  <a:lnTo>
                    <a:pt x="45" y="522"/>
                  </a:lnTo>
                  <a:lnTo>
                    <a:pt x="53" y="455"/>
                  </a:lnTo>
                  <a:lnTo>
                    <a:pt x="62" y="385"/>
                  </a:lnTo>
                  <a:lnTo>
                    <a:pt x="76" y="318"/>
                  </a:lnTo>
                  <a:lnTo>
                    <a:pt x="93" y="252"/>
                  </a:lnTo>
                  <a:lnTo>
                    <a:pt x="115" y="186"/>
                  </a:lnTo>
                  <a:lnTo>
                    <a:pt x="142" y="124"/>
                  </a:lnTo>
                  <a:lnTo>
                    <a:pt x="173" y="62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3" name="Freeform 140"/>
            <p:cNvSpPr>
              <a:spLocks/>
            </p:cNvSpPr>
            <p:nvPr/>
          </p:nvSpPr>
          <p:spPr bwMode="auto">
            <a:xfrm>
              <a:off x="3231" y="1605"/>
              <a:ext cx="44" cy="407"/>
            </a:xfrm>
            <a:custGeom>
              <a:avLst/>
              <a:gdLst>
                <a:gd name="T0" fmla="*/ 0 w 44"/>
                <a:gd name="T1" fmla="*/ 0 h 407"/>
                <a:gd name="T2" fmla="*/ 0 w 44"/>
                <a:gd name="T3" fmla="*/ 0 h 407"/>
                <a:gd name="T4" fmla="*/ 17 w 44"/>
                <a:gd name="T5" fmla="*/ 203 h 407"/>
                <a:gd name="T6" fmla="*/ 35 w 44"/>
                <a:gd name="T7" fmla="*/ 407 h 407"/>
                <a:gd name="T8" fmla="*/ 35 w 44"/>
                <a:gd name="T9" fmla="*/ 407 h 407"/>
                <a:gd name="T10" fmla="*/ 39 w 44"/>
                <a:gd name="T11" fmla="*/ 407 h 407"/>
                <a:gd name="T12" fmla="*/ 39 w 44"/>
                <a:gd name="T13" fmla="*/ 407 h 407"/>
                <a:gd name="T14" fmla="*/ 44 w 44"/>
                <a:gd name="T15" fmla="*/ 358 h 407"/>
                <a:gd name="T16" fmla="*/ 39 w 44"/>
                <a:gd name="T17" fmla="*/ 305 h 407"/>
                <a:gd name="T18" fmla="*/ 31 w 44"/>
                <a:gd name="T19" fmla="*/ 203 h 407"/>
                <a:gd name="T20" fmla="*/ 17 w 44"/>
                <a:gd name="T21" fmla="*/ 102 h 407"/>
                <a:gd name="T22" fmla="*/ 0 w 44"/>
                <a:gd name="T23" fmla="*/ 0 h 407"/>
                <a:gd name="T24" fmla="*/ 0 w 44"/>
                <a:gd name="T25" fmla="*/ 0 h 407"/>
                <a:gd name="T26" fmla="*/ 0 w 44"/>
                <a:gd name="T27" fmla="*/ 0 h 407"/>
                <a:gd name="T28" fmla="*/ 0 w 44"/>
                <a:gd name="T29" fmla="*/ 0 h 40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407"/>
                <a:gd name="T47" fmla="*/ 44 w 44"/>
                <a:gd name="T48" fmla="*/ 407 h 40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407">
                  <a:moveTo>
                    <a:pt x="0" y="0"/>
                  </a:moveTo>
                  <a:lnTo>
                    <a:pt x="0" y="0"/>
                  </a:lnTo>
                  <a:lnTo>
                    <a:pt x="17" y="203"/>
                  </a:lnTo>
                  <a:lnTo>
                    <a:pt x="35" y="407"/>
                  </a:lnTo>
                  <a:lnTo>
                    <a:pt x="39" y="407"/>
                  </a:lnTo>
                  <a:lnTo>
                    <a:pt x="44" y="358"/>
                  </a:lnTo>
                  <a:lnTo>
                    <a:pt x="39" y="305"/>
                  </a:lnTo>
                  <a:lnTo>
                    <a:pt x="31" y="203"/>
                  </a:lnTo>
                  <a:lnTo>
                    <a:pt x="17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4" name="Freeform 141"/>
            <p:cNvSpPr>
              <a:spLocks/>
            </p:cNvSpPr>
            <p:nvPr/>
          </p:nvSpPr>
          <p:spPr bwMode="auto">
            <a:xfrm>
              <a:off x="3116" y="1627"/>
              <a:ext cx="137" cy="133"/>
            </a:xfrm>
            <a:custGeom>
              <a:avLst/>
              <a:gdLst>
                <a:gd name="T0" fmla="*/ 0 w 137"/>
                <a:gd name="T1" fmla="*/ 5 h 133"/>
                <a:gd name="T2" fmla="*/ 0 w 137"/>
                <a:gd name="T3" fmla="*/ 5 h 133"/>
                <a:gd name="T4" fmla="*/ 31 w 137"/>
                <a:gd name="T5" fmla="*/ 27 h 133"/>
                <a:gd name="T6" fmla="*/ 57 w 137"/>
                <a:gd name="T7" fmla="*/ 49 h 133"/>
                <a:gd name="T8" fmla="*/ 101 w 137"/>
                <a:gd name="T9" fmla="*/ 89 h 133"/>
                <a:gd name="T10" fmla="*/ 137 w 137"/>
                <a:gd name="T11" fmla="*/ 133 h 133"/>
                <a:gd name="T12" fmla="*/ 137 w 137"/>
                <a:gd name="T13" fmla="*/ 133 h 133"/>
                <a:gd name="T14" fmla="*/ 137 w 137"/>
                <a:gd name="T15" fmla="*/ 120 h 133"/>
                <a:gd name="T16" fmla="*/ 132 w 137"/>
                <a:gd name="T17" fmla="*/ 111 h 133"/>
                <a:gd name="T18" fmla="*/ 123 w 137"/>
                <a:gd name="T19" fmla="*/ 93 h 133"/>
                <a:gd name="T20" fmla="*/ 93 w 137"/>
                <a:gd name="T21" fmla="*/ 62 h 133"/>
                <a:gd name="T22" fmla="*/ 93 w 137"/>
                <a:gd name="T23" fmla="*/ 62 h 133"/>
                <a:gd name="T24" fmla="*/ 48 w 137"/>
                <a:gd name="T25" fmla="*/ 27 h 133"/>
                <a:gd name="T26" fmla="*/ 4 w 137"/>
                <a:gd name="T27" fmla="*/ 0 h 133"/>
                <a:gd name="T28" fmla="*/ 4 w 137"/>
                <a:gd name="T29" fmla="*/ 0 h 133"/>
                <a:gd name="T30" fmla="*/ 0 w 137"/>
                <a:gd name="T31" fmla="*/ 0 h 133"/>
                <a:gd name="T32" fmla="*/ 0 w 137"/>
                <a:gd name="T33" fmla="*/ 5 h 133"/>
                <a:gd name="T34" fmla="*/ 0 w 137"/>
                <a:gd name="T35" fmla="*/ 5 h 13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7"/>
                <a:gd name="T55" fmla="*/ 0 h 133"/>
                <a:gd name="T56" fmla="*/ 137 w 137"/>
                <a:gd name="T57" fmla="*/ 133 h 13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7" h="133">
                  <a:moveTo>
                    <a:pt x="0" y="5"/>
                  </a:moveTo>
                  <a:lnTo>
                    <a:pt x="0" y="5"/>
                  </a:lnTo>
                  <a:lnTo>
                    <a:pt x="31" y="27"/>
                  </a:lnTo>
                  <a:lnTo>
                    <a:pt x="57" y="49"/>
                  </a:lnTo>
                  <a:lnTo>
                    <a:pt x="101" y="89"/>
                  </a:lnTo>
                  <a:lnTo>
                    <a:pt x="137" y="133"/>
                  </a:lnTo>
                  <a:lnTo>
                    <a:pt x="137" y="120"/>
                  </a:lnTo>
                  <a:lnTo>
                    <a:pt x="132" y="111"/>
                  </a:lnTo>
                  <a:lnTo>
                    <a:pt x="123" y="93"/>
                  </a:lnTo>
                  <a:lnTo>
                    <a:pt x="93" y="62"/>
                  </a:lnTo>
                  <a:lnTo>
                    <a:pt x="48" y="27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5" name="Freeform 142"/>
            <p:cNvSpPr>
              <a:spLocks/>
            </p:cNvSpPr>
            <p:nvPr/>
          </p:nvSpPr>
          <p:spPr bwMode="auto">
            <a:xfrm>
              <a:off x="3279" y="1791"/>
              <a:ext cx="482" cy="1122"/>
            </a:xfrm>
            <a:custGeom>
              <a:avLst/>
              <a:gdLst>
                <a:gd name="T0" fmla="*/ 53 w 482"/>
                <a:gd name="T1" fmla="*/ 1122 h 1122"/>
                <a:gd name="T2" fmla="*/ 53 w 482"/>
                <a:gd name="T3" fmla="*/ 1122 h 1122"/>
                <a:gd name="T4" fmla="*/ 93 w 482"/>
                <a:gd name="T5" fmla="*/ 1122 h 1122"/>
                <a:gd name="T6" fmla="*/ 93 w 482"/>
                <a:gd name="T7" fmla="*/ 1122 h 1122"/>
                <a:gd name="T8" fmla="*/ 93 w 482"/>
                <a:gd name="T9" fmla="*/ 1064 h 1122"/>
                <a:gd name="T10" fmla="*/ 89 w 482"/>
                <a:gd name="T11" fmla="*/ 1011 h 1122"/>
                <a:gd name="T12" fmla="*/ 89 w 482"/>
                <a:gd name="T13" fmla="*/ 958 h 1122"/>
                <a:gd name="T14" fmla="*/ 89 w 482"/>
                <a:gd name="T15" fmla="*/ 958 h 1122"/>
                <a:gd name="T16" fmla="*/ 93 w 482"/>
                <a:gd name="T17" fmla="*/ 848 h 1122"/>
                <a:gd name="T18" fmla="*/ 97 w 482"/>
                <a:gd name="T19" fmla="*/ 755 h 1122"/>
                <a:gd name="T20" fmla="*/ 106 w 482"/>
                <a:gd name="T21" fmla="*/ 675 h 1122"/>
                <a:gd name="T22" fmla="*/ 115 w 482"/>
                <a:gd name="T23" fmla="*/ 614 h 1122"/>
                <a:gd name="T24" fmla="*/ 115 w 482"/>
                <a:gd name="T25" fmla="*/ 614 h 1122"/>
                <a:gd name="T26" fmla="*/ 133 w 482"/>
                <a:gd name="T27" fmla="*/ 534 h 1122"/>
                <a:gd name="T28" fmla="*/ 164 w 482"/>
                <a:gd name="T29" fmla="*/ 450 h 1122"/>
                <a:gd name="T30" fmla="*/ 203 w 482"/>
                <a:gd name="T31" fmla="*/ 366 h 1122"/>
                <a:gd name="T32" fmla="*/ 252 w 482"/>
                <a:gd name="T33" fmla="*/ 287 h 1122"/>
                <a:gd name="T34" fmla="*/ 301 w 482"/>
                <a:gd name="T35" fmla="*/ 207 h 1122"/>
                <a:gd name="T36" fmla="*/ 358 w 482"/>
                <a:gd name="T37" fmla="*/ 132 h 1122"/>
                <a:gd name="T38" fmla="*/ 420 w 482"/>
                <a:gd name="T39" fmla="*/ 66 h 1122"/>
                <a:gd name="T40" fmla="*/ 482 w 482"/>
                <a:gd name="T41" fmla="*/ 0 h 1122"/>
                <a:gd name="T42" fmla="*/ 482 w 482"/>
                <a:gd name="T43" fmla="*/ 0 h 1122"/>
                <a:gd name="T44" fmla="*/ 482 w 482"/>
                <a:gd name="T45" fmla="*/ 0 h 1122"/>
                <a:gd name="T46" fmla="*/ 482 w 482"/>
                <a:gd name="T47" fmla="*/ 0 h 1122"/>
                <a:gd name="T48" fmla="*/ 415 w 482"/>
                <a:gd name="T49" fmla="*/ 57 h 1122"/>
                <a:gd name="T50" fmla="*/ 354 w 482"/>
                <a:gd name="T51" fmla="*/ 119 h 1122"/>
                <a:gd name="T52" fmla="*/ 292 w 482"/>
                <a:gd name="T53" fmla="*/ 181 h 1122"/>
                <a:gd name="T54" fmla="*/ 234 w 482"/>
                <a:gd name="T55" fmla="*/ 247 h 1122"/>
                <a:gd name="T56" fmla="*/ 181 w 482"/>
                <a:gd name="T57" fmla="*/ 313 h 1122"/>
                <a:gd name="T58" fmla="*/ 133 w 482"/>
                <a:gd name="T59" fmla="*/ 388 h 1122"/>
                <a:gd name="T60" fmla="*/ 89 w 482"/>
                <a:gd name="T61" fmla="*/ 463 h 1122"/>
                <a:gd name="T62" fmla="*/ 53 w 482"/>
                <a:gd name="T63" fmla="*/ 539 h 1122"/>
                <a:gd name="T64" fmla="*/ 53 w 482"/>
                <a:gd name="T65" fmla="*/ 539 h 1122"/>
                <a:gd name="T66" fmla="*/ 31 w 482"/>
                <a:gd name="T67" fmla="*/ 605 h 1122"/>
                <a:gd name="T68" fmla="*/ 18 w 482"/>
                <a:gd name="T69" fmla="*/ 649 h 1122"/>
                <a:gd name="T70" fmla="*/ 9 w 482"/>
                <a:gd name="T71" fmla="*/ 698 h 1122"/>
                <a:gd name="T72" fmla="*/ 0 w 482"/>
                <a:gd name="T73" fmla="*/ 764 h 1122"/>
                <a:gd name="T74" fmla="*/ 0 w 482"/>
                <a:gd name="T75" fmla="*/ 764 h 1122"/>
                <a:gd name="T76" fmla="*/ 0 w 482"/>
                <a:gd name="T77" fmla="*/ 817 h 1122"/>
                <a:gd name="T78" fmla="*/ 5 w 482"/>
                <a:gd name="T79" fmla="*/ 887 h 1122"/>
                <a:gd name="T80" fmla="*/ 22 w 482"/>
                <a:gd name="T81" fmla="*/ 1011 h 1122"/>
                <a:gd name="T82" fmla="*/ 22 w 482"/>
                <a:gd name="T83" fmla="*/ 1011 h 1122"/>
                <a:gd name="T84" fmla="*/ 40 w 482"/>
                <a:gd name="T85" fmla="*/ 1064 h 1122"/>
                <a:gd name="T86" fmla="*/ 53 w 482"/>
                <a:gd name="T87" fmla="*/ 1122 h 1122"/>
                <a:gd name="T88" fmla="*/ 53 w 482"/>
                <a:gd name="T89" fmla="*/ 1122 h 11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82"/>
                <a:gd name="T136" fmla="*/ 0 h 1122"/>
                <a:gd name="T137" fmla="*/ 482 w 482"/>
                <a:gd name="T138" fmla="*/ 1122 h 112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82" h="1122">
                  <a:moveTo>
                    <a:pt x="53" y="1122"/>
                  </a:moveTo>
                  <a:lnTo>
                    <a:pt x="53" y="1122"/>
                  </a:lnTo>
                  <a:lnTo>
                    <a:pt x="93" y="1122"/>
                  </a:lnTo>
                  <a:lnTo>
                    <a:pt x="93" y="1064"/>
                  </a:lnTo>
                  <a:lnTo>
                    <a:pt x="89" y="1011"/>
                  </a:lnTo>
                  <a:lnTo>
                    <a:pt x="89" y="958"/>
                  </a:lnTo>
                  <a:lnTo>
                    <a:pt x="93" y="848"/>
                  </a:lnTo>
                  <a:lnTo>
                    <a:pt x="97" y="755"/>
                  </a:lnTo>
                  <a:lnTo>
                    <a:pt x="106" y="675"/>
                  </a:lnTo>
                  <a:lnTo>
                    <a:pt x="115" y="614"/>
                  </a:lnTo>
                  <a:lnTo>
                    <a:pt x="133" y="534"/>
                  </a:lnTo>
                  <a:lnTo>
                    <a:pt x="164" y="450"/>
                  </a:lnTo>
                  <a:lnTo>
                    <a:pt x="203" y="366"/>
                  </a:lnTo>
                  <a:lnTo>
                    <a:pt x="252" y="287"/>
                  </a:lnTo>
                  <a:lnTo>
                    <a:pt x="301" y="207"/>
                  </a:lnTo>
                  <a:lnTo>
                    <a:pt x="358" y="132"/>
                  </a:lnTo>
                  <a:lnTo>
                    <a:pt x="420" y="66"/>
                  </a:lnTo>
                  <a:lnTo>
                    <a:pt x="482" y="0"/>
                  </a:lnTo>
                  <a:lnTo>
                    <a:pt x="415" y="57"/>
                  </a:lnTo>
                  <a:lnTo>
                    <a:pt x="354" y="119"/>
                  </a:lnTo>
                  <a:lnTo>
                    <a:pt x="292" y="181"/>
                  </a:lnTo>
                  <a:lnTo>
                    <a:pt x="234" y="247"/>
                  </a:lnTo>
                  <a:lnTo>
                    <a:pt x="181" y="313"/>
                  </a:lnTo>
                  <a:lnTo>
                    <a:pt x="133" y="388"/>
                  </a:lnTo>
                  <a:lnTo>
                    <a:pt x="89" y="463"/>
                  </a:lnTo>
                  <a:lnTo>
                    <a:pt x="53" y="539"/>
                  </a:lnTo>
                  <a:lnTo>
                    <a:pt x="31" y="605"/>
                  </a:lnTo>
                  <a:lnTo>
                    <a:pt x="18" y="649"/>
                  </a:lnTo>
                  <a:lnTo>
                    <a:pt x="9" y="698"/>
                  </a:lnTo>
                  <a:lnTo>
                    <a:pt x="0" y="764"/>
                  </a:lnTo>
                  <a:lnTo>
                    <a:pt x="0" y="817"/>
                  </a:lnTo>
                  <a:lnTo>
                    <a:pt x="5" y="887"/>
                  </a:lnTo>
                  <a:lnTo>
                    <a:pt x="22" y="1011"/>
                  </a:lnTo>
                  <a:lnTo>
                    <a:pt x="40" y="1064"/>
                  </a:lnTo>
                  <a:lnTo>
                    <a:pt x="53" y="1122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6" name="Freeform 143"/>
            <p:cNvSpPr>
              <a:spLocks/>
            </p:cNvSpPr>
            <p:nvPr/>
          </p:nvSpPr>
          <p:spPr bwMode="auto">
            <a:xfrm>
              <a:off x="3451" y="1773"/>
              <a:ext cx="67" cy="380"/>
            </a:xfrm>
            <a:custGeom>
              <a:avLst/>
              <a:gdLst>
                <a:gd name="T0" fmla="*/ 14 w 67"/>
                <a:gd name="T1" fmla="*/ 0 h 380"/>
                <a:gd name="T2" fmla="*/ 14 w 67"/>
                <a:gd name="T3" fmla="*/ 0 h 380"/>
                <a:gd name="T4" fmla="*/ 27 w 67"/>
                <a:gd name="T5" fmla="*/ 44 h 380"/>
                <a:gd name="T6" fmla="*/ 31 w 67"/>
                <a:gd name="T7" fmla="*/ 88 h 380"/>
                <a:gd name="T8" fmla="*/ 40 w 67"/>
                <a:gd name="T9" fmla="*/ 177 h 380"/>
                <a:gd name="T10" fmla="*/ 40 w 67"/>
                <a:gd name="T11" fmla="*/ 177 h 380"/>
                <a:gd name="T12" fmla="*/ 36 w 67"/>
                <a:gd name="T13" fmla="*/ 230 h 380"/>
                <a:gd name="T14" fmla="*/ 27 w 67"/>
                <a:gd name="T15" fmla="*/ 278 h 380"/>
                <a:gd name="T16" fmla="*/ 14 w 67"/>
                <a:gd name="T17" fmla="*/ 327 h 380"/>
                <a:gd name="T18" fmla="*/ 0 w 67"/>
                <a:gd name="T19" fmla="*/ 375 h 380"/>
                <a:gd name="T20" fmla="*/ 0 w 67"/>
                <a:gd name="T21" fmla="*/ 375 h 380"/>
                <a:gd name="T22" fmla="*/ 5 w 67"/>
                <a:gd name="T23" fmla="*/ 380 h 380"/>
                <a:gd name="T24" fmla="*/ 9 w 67"/>
                <a:gd name="T25" fmla="*/ 380 h 380"/>
                <a:gd name="T26" fmla="*/ 9 w 67"/>
                <a:gd name="T27" fmla="*/ 380 h 380"/>
                <a:gd name="T28" fmla="*/ 27 w 67"/>
                <a:gd name="T29" fmla="*/ 362 h 380"/>
                <a:gd name="T30" fmla="*/ 40 w 67"/>
                <a:gd name="T31" fmla="*/ 340 h 380"/>
                <a:gd name="T32" fmla="*/ 53 w 67"/>
                <a:gd name="T33" fmla="*/ 318 h 380"/>
                <a:gd name="T34" fmla="*/ 58 w 67"/>
                <a:gd name="T35" fmla="*/ 296 h 380"/>
                <a:gd name="T36" fmla="*/ 67 w 67"/>
                <a:gd name="T37" fmla="*/ 247 h 380"/>
                <a:gd name="T38" fmla="*/ 67 w 67"/>
                <a:gd name="T39" fmla="*/ 194 h 380"/>
                <a:gd name="T40" fmla="*/ 58 w 67"/>
                <a:gd name="T41" fmla="*/ 146 h 380"/>
                <a:gd name="T42" fmla="*/ 45 w 67"/>
                <a:gd name="T43" fmla="*/ 93 h 380"/>
                <a:gd name="T44" fmla="*/ 14 w 67"/>
                <a:gd name="T45" fmla="*/ 0 h 380"/>
                <a:gd name="T46" fmla="*/ 14 w 67"/>
                <a:gd name="T47" fmla="*/ 0 h 380"/>
                <a:gd name="T48" fmla="*/ 14 w 67"/>
                <a:gd name="T49" fmla="*/ 0 h 380"/>
                <a:gd name="T50" fmla="*/ 14 w 67"/>
                <a:gd name="T51" fmla="*/ 0 h 38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7"/>
                <a:gd name="T79" fmla="*/ 0 h 380"/>
                <a:gd name="T80" fmla="*/ 67 w 67"/>
                <a:gd name="T81" fmla="*/ 380 h 38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7" h="380">
                  <a:moveTo>
                    <a:pt x="14" y="0"/>
                  </a:moveTo>
                  <a:lnTo>
                    <a:pt x="14" y="0"/>
                  </a:lnTo>
                  <a:lnTo>
                    <a:pt x="27" y="44"/>
                  </a:lnTo>
                  <a:lnTo>
                    <a:pt x="31" y="88"/>
                  </a:lnTo>
                  <a:lnTo>
                    <a:pt x="40" y="177"/>
                  </a:lnTo>
                  <a:lnTo>
                    <a:pt x="36" y="230"/>
                  </a:lnTo>
                  <a:lnTo>
                    <a:pt x="27" y="278"/>
                  </a:lnTo>
                  <a:lnTo>
                    <a:pt x="14" y="327"/>
                  </a:lnTo>
                  <a:lnTo>
                    <a:pt x="0" y="375"/>
                  </a:lnTo>
                  <a:lnTo>
                    <a:pt x="5" y="380"/>
                  </a:lnTo>
                  <a:lnTo>
                    <a:pt x="9" y="380"/>
                  </a:lnTo>
                  <a:lnTo>
                    <a:pt x="27" y="362"/>
                  </a:lnTo>
                  <a:lnTo>
                    <a:pt x="40" y="340"/>
                  </a:lnTo>
                  <a:lnTo>
                    <a:pt x="53" y="318"/>
                  </a:lnTo>
                  <a:lnTo>
                    <a:pt x="58" y="296"/>
                  </a:lnTo>
                  <a:lnTo>
                    <a:pt x="67" y="247"/>
                  </a:lnTo>
                  <a:lnTo>
                    <a:pt x="67" y="194"/>
                  </a:lnTo>
                  <a:lnTo>
                    <a:pt x="58" y="146"/>
                  </a:lnTo>
                  <a:lnTo>
                    <a:pt x="45" y="93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7" name="Freeform 144"/>
            <p:cNvSpPr>
              <a:spLocks/>
            </p:cNvSpPr>
            <p:nvPr/>
          </p:nvSpPr>
          <p:spPr bwMode="auto">
            <a:xfrm>
              <a:off x="3500" y="1680"/>
              <a:ext cx="106" cy="252"/>
            </a:xfrm>
            <a:custGeom>
              <a:avLst/>
              <a:gdLst>
                <a:gd name="T0" fmla="*/ 102 w 106"/>
                <a:gd name="T1" fmla="*/ 0 h 252"/>
                <a:gd name="T2" fmla="*/ 102 w 106"/>
                <a:gd name="T3" fmla="*/ 0 h 252"/>
                <a:gd name="T4" fmla="*/ 71 w 106"/>
                <a:gd name="T5" fmla="*/ 40 h 252"/>
                <a:gd name="T6" fmla="*/ 49 w 106"/>
                <a:gd name="T7" fmla="*/ 62 h 252"/>
                <a:gd name="T8" fmla="*/ 31 w 106"/>
                <a:gd name="T9" fmla="*/ 93 h 252"/>
                <a:gd name="T10" fmla="*/ 13 w 106"/>
                <a:gd name="T11" fmla="*/ 128 h 252"/>
                <a:gd name="T12" fmla="*/ 4 w 106"/>
                <a:gd name="T13" fmla="*/ 164 h 252"/>
                <a:gd name="T14" fmla="*/ 0 w 106"/>
                <a:gd name="T15" fmla="*/ 203 h 252"/>
                <a:gd name="T16" fmla="*/ 4 w 106"/>
                <a:gd name="T17" fmla="*/ 248 h 252"/>
                <a:gd name="T18" fmla="*/ 4 w 106"/>
                <a:gd name="T19" fmla="*/ 248 h 252"/>
                <a:gd name="T20" fmla="*/ 4 w 106"/>
                <a:gd name="T21" fmla="*/ 252 h 252"/>
                <a:gd name="T22" fmla="*/ 9 w 106"/>
                <a:gd name="T23" fmla="*/ 248 h 252"/>
                <a:gd name="T24" fmla="*/ 9 w 106"/>
                <a:gd name="T25" fmla="*/ 248 h 252"/>
                <a:gd name="T26" fmla="*/ 18 w 106"/>
                <a:gd name="T27" fmla="*/ 181 h 252"/>
                <a:gd name="T28" fmla="*/ 22 w 106"/>
                <a:gd name="T29" fmla="*/ 150 h 252"/>
                <a:gd name="T30" fmla="*/ 35 w 106"/>
                <a:gd name="T31" fmla="*/ 120 h 252"/>
                <a:gd name="T32" fmla="*/ 49 w 106"/>
                <a:gd name="T33" fmla="*/ 89 h 252"/>
                <a:gd name="T34" fmla="*/ 62 w 106"/>
                <a:gd name="T35" fmla="*/ 58 h 252"/>
                <a:gd name="T36" fmla="*/ 84 w 106"/>
                <a:gd name="T37" fmla="*/ 31 h 252"/>
                <a:gd name="T38" fmla="*/ 106 w 106"/>
                <a:gd name="T39" fmla="*/ 0 h 252"/>
                <a:gd name="T40" fmla="*/ 106 w 106"/>
                <a:gd name="T41" fmla="*/ 0 h 252"/>
                <a:gd name="T42" fmla="*/ 102 w 106"/>
                <a:gd name="T43" fmla="*/ 0 h 252"/>
                <a:gd name="T44" fmla="*/ 102 w 106"/>
                <a:gd name="T45" fmla="*/ 0 h 25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06"/>
                <a:gd name="T70" fmla="*/ 0 h 252"/>
                <a:gd name="T71" fmla="*/ 106 w 106"/>
                <a:gd name="T72" fmla="*/ 252 h 25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06" h="252">
                  <a:moveTo>
                    <a:pt x="102" y="0"/>
                  </a:moveTo>
                  <a:lnTo>
                    <a:pt x="102" y="0"/>
                  </a:lnTo>
                  <a:lnTo>
                    <a:pt x="71" y="40"/>
                  </a:lnTo>
                  <a:lnTo>
                    <a:pt x="49" y="62"/>
                  </a:lnTo>
                  <a:lnTo>
                    <a:pt x="31" y="93"/>
                  </a:lnTo>
                  <a:lnTo>
                    <a:pt x="13" y="128"/>
                  </a:lnTo>
                  <a:lnTo>
                    <a:pt x="4" y="164"/>
                  </a:lnTo>
                  <a:lnTo>
                    <a:pt x="0" y="203"/>
                  </a:lnTo>
                  <a:lnTo>
                    <a:pt x="4" y="248"/>
                  </a:lnTo>
                  <a:lnTo>
                    <a:pt x="4" y="252"/>
                  </a:lnTo>
                  <a:lnTo>
                    <a:pt x="9" y="248"/>
                  </a:lnTo>
                  <a:lnTo>
                    <a:pt x="18" y="181"/>
                  </a:lnTo>
                  <a:lnTo>
                    <a:pt x="22" y="150"/>
                  </a:lnTo>
                  <a:lnTo>
                    <a:pt x="35" y="120"/>
                  </a:lnTo>
                  <a:lnTo>
                    <a:pt x="49" y="89"/>
                  </a:lnTo>
                  <a:lnTo>
                    <a:pt x="62" y="58"/>
                  </a:lnTo>
                  <a:lnTo>
                    <a:pt x="84" y="31"/>
                  </a:lnTo>
                  <a:lnTo>
                    <a:pt x="106" y="0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8" name="Freeform 145"/>
            <p:cNvSpPr>
              <a:spLocks/>
            </p:cNvSpPr>
            <p:nvPr/>
          </p:nvSpPr>
          <p:spPr bwMode="auto">
            <a:xfrm>
              <a:off x="3337" y="1486"/>
              <a:ext cx="17" cy="221"/>
            </a:xfrm>
            <a:custGeom>
              <a:avLst/>
              <a:gdLst>
                <a:gd name="T0" fmla="*/ 0 w 17"/>
                <a:gd name="T1" fmla="*/ 0 h 221"/>
                <a:gd name="T2" fmla="*/ 0 w 17"/>
                <a:gd name="T3" fmla="*/ 0 h 221"/>
                <a:gd name="T4" fmla="*/ 4 w 17"/>
                <a:gd name="T5" fmla="*/ 57 h 221"/>
                <a:gd name="T6" fmla="*/ 8 w 17"/>
                <a:gd name="T7" fmla="*/ 110 h 221"/>
                <a:gd name="T8" fmla="*/ 8 w 17"/>
                <a:gd name="T9" fmla="*/ 110 h 221"/>
                <a:gd name="T10" fmla="*/ 8 w 17"/>
                <a:gd name="T11" fmla="*/ 221 h 221"/>
                <a:gd name="T12" fmla="*/ 8 w 17"/>
                <a:gd name="T13" fmla="*/ 221 h 221"/>
                <a:gd name="T14" fmla="*/ 13 w 17"/>
                <a:gd name="T15" fmla="*/ 221 h 221"/>
                <a:gd name="T16" fmla="*/ 13 w 17"/>
                <a:gd name="T17" fmla="*/ 221 h 221"/>
                <a:gd name="T18" fmla="*/ 13 w 17"/>
                <a:gd name="T19" fmla="*/ 221 h 221"/>
                <a:gd name="T20" fmla="*/ 17 w 17"/>
                <a:gd name="T21" fmla="*/ 199 h 221"/>
                <a:gd name="T22" fmla="*/ 17 w 17"/>
                <a:gd name="T23" fmla="*/ 172 h 221"/>
                <a:gd name="T24" fmla="*/ 13 w 17"/>
                <a:gd name="T25" fmla="*/ 124 h 221"/>
                <a:gd name="T26" fmla="*/ 13 w 17"/>
                <a:gd name="T27" fmla="*/ 124 h 221"/>
                <a:gd name="T28" fmla="*/ 4 w 17"/>
                <a:gd name="T29" fmla="*/ 0 h 221"/>
                <a:gd name="T30" fmla="*/ 4 w 17"/>
                <a:gd name="T31" fmla="*/ 0 h 221"/>
                <a:gd name="T32" fmla="*/ 0 w 17"/>
                <a:gd name="T33" fmla="*/ 0 h 221"/>
                <a:gd name="T34" fmla="*/ 0 w 17"/>
                <a:gd name="T35" fmla="*/ 0 h 2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7"/>
                <a:gd name="T55" fmla="*/ 0 h 221"/>
                <a:gd name="T56" fmla="*/ 17 w 17"/>
                <a:gd name="T57" fmla="*/ 221 h 221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7" h="221">
                  <a:moveTo>
                    <a:pt x="0" y="0"/>
                  </a:moveTo>
                  <a:lnTo>
                    <a:pt x="0" y="0"/>
                  </a:lnTo>
                  <a:lnTo>
                    <a:pt x="4" y="57"/>
                  </a:lnTo>
                  <a:lnTo>
                    <a:pt x="8" y="110"/>
                  </a:lnTo>
                  <a:lnTo>
                    <a:pt x="8" y="221"/>
                  </a:lnTo>
                  <a:lnTo>
                    <a:pt x="13" y="221"/>
                  </a:lnTo>
                  <a:lnTo>
                    <a:pt x="17" y="199"/>
                  </a:lnTo>
                  <a:lnTo>
                    <a:pt x="17" y="172"/>
                  </a:lnTo>
                  <a:lnTo>
                    <a:pt x="13" y="124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09" name="Freeform 146"/>
            <p:cNvSpPr>
              <a:spLocks/>
            </p:cNvSpPr>
            <p:nvPr/>
          </p:nvSpPr>
          <p:spPr bwMode="auto">
            <a:xfrm>
              <a:off x="2921" y="1543"/>
              <a:ext cx="53" cy="261"/>
            </a:xfrm>
            <a:custGeom>
              <a:avLst/>
              <a:gdLst>
                <a:gd name="T0" fmla="*/ 53 w 53"/>
                <a:gd name="T1" fmla="*/ 0 h 261"/>
                <a:gd name="T2" fmla="*/ 53 w 53"/>
                <a:gd name="T3" fmla="*/ 0 h 261"/>
                <a:gd name="T4" fmla="*/ 36 w 53"/>
                <a:gd name="T5" fmla="*/ 27 h 261"/>
                <a:gd name="T6" fmla="*/ 23 w 53"/>
                <a:gd name="T7" fmla="*/ 58 h 261"/>
                <a:gd name="T8" fmla="*/ 14 w 53"/>
                <a:gd name="T9" fmla="*/ 89 h 261"/>
                <a:gd name="T10" fmla="*/ 9 w 53"/>
                <a:gd name="T11" fmla="*/ 120 h 261"/>
                <a:gd name="T12" fmla="*/ 0 w 53"/>
                <a:gd name="T13" fmla="*/ 190 h 261"/>
                <a:gd name="T14" fmla="*/ 0 w 53"/>
                <a:gd name="T15" fmla="*/ 257 h 261"/>
                <a:gd name="T16" fmla="*/ 0 w 53"/>
                <a:gd name="T17" fmla="*/ 257 h 261"/>
                <a:gd name="T18" fmla="*/ 5 w 53"/>
                <a:gd name="T19" fmla="*/ 261 h 261"/>
                <a:gd name="T20" fmla="*/ 5 w 53"/>
                <a:gd name="T21" fmla="*/ 257 h 261"/>
                <a:gd name="T22" fmla="*/ 5 w 53"/>
                <a:gd name="T23" fmla="*/ 257 h 261"/>
                <a:gd name="T24" fmla="*/ 9 w 53"/>
                <a:gd name="T25" fmla="*/ 190 h 261"/>
                <a:gd name="T26" fmla="*/ 14 w 53"/>
                <a:gd name="T27" fmla="*/ 128 h 261"/>
                <a:gd name="T28" fmla="*/ 18 w 53"/>
                <a:gd name="T29" fmla="*/ 98 h 261"/>
                <a:gd name="T30" fmla="*/ 27 w 53"/>
                <a:gd name="T31" fmla="*/ 62 h 261"/>
                <a:gd name="T32" fmla="*/ 40 w 53"/>
                <a:gd name="T33" fmla="*/ 31 h 261"/>
                <a:gd name="T34" fmla="*/ 53 w 53"/>
                <a:gd name="T35" fmla="*/ 0 h 261"/>
                <a:gd name="T36" fmla="*/ 53 w 53"/>
                <a:gd name="T37" fmla="*/ 0 h 261"/>
                <a:gd name="T38" fmla="*/ 53 w 53"/>
                <a:gd name="T39" fmla="*/ 0 h 261"/>
                <a:gd name="T40" fmla="*/ 53 w 53"/>
                <a:gd name="T41" fmla="*/ 0 h 26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3"/>
                <a:gd name="T64" fmla="*/ 0 h 261"/>
                <a:gd name="T65" fmla="*/ 53 w 53"/>
                <a:gd name="T66" fmla="*/ 261 h 26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3" h="261">
                  <a:moveTo>
                    <a:pt x="53" y="0"/>
                  </a:moveTo>
                  <a:lnTo>
                    <a:pt x="53" y="0"/>
                  </a:lnTo>
                  <a:lnTo>
                    <a:pt x="36" y="27"/>
                  </a:lnTo>
                  <a:lnTo>
                    <a:pt x="23" y="58"/>
                  </a:lnTo>
                  <a:lnTo>
                    <a:pt x="14" y="89"/>
                  </a:lnTo>
                  <a:lnTo>
                    <a:pt x="9" y="120"/>
                  </a:lnTo>
                  <a:lnTo>
                    <a:pt x="0" y="190"/>
                  </a:lnTo>
                  <a:lnTo>
                    <a:pt x="0" y="257"/>
                  </a:lnTo>
                  <a:lnTo>
                    <a:pt x="5" y="261"/>
                  </a:lnTo>
                  <a:lnTo>
                    <a:pt x="5" y="257"/>
                  </a:lnTo>
                  <a:lnTo>
                    <a:pt x="9" y="190"/>
                  </a:lnTo>
                  <a:lnTo>
                    <a:pt x="14" y="128"/>
                  </a:lnTo>
                  <a:lnTo>
                    <a:pt x="18" y="98"/>
                  </a:lnTo>
                  <a:lnTo>
                    <a:pt x="27" y="62"/>
                  </a:lnTo>
                  <a:lnTo>
                    <a:pt x="40" y="31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0" name="Freeform 147"/>
            <p:cNvSpPr>
              <a:spLocks/>
            </p:cNvSpPr>
            <p:nvPr/>
          </p:nvSpPr>
          <p:spPr bwMode="auto">
            <a:xfrm>
              <a:off x="2674" y="2007"/>
              <a:ext cx="455" cy="164"/>
            </a:xfrm>
            <a:custGeom>
              <a:avLst/>
              <a:gdLst>
                <a:gd name="T0" fmla="*/ 5 w 455"/>
                <a:gd name="T1" fmla="*/ 9 h 164"/>
                <a:gd name="T2" fmla="*/ 5 w 455"/>
                <a:gd name="T3" fmla="*/ 9 h 164"/>
                <a:gd name="T4" fmla="*/ 119 w 455"/>
                <a:gd name="T5" fmla="*/ 22 h 164"/>
                <a:gd name="T6" fmla="*/ 177 w 455"/>
                <a:gd name="T7" fmla="*/ 27 h 164"/>
                <a:gd name="T8" fmla="*/ 234 w 455"/>
                <a:gd name="T9" fmla="*/ 40 h 164"/>
                <a:gd name="T10" fmla="*/ 234 w 455"/>
                <a:gd name="T11" fmla="*/ 40 h 164"/>
                <a:gd name="T12" fmla="*/ 270 w 455"/>
                <a:gd name="T13" fmla="*/ 49 h 164"/>
                <a:gd name="T14" fmla="*/ 300 w 455"/>
                <a:gd name="T15" fmla="*/ 66 h 164"/>
                <a:gd name="T16" fmla="*/ 358 w 455"/>
                <a:gd name="T17" fmla="*/ 97 h 164"/>
                <a:gd name="T18" fmla="*/ 411 w 455"/>
                <a:gd name="T19" fmla="*/ 133 h 164"/>
                <a:gd name="T20" fmla="*/ 446 w 455"/>
                <a:gd name="T21" fmla="*/ 164 h 164"/>
                <a:gd name="T22" fmla="*/ 446 w 455"/>
                <a:gd name="T23" fmla="*/ 164 h 164"/>
                <a:gd name="T24" fmla="*/ 451 w 455"/>
                <a:gd name="T25" fmla="*/ 164 h 164"/>
                <a:gd name="T26" fmla="*/ 455 w 455"/>
                <a:gd name="T27" fmla="*/ 164 h 164"/>
                <a:gd name="T28" fmla="*/ 455 w 455"/>
                <a:gd name="T29" fmla="*/ 159 h 164"/>
                <a:gd name="T30" fmla="*/ 455 w 455"/>
                <a:gd name="T31" fmla="*/ 159 h 164"/>
                <a:gd name="T32" fmla="*/ 442 w 455"/>
                <a:gd name="T33" fmla="*/ 133 h 164"/>
                <a:gd name="T34" fmla="*/ 424 w 455"/>
                <a:gd name="T35" fmla="*/ 115 h 164"/>
                <a:gd name="T36" fmla="*/ 402 w 455"/>
                <a:gd name="T37" fmla="*/ 93 h 164"/>
                <a:gd name="T38" fmla="*/ 380 w 455"/>
                <a:gd name="T39" fmla="*/ 75 h 164"/>
                <a:gd name="T40" fmla="*/ 353 w 455"/>
                <a:gd name="T41" fmla="*/ 62 h 164"/>
                <a:gd name="T42" fmla="*/ 323 w 455"/>
                <a:gd name="T43" fmla="*/ 49 h 164"/>
                <a:gd name="T44" fmla="*/ 261 w 455"/>
                <a:gd name="T45" fmla="*/ 27 h 164"/>
                <a:gd name="T46" fmla="*/ 194 w 455"/>
                <a:gd name="T47" fmla="*/ 9 h 164"/>
                <a:gd name="T48" fmla="*/ 128 w 455"/>
                <a:gd name="T49" fmla="*/ 5 h 164"/>
                <a:gd name="T50" fmla="*/ 62 w 455"/>
                <a:gd name="T51" fmla="*/ 0 h 164"/>
                <a:gd name="T52" fmla="*/ 5 w 455"/>
                <a:gd name="T53" fmla="*/ 5 h 164"/>
                <a:gd name="T54" fmla="*/ 5 w 455"/>
                <a:gd name="T55" fmla="*/ 5 h 164"/>
                <a:gd name="T56" fmla="*/ 0 w 455"/>
                <a:gd name="T57" fmla="*/ 5 h 164"/>
                <a:gd name="T58" fmla="*/ 5 w 455"/>
                <a:gd name="T59" fmla="*/ 9 h 164"/>
                <a:gd name="T60" fmla="*/ 5 w 455"/>
                <a:gd name="T61" fmla="*/ 9 h 16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55"/>
                <a:gd name="T94" fmla="*/ 0 h 164"/>
                <a:gd name="T95" fmla="*/ 455 w 455"/>
                <a:gd name="T96" fmla="*/ 164 h 164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55" h="164">
                  <a:moveTo>
                    <a:pt x="5" y="9"/>
                  </a:moveTo>
                  <a:lnTo>
                    <a:pt x="5" y="9"/>
                  </a:lnTo>
                  <a:lnTo>
                    <a:pt x="119" y="22"/>
                  </a:lnTo>
                  <a:lnTo>
                    <a:pt x="177" y="27"/>
                  </a:lnTo>
                  <a:lnTo>
                    <a:pt x="234" y="40"/>
                  </a:lnTo>
                  <a:lnTo>
                    <a:pt x="270" y="49"/>
                  </a:lnTo>
                  <a:lnTo>
                    <a:pt x="300" y="66"/>
                  </a:lnTo>
                  <a:lnTo>
                    <a:pt x="358" y="97"/>
                  </a:lnTo>
                  <a:lnTo>
                    <a:pt x="411" y="133"/>
                  </a:lnTo>
                  <a:lnTo>
                    <a:pt x="446" y="164"/>
                  </a:lnTo>
                  <a:lnTo>
                    <a:pt x="451" y="164"/>
                  </a:lnTo>
                  <a:lnTo>
                    <a:pt x="455" y="164"/>
                  </a:lnTo>
                  <a:lnTo>
                    <a:pt x="455" y="159"/>
                  </a:lnTo>
                  <a:lnTo>
                    <a:pt x="442" y="133"/>
                  </a:lnTo>
                  <a:lnTo>
                    <a:pt x="424" y="115"/>
                  </a:lnTo>
                  <a:lnTo>
                    <a:pt x="402" y="93"/>
                  </a:lnTo>
                  <a:lnTo>
                    <a:pt x="380" y="75"/>
                  </a:lnTo>
                  <a:lnTo>
                    <a:pt x="353" y="62"/>
                  </a:lnTo>
                  <a:lnTo>
                    <a:pt x="323" y="49"/>
                  </a:lnTo>
                  <a:lnTo>
                    <a:pt x="261" y="27"/>
                  </a:lnTo>
                  <a:lnTo>
                    <a:pt x="194" y="9"/>
                  </a:lnTo>
                  <a:lnTo>
                    <a:pt x="128" y="5"/>
                  </a:lnTo>
                  <a:lnTo>
                    <a:pt x="62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5" y="9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1" name="Freeform 148"/>
            <p:cNvSpPr>
              <a:spLocks/>
            </p:cNvSpPr>
            <p:nvPr/>
          </p:nvSpPr>
          <p:spPr bwMode="auto">
            <a:xfrm>
              <a:off x="2705" y="1928"/>
              <a:ext cx="97" cy="88"/>
            </a:xfrm>
            <a:custGeom>
              <a:avLst/>
              <a:gdLst>
                <a:gd name="T0" fmla="*/ 0 w 97"/>
                <a:gd name="T1" fmla="*/ 0 h 88"/>
                <a:gd name="T2" fmla="*/ 0 w 97"/>
                <a:gd name="T3" fmla="*/ 0 h 88"/>
                <a:gd name="T4" fmla="*/ 40 w 97"/>
                <a:gd name="T5" fmla="*/ 48 h 88"/>
                <a:gd name="T6" fmla="*/ 40 w 97"/>
                <a:gd name="T7" fmla="*/ 48 h 88"/>
                <a:gd name="T8" fmla="*/ 62 w 97"/>
                <a:gd name="T9" fmla="*/ 70 h 88"/>
                <a:gd name="T10" fmla="*/ 75 w 97"/>
                <a:gd name="T11" fmla="*/ 84 h 88"/>
                <a:gd name="T12" fmla="*/ 88 w 97"/>
                <a:gd name="T13" fmla="*/ 88 h 88"/>
                <a:gd name="T14" fmla="*/ 88 w 97"/>
                <a:gd name="T15" fmla="*/ 88 h 88"/>
                <a:gd name="T16" fmla="*/ 97 w 97"/>
                <a:gd name="T17" fmla="*/ 88 h 88"/>
                <a:gd name="T18" fmla="*/ 97 w 97"/>
                <a:gd name="T19" fmla="*/ 84 h 88"/>
                <a:gd name="T20" fmla="*/ 97 w 97"/>
                <a:gd name="T21" fmla="*/ 84 h 88"/>
                <a:gd name="T22" fmla="*/ 97 w 97"/>
                <a:gd name="T23" fmla="*/ 84 h 88"/>
                <a:gd name="T24" fmla="*/ 75 w 97"/>
                <a:gd name="T25" fmla="*/ 66 h 88"/>
                <a:gd name="T26" fmla="*/ 49 w 97"/>
                <a:gd name="T27" fmla="*/ 48 h 88"/>
                <a:gd name="T28" fmla="*/ 49 w 97"/>
                <a:gd name="T29" fmla="*/ 48 h 88"/>
                <a:gd name="T30" fmla="*/ 27 w 97"/>
                <a:gd name="T31" fmla="*/ 22 h 88"/>
                <a:gd name="T32" fmla="*/ 4 w 97"/>
                <a:gd name="T33" fmla="*/ 0 h 88"/>
                <a:gd name="T34" fmla="*/ 4 w 97"/>
                <a:gd name="T35" fmla="*/ 0 h 88"/>
                <a:gd name="T36" fmla="*/ 0 w 97"/>
                <a:gd name="T37" fmla="*/ 0 h 88"/>
                <a:gd name="T38" fmla="*/ 0 w 97"/>
                <a:gd name="T39" fmla="*/ 0 h 88"/>
                <a:gd name="T40" fmla="*/ 0 w 97"/>
                <a:gd name="T41" fmla="*/ 0 h 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"/>
                <a:gd name="T64" fmla="*/ 0 h 88"/>
                <a:gd name="T65" fmla="*/ 97 w 97"/>
                <a:gd name="T66" fmla="*/ 88 h 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" h="88">
                  <a:moveTo>
                    <a:pt x="0" y="0"/>
                  </a:moveTo>
                  <a:lnTo>
                    <a:pt x="0" y="0"/>
                  </a:lnTo>
                  <a:lnTo>
                    <a:pt x="40" y="48"/>
                  </a:lnTo>
                  <a:lnTo>
                    <a:pt x="62" y="70"/>
                  </a:lnTo>
                  <a:lnTo>
                    <a:pt x="75" y="84"/>
                  </a:lnTo>
                  <a:lnTo>
                    <a:pt x="88" y="88"/>
                  </a:lnTo>
                  <a:lnTo>
                    <a:pt x="97" y="88"/>
                  </a:lnTo>
                  <a:lnTo>
                    <a:pt x="97" y="84"/>
                  </a:lnTo>
                  <a:lnTo>
                    <a:pt x="75" y="66"/>
                  </a:lnTo>
                  <a:lnTo>
                    <a:pt x="49" y="48"/>
                  </a:lnTo>
                  <a:lnTo>
                    <a:pt x="27" y="22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2" name="Freeform 149"/>
            <p:cNvSpPr>
              <a:spLocks/>
            </p:cNvSpPr>
            <p:nvPr/>
          </p:nvSpPr>
          <p:spPr bwMode="auto">
            <a:xfrm>
              <a:off x="3659" y="1658"/>
              <a:ext cx="62" cy="230"/>
            </a:xfrm>
            <a:custGeom>
              <a:avLst/>
              <a:gdLst>
                <a:gd name="T0" fmla="*/ 57 w 62"/>
                <a:gd name="T1" fmla="*/ 0 h 230"/>
                <a:gd name="T2" fmla="*/ 57 w 62"/>
                <a:gd name="T3" fmla="*/ 0 h 230"/>
                <a:gd name="T4" fmla="*/ 57 w 62"/>
                <a:gd name="T5" fmla="*/ 31 h 230"/>
                <a:gd name="T6" fmla="*/ 57 w 62"/>
                <a:gd name="T7" fmla="*/ 58 h 230"/>
                <a:gd name="T8" fmla="*/ 53 w 62"/>
                <a:gd name="T9" fmla="*/ 89 h 230"/>
                <a:gd name="T10" fmla="*/ 44 w 62"/>
                <a:gd name="T11" fmla="*/ 115 h 230"/>
                <a:gd name="T12" fmla="*/ 27 w 62"/>
                <a:gd name="T13" fmla="*/ 172 h 230"/>
                <a:gd name="T14" fmla="*/ 0 w 62"/>
                <a:gd name="T15" fmla="*/ 230 h 230"/>
                <a:gd name="T16" fmla="*/ 0 w 62"/>
                <a:gd name="T17" fmla="*/ 230 h 230"/>
                <a:gd name="T18" fmla="*/ 0 w 62"/>
                <a:gd name="T19" fmla="*/ 230 h 230"/>
                <a:gd name="T20" fmla="*/ 0 w 62"/>
                <a:gd name="T21" fmla="*/ 230 h 230"/>
                <a:gd name="T22" fmla="*/ 0 w 62"/>
                <a:gd name="T23" fmla="*/ 230 h 230"/>
                <a:gd name="T24" fmla="*/ 22 w 62"/>
                <a:gd name="T25" fmla="*/ 208 h 230"/>
                <a:gd name="T26" fmla="*/ 35 w 62"/>
                <a:gd name="T27" fmla="*/ 181 h 230"/>
                <a:gd name="T28" fmla="*/ 49 w 62"/>
                <a:gd name="T29" fmla="*/ 150 h 230"/>
                <a:gd name="T30" fmla="*/ 57 w 62"/>
                <a:gd name="T31" fmla="*/ 119 h 230"/>
                <a:gd name="T32" fmla="*/ 62 w 62"/>
                <a:gd name="T33" fmla="*/ 89 h 230"/>
                <a:gd name="T34" fmla="*/ 62 w 62"/>
                <a:gd name="T35" fmla="*/ 58 h 230"/>
                <a:gd name="T36" fmla="*/ 62 w 62"/>
                <a:gd name="T37" fmla="*/ 0 h 230"/>
                <a:gd name="T38" fmla="*/ 62 w 62"/>
                <a:gd name="T39" fmla="*/ 0 h 230"/>
                <a:gd name="T40" fmla="*/ 57 w 62"/>
                <a:gd name="T41" fmla="*/ 0 h 230"/>
                <a:gd name="T42" fmla="*/ 57 w 62"/>
                <a:gd name="T43" fmla="*/ 0 h 23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2"/>
                <a:gd name="T67" fmla="*/ 0 h 230"/>
                <a:gd name="T68" fmla="*/ 62 w 62"/>
                <a:gd name="T69" fmla="*/ 230 h 23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2" h="230">
                  <a:moveTo>
                    <a:pt x="57" y="0"/>
                  </a:moveTo>
                  <a:lnTo>
                    <a:pt x="57" y="0"/>
                  </a:lnTo>
                  <a:lnTo>
                    <a:pt x="57" y="31"/>
                  </a:lnTo>
                  <a:lnTo>
                    <a:pt x="57" y="58"/>
                  </a:lnTo>
                  <a:lnTo>
                    <a:pt x="53" y="89"/>
                  </a:lnTo>
                  <a:lnTo>
                    <a:pt x="44" y="115"/>
                  </a:lnTo>
                  <a:lnTo>
                    <a:pt x="27" y="172"/>
                  </a:lnTo>
                  <a:lnTo>
                    <a:pt x="0" y="230"/>
                  </a:lnTo>
                  <a:lnTo>
                    <a:pt x="22" y="208"/>
                  </a:lnTo>
                  <a:lnTo>
                    <a:pt x="35" y="181"/>
                  </a:lnTo>
                  <a:lnTo>
                    <a:pt x="49" y="150"/>
                  </a:lnTo>
                  <a:lnTo>
                    <a:pt x="57" y="119"/>
                  </a:lnTo>
                  <a:lnTo>
                    <a:pt x="62" y="89"/>
                  </a:lnTo>
                  <a:lnTo>
                    <a:pt x="62" y="58"/>
                  </a:lnTo>
                  <a:lnTo>
                    <a:pt x="62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3" name="Freeform 150"/>
            <p:cNvSpPr>
              <a:spLocks/>
            </p:cNvSpPr>
            <p:nvPr/>
          </p:nvSpPr>
          <p:spPr bwMode="auto">
            <a:xfrm>
              <a:off x="3350" y="1981"/>
              <a:ext cx="578" cy="379"/>
            </a:xfrm>
            <a:custGeom>
              <a:avLst/>
              <a:gdLst>
                <a:gd name="T0" fmla="*/ 578 w 578"/>
                <a:gd name="T1" fmla="*/ 0 h 379"/>
                <a:gd name="T2" fmla="*/ 578 w 578"/>
                <a:gd name="T3" fmla="*/ 0 h 379"/>
                <a:gd name="T4" fmla="*/ 534 w 578"/>
                <a:gd name="T5" fmla="*/ 22 h 379"/>
                <a:gd name="T6" fmla="*/ 490 w 578"/>
                <a:gd name="T7" fmla="*/ 44 h 379"/>
                <a:gd name="T8" fmla="*/ 393 w 578"/>
                <a:gd name="T9" fmla="*/ 79 h 379"/>
                <a:gd name="T10" fmla="*/ 300 w 578"/>
                <a:gd name="T11" fmla="*/ 119 h 379"/>
                <a:gd name="T12" fmla="*/ 207 w 578"/>
                <a:gd name="T13" fmla="*/ 163 h 379"/>
                <a:gd name="T14" fmla="*/ 207 w 578"/>
                <a:gd name="T15" fmla="*/ 163 h 379"/>
                <a:gd name="T16" fmla="*/ 137 w 578"/>
                <a:gd name="T17" fmla="*/ 198 h 379"/>
                <a:gd name="T18" fmla="*/ 101 w 578"/>
                <a:gd name="T19" fmla="*/ 220 h 379"/>
                <a:gd name="T20" fmla="*/ 71 w 578"/>
                <a:gd name="T21" fmla="*/ 247 h 379"/>
                <a:gd name="T22" fmla="*/ 40 w 578"/>
                <a:gd name="T23" fmla="*/ 273 h 379"/>
                <a:gd name="T24" fmla="*/ 18 w 578"/>
                <a:gd name="T25" fmla="*/ 304 h 379"/>
                <a:gd name="T26" fmla="*/ 4 w 578"/>
                <a:gd name="T27" fmla="*/ 340 h 379"/>
                <a:gd name="T28" fmla="*/ 0 w 578"/>
                <a:gd name="T29" fmla="*/ 357 h 379"/>
                <a:gd name="T30" fmla="*/ 0 w 578"/>
                <a:gd name="T31" fmla="*/ 375 h 379"/>
                <a:gd name="T32" fmla="*/ 0 w 578"/>
                <a:gd name="T33" fmla="*/ 375 h 379"/>
                <a:gd name="T34" fmla="*/ 0 w 578"/>
                <a:gd name="T35" fmla="*/ 379 h 379"/>
                <a:gd name="T36" fmla="*/ 4 w 578"/>
                <a:gd name="T37" fmla="*/ 379 h 379"/>
                <a:gd name="T38" fmla="*/ 9 w 578"/>
                <a:gd name="T39" fmla="*/ 379 h 379"/>
                <a:gd name="T40" fmla="*/ 13 w 578"/>
                <a:gd name="T41" fmla="*/ 379 h 379"/>
                <a:gd name="T42" fmla="*/ 13 w 578"/>
                <a:gd name="T43" fmla="*/ 379 h 379"/>
                <a:gd name="T44" fmla="*/ 40 w 578"/>
                <a:gd name="T45" fmla="*/ 353 h 379"/>
                <a:gd name="T46" fmla="*/ 66 w 578"/>
                <a:gd name="T47" fmla="*/ 322 h 379"/>
                <a:gd name="T48" fmla="*/ 88 w 578"/>
                <a:gd name="T49" fmla="*/ 291 h 379"/>
                <a:gd name="T50" fmla="*/ 115 w 578"/>
                <a:gd name="T51" fmla="*/ 260 h 379"/>
                <a:gd name="T52" fmla="*/ 115 w 578"/>
                <a:gd name="T53" fmla="*/ 260 h 379"/>
                <a:gd name="T54" fmla="*/ 146 w 578"/>
                <a:gd name="T55" fmla="*/ 234 h 379"/>
                <a:gd name="T56" fmla="*/ 185 w 578"/>
                <a:gd name="T57" fmla="*/ 207 h 379"/>
                <a:gd name="T58" fmla="*/ 225 w 578"/>
                <a:gd name="T59" fmla="*/ 185 h 379"/>
                <a:gd name="T60" fmla="*/ 265 w 578"/>
                <a:gd name="T61" fmla="*/ 163 h 379"/>
                <a:gd name="T62" fmla="*/ 265 w 578"/>
                <a:gd name="T63" fmla="*/ 163 h 379"/>
                <a:gd name="T64" fmla="*/ 424 w 578"/>
                <a:gd name="T65" fmla="*/ 84 h 379"/>
                <a:gd name="T66" fmla="*/ 503 w 578"/>
                <a:gd name="T67" fmla="*/ 44 h 379"/>
                <a:gd name="T68" fmla="*/ 578 w 578"/>
                <a:gd name="T69" fmla="*/ 0 h 379"/>
                <a:gd name="T70" fmla="*/ 578 w 578"/>
                <a:gd name="T71" fmla="*/ 0 h 379"/>
                <a:gd name="T72" fmla="*/ 578 w 578"/>
                <a:gd name="T73" fmla="*/ 0 h 379"/>
                <a:gd name="T74" fmla="*/ 578 w 578"/>
                <a:gd name="T75" fmla="*/ 0 h 37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78"/>
                <a:gd name="T115" fmla="*/ 0 h 379"/>
                <a:gd name="T116" fmla="*/ 578 w 578"/>
                <a:gd name="T117" fmla="*/ 379 h 37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78" h="379">
                  <a:moveTo>
                    <a:pt x="578" y="0"/>
                  </a:moveTo>
                  <a:lnTo>
                    <a:pt x="578" y="0"/>
                  </a:lnTo>
                  <a:lnTo>
                    <a:pt x="534" y="22"/>
                  </a:lnTo>
                  <a:lnTo>
                    <a:pt x="490" y="44"/>
                  </a:lnTo>
                  <a:lnTo>
                    <a:pt x="393" y="79"/>
                  </a:lnTo>
                  <a:lnTo>
                    <a:pt x="300" y="119"/>
                  </a:lnTo>
                  <a:lnTo>
                    <a:pt x="207" y="163"/>
                  </a:lnTo>
                  <a:lnTo>
                    <a:pt x="137" y="198"/>
                  </a:lnTo>
                  <a:lnTo>
                    <a:pt x="101" y="220"/>
                  </a:lnTo>
                  <a:lnTo>
                    <a:pt x="71" y="247"/>
                  </a:lnTo>
                  <a:lnTo>
                    <a:pt x="40" y="273"/>
                  </a:lnTo>
                  <a:lnTo>
                    <a:pt x="18" y="304"/>
                  </a:lnTo>
                  <a:lnTo>
                    <a:pt x="4" y="340"/>
                  </a:lnTo>
                  <a:lnTo>
                    <a:pt x="0" y="357"/>
                  </a:lnTo>
                  <a:lnTo>
                    <a:pt x="0" y="375"/>
                  </a:lnTo>
                  <a:lnTo>
                    <a:pt x="0" y="379"/>
                  </a:lnTo>
                  <a:lnTo>
                    <a:pt x="4" y="379"/>
                  </a:lnTo>
                  <a:lnTo>
                    <a:pt x="9" y="379"/>
                  </a:lnTo>
                  <a:lnTo>
                    <a:pt x="13" y="379"/>
                  </a:lnTo>
                  <a:lnTo>
                    <a:pt x="40" y="353"/>
                  </a:lnTo>
                  <a:lnTo>
                    <a:pt x="66" y="322"/>
                  </a:lnTo>
                  <a:lnTo>
                    <a:pt x="88" y="291"/>
                  </a:lnTo>
                  <a:lnTo>
                    <a:pt x="115" y="260"/>
                  </a:lnTo>
                  <a:lnTo>
                    <a:pt x="146" y="234"/>
                  </a:lnTo>
                  <a:lnTo>
                    <a:pt x="185" y="207"/>
                  </a:lnTo>
                  <a:lnTo>
                    <a:pt x="225" y="185"/>
                  </a:lnTo>
                  <a:lnTo>
                    <a:pt x="265" y="163"/>
                  </a:lnTo>
                  <a:lnTo>
                    <a:pt x="424" y="84"/>
                  </a:lnTo>
                  <a:lnTo>
                    <a:pt x="503" y="44"/>
                  </a:lnTo>
                  <a:lnTo>
                    <a:pt x="578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4" name="Freeform 151"/>
            <p:cNvSpPr>
              <a:spLocks/>
            </p:cNvSpPr>
            <p:nvPr/>
          </p:nvSpPr>
          <p:spPr bwMode="auto">
            <a:xfrm>
              <a:off x="3721" y="1936"/>
              <a:ext cx="110" cy="137"/>
            </a:xfrm>
            <a:custGeom>
              <a:avLst/>
              <a:gdLst>
                <a:gd name="T0" fmla="*/ 110 w 110"/>
                <a:gd name="T1" fmla="*/ 0 h 137"/>
                <a:gd name="T2" fmla="*/ 110 w 110"/>
                <a:gd name="T3" fmla="*/ 0 h 137"/>
                <a:gd name="T4" fmla="*/ 62 w 110"/>
                <a:gd name="T5" fmla="*/ 71 h 137"/>
                <a:gd name="T6" fmla="*/ 62 w 110"/>
                <a:gd name="T7" fmla="*/ 71 h 137"/>
                <a:gd name="T8" fmla="*/ 31 w 110"/>
                <a:gd name="T9" fmla="*/ 102 h 137"/>
                <a:gd name="T10" fmla="*/ 0 w 110"/>
                <a:gd name="T11" fmla="*/ 137 h 137"/>
                <a:gd name="T12" fmla="*/ 0 w 110"/>
                <a:gd name="T13" fmla="*/ 137 h 137"/>
                <a:gd name="T14" fmla="*/ 0 w 110"/>
                <a:gd name="T15" fmla="*/ 137 h 137"/>
                <a:gd name="T16" fmla="*/ 4 w 110"/>
                <a:gd name="T17" fmla="*/ 137 h 137"/>
                <a:gd name="T18" fmla="*/ 4 w 110"/>
                <a:gd name="T19" fmla="*/ 137 h 137"/>
                <a:gd name="T20" fmla="*/ 22 w 110"/>
                <a:gd name="T21" fmla="*/ 129 h 137"/>
                <a:gd name="T22" fmla="*/ 40 w 110"/>
                <a:gd name="T23" fmla="*/ 115 h 137"/>
                <a:gd name="T24" fmla="*/ 66 w 110"/>
                <a:gd name="T25" fmla="*/ 80 h 137"/>
                <a:gd name="T26" fmla="*/ 93 w 110"/>
                <a:gd name="T27" fmla="*/ 40 h 137"/>
                <a:gd name="T28" fmla="*/ 110 w 110"/>
                <a:gd name="T29" fmla="*/ 0 h 137"/>
                <a:gd name="T30" fmla="*/ 110 w 110"/>
                <a:gd name="T31" fmla="*/ 0 h 137"/>
                <a:gd name="T32" fmla="*/ 110 w 110"/>
                <a:gd name="T33" fmla="*/ 0 h 137"/>
                <a:gd name="T34" fmla="*/ 110 w 110"/>
                <a:gd name="T35" fmla="*/ 0 h 1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0"/>
                <a:gd name="T55" fmla="*/ 0 h 137"/>
                <a:gd name="T56" fmla="*/ 110 w 110"/>
                <a:gd name="T57" fmla="*/ 137 h 13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0" h="137">
                  <a:moveTo>
                    <a:pt x="110" y="0"/>
                  </a:moveTo>
                  <a:lnTo>
                    <a:pt x="110" y="0"/>
                  </a:lnTo>
                  <a:lnTo>
                    <a:pt x="62" y="71"/>
                  </a:lnTo>
                  <a:lnTo>
                    <a:pt x="31" y="102"/>
                  </a:lnTo>
                  <a:lnTo>
                    <a:pt x="0" y="137"/>
                  </a:lnTo>
                  <a:lnTo>
                    <a:pt x="4" y="137"/>
                  </a:lnTo>
                  <a:lnTo>
                    <a:pt x="22" y="129"/>
                  </a:lnTo>
                  <a:lnTo>
                    <a:pt x="40" y="115"/>
                  </a:lnTo>
                  <a:lnTo>
                    <a:pt x="66" y="80"/>
                  </a:lnTo>
                  <a:lnTo>
                    <a:pt x="93" y="4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5" name="Freeform 152"/>
            <p:cNvSpPr>
              <a:spLocks/>
            </p:cNvSpPr>
            <p:nvPr/>
          </p:nvSpPr>
          <p:spPr bwMode="auto">
            <a:xfrm>
              <a:off x="2705" y="2038"/>
              <a:ext cx="247" cy="128"/>
            </a:xfrm>
            <a:custGeom>
              <a:avLst/>
              <a:gdLst>
                <a:gd name="T0" fmla="*/ 4 w 247"/>
                <a:gd name="T1" fmla="*/ 124 h 128"/>
                <a:gd name="T2" fmla="*/ 4 w 247"/>
                <a:gd name="T3" fmla="*/ 124 h 128"/>
                <a:gd name="T4" fmla="*/ 27 w 247"/>
                <a:gd name="T5" fmla="*/ 93 h 128"/>
                <a:gd name="T6" fmla="*/ 53 w 247"/>
                <a:gd name="T7" fmla="*/ 66 h 128"/>
                <a:gd name="T8" fmla="*/ 80 w 247"/>
                <a:gd name="T9" fmla="*/ 49 h 128"/>
                <a:gd name="T10" fmla="*/ 110 w 247"/>
                <a:gd name="T11" fmla="*/ 31 h 128"/>
                <a:gd name="T12" fmla="*/ 110 w 247"/>
                <a:gd name="T13" fmla="*/ 31 h 128"/>
                <a:gd name="T14" fmla="*/ 128 w 247"/>
                <a:gd name="T15" fmla="*/ 27 h 128"/>
                <a:gd name="T16" fmla="*/ 155 w 247"/>
                <a:gd name="T17" fmla="*/ 22 h 128"/>
                <a:gd name="T18" fmla="*/ 199 w 247"/>
                <a:gd name="T19" fmla="*/ 13 h 128"/>
                <a:gd name="T20" fmla="*/ 199 w 247"/>
                <a:gd name="T21" fmla="*/ 13 h 128"/>
                <a:gd name="T22" fmla="*/ 212 w 247"/>
                <a:gd name="T23" fmla="*/ 13 h 128"/>
                <a:gd name="T24" fmla="*/ 221 w 247"/>
                <a:gd name="T25" fmla="*/ 13 h 128"/>
                <a:gd name="T26" fmla="*/ 230 w 247"/>
                <a:gd name="T27" fmla="*/ 13 h 128"/>
                <a:gd name="T28" fmla="*/ 243 w 247"/>
                <a:gd name="T29" fmla="*/ 9 h 128"/>
                <a:gd name="T30" fmla="*/ 243 w 247"/>
                <a:gd name="T31" fmla="*/ 9 h 128"/>
                <a:gd name="T32" fmla="*/ 247 w 247"/>
                <a:gd name="T33" fmla="*/ 4 h 128"/>
                <a:gd name="T34" fmla="*/ 243 w 247"/>
                <a:gd name="T35" fmla="*/ 0 h 128"/>
                <a:gd name="T36" fmla="*/ 243 w 247"/>
                <a:gd name="T37" fmla="*/ 0 h 128"/>
                <a:gd name="T38" fmla="*/ 212 w 247"/>
                <a:gd name="T39" fmla="*/ 0 h 128"/>
                <a:gd name="T40" fmla="*/ 177 w 247"/>
                <a:gd name="T41" fmla="*/ 4 h 128"/>
                <a:gd name="T42" fmla="*/ 137 w 247"/>
                <a:gd name="T43" fmla="*/ 13 h 128"/>
                <a:gd name="T44" fmla="*/ 106 w 247"/>
                <a:gd name="T45" fmla="*/ 22 h 128"/>
                <a:gd name="T46" fmla="*/ 106 w 247"/>
                <a:gd name="T47" fmla="*/ 22 h 128"/>
                <a:gd name="T48" fmla="*/ 71 w 247"/>
                <a:gd name="T49" fmla="*/ 44 h 128"/>
                <a:gd name="T50" fmla="*/ 44 w 247"/>
                <a:gd name="T51" fmla="*/ 66 h 128"/>
                <a:gd name="T52" fmla="*/ 22 w 247"/>
                <a:gd name="T53" fmla="*/ 93 h 128"/>
                <a:gd name="T54" fmla="*/ 0 w 247"/>
                <a:gd name="T55" fmla="*/ 124 h 128"/>
                <a:gd name="T56" fmla="*/ 0 w 247"/>
                <a:gd name="T57" fmla="*/ 124 h 128"/>
                <a:gd name="T58" fmla="*/ 0 w 247"/>
                <a:gd name="T59" fmla="*/ 128 h 128"/>
                <a:gd name="T60" fmla="*/ 4 w 247"/>
                <a:gd name="T61" fmla="*/ 124 h 128"/>
                <a:gd name="T62" fmla="*/ 4 w 247"/>
                <a:gd name="T63" fmla="*/ 124 h 12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47"/>
                <a:gd name="T97" fmla="*/ 0 h 128"/>
                <a:gd name="T98" fmla="*/ 247 w 247"/>
                <a:gd name="T99" fmla="*/ 128 h 12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47" h="128">
                  <a:moveTo>
                    <a:pt x="4" y="124"/>
                  </a:moveTo>
                  <a:lnTo>
                    <a:pt x="4" y="124"/>
                  </a:lnTo>
                  <a:lnTo>
                    <a:pt x="27" y="93"/>
                  </a:lnTo>
                  <a:lnTo>
                    <a:pt x="53" y="66"/>
                  </a:lnTo>
                  <a:lnTo>
                    <a:pt x="80" y="49"/>
                  </a:lnTo>
                  <a:lnTo>
                    <a:pt x="110" y="31"/>
                  </a:lnTo>
                  <a:lnTo>
                    <a:pt x="128" y="27"/>
                  </a:lnTo>
                  <a:lnTo>
                    <a:pt x="155" y="22"/>
                  </a:lnTo>
                  <a:lnTo>
                    <a:pt x="199" y="13"/>
                  </a:lnTo>
                  <a:lnTo>
                    <a:pt x="212" y="13"/>
                  </a:lnTo>
                  <a:lnTo>
                    <a:pt x="221" y="13"/>
                  </a:lnTo>
                  <a:lnTo>
                    <a:pt x="230" y="13"/>
                  </a:lnTo>
                  <a:lnTo>
                    <a:pt x="243" y="9"/>
                  </a:lnTo>
                  <a:lnTo>
                    <a:pt x="247" y="4"/>
                  </a:lnTo>
                  <a:lnTo>
                    <a:pt x="243" y="0"/>
                  </a:lnTo>
                  <a:lnTo>
                    <a:pt x="212" y="0"/>
                  </a:lnTo>
                  <a:lnTo>
                    <a:pt x="177" y="4"/>
                  </a:lnTo>
                  <a:lnTo>
                    <a:pt x="137" y="13"/>
                  </a:lnTo>
                  <a:lnTo>
                    <a:pt x="106" y="22"/>
                  </a:lnTo>
                  <a:lnTo>
                    <a:pt x="71" y="44"/>
                  </a:lnTo>
                  <a:lnTo>
                    <a:pt x="44" y="66"/>
                  </a:lnTo>
                  <a:lnTo>
                    <a:pt x="22" y="93"/>
                  </a:lnTo>
                  <a:lnTo>
                    <a:pt x="0" y="124"/>
                  </a:lnTo>
                  <a:lnTo>
                    <a:pt x="0" y="128"/>
                  </a:lnTo>
                  <a:lnTo>
                    <a:pt x="4" y="124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6" name="Freeform 153"/>
            <p:cNvSpPr>
              <a:spLocks/>
            </p:cNvSpPr>
            <p:nvPr/>
          </p:nvSpPr>
          <p:spPr bwMode="auto">
            <a:xfrm>
              <a:off x="3792" y="2056"/>
              <a:ext cx="136" cy="26"/>
            </a:xfrm>
            <a:custGeom>
              <a:avLst/>
              <a:gdLst>
                <a:gd name="T0" fmla="*/ 0 w 136"/>
                <a:gd name="T1" fmla="*/ 0 h 26"/>
                <a:gd name="T2" fmla="*/ 0 w 136"/>
                <a:gd name="T3" fmla="*/ 0 h 26"/>
                <a:gd name="T4" fmla="*/ 35 w 136"/>
                <a:gd name="T5" fmla="*/ 0 h 26"/>
                <a:gd name="T6" fmla="*/ 70 w 136"/>
                <a:gd name="T7" fmla="*/ 4 h 26"/>
                <a:gd name="T8" fmla="*/ 106 w 136"/>
                <a:gd name="T9" fmla="*/ 13 h 26"/>
                <a:gd name="T10" fmla="*/ 136 w 136"/>
                <a:gd name="T11" fmla="*/ 26 h 26"/>
                <a:gd name="T12" fmla="*/ 136 w 136"/>
                <a:gd name="T13" fmla="*/ 26 h 26"/>
                <a:gd name="T14" fmla="*/ 136 w 136"/>
                <a:gd name="T15" fmla="*/ 26 h 26"/>
                <a:gd name="T16" fmla="*/ 136 w 136"/>
                <a:gd name="T17" fmla="*/ 26 h 26"/>
                <a:gd name="T18" fmla="*/ 123 w 136"/>
                <a:gd name="T19" fmla="*/ 13 h 26"/>
                <a:gd name="T20" fmla="*/ 106 w 136"/>
                <a:gd name="T21" fmla="*/ 4 h 26"/>
                <a:gd name="T22" fmla="*/ 75 w 136"/>
                <a:gd name="T23" fmla="*/ 0 h 26"/>
                <a:gd name="T24" fmla="*/ 35 w 136"/>
                <a:gd name="T25" fmla="*/ 0 h 26"/>
                <a:gd name="T26" fmla="*/ 0 w 136"/>
                <a:gd name="T27" fmla="*/ 0 h 26"/>
                <a:gd name="T28" fmla="*/ 0 w 136"/>
                <a:gd name="T29" fmla="*/ 0 h 26"/>
                <a:gd name="T30" fmla="*/ 0 w 136"/>
                <a:gd name="T31" fmla="*/ 0 h 26"/>
                <a:gd name="T32" fmla="*/ 0 w 136"/>
                <a:gd name="T33" fmla="*/ 0 h 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36"/>
                <a:gd name="T52" fmla="*/ 0 h 26"/>
                <a:gd name="T53" fmla="*/ 136 w 136"/>
                <a:gd name="T54" fmla="*/ 26 h 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36" h="26">
                  <a:moveTo>
                    <a:pt x="0" y="0"/>
                  </a:moveTo>
                  <a:lnTo>
                    <a:pt x="0" y="0"/>
                  </a:lnTo>
                  <a:lnTo>
                    <a:pt x="35" y="0"/>
                  </a:lnTo>
                  <a:lnTo>
                    <a:pt x="70" y="4"/>
                  </a:lnTo>
                  <a:lnTo>
                    <a:pt x="106" y="13"/>
                  </a:lnTo>
                  <a:lnTo>
                    <a:pt x="136" y="26"/>
                  </a:lnTo>
                  <a:lnTo>
                    <a:pt x="123" y="13"/>
                  </a:lnTo>
                  <a:lnTo>
                    <a:pt x="106" y="4"/>
                  </a:lnTo>
                  <a:lnTo>
                    <a:pt x="75" y="0"/>
                  </a:lnTo>
                  <a:lnTo>
                    <a:pt x="3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7" name="Freeform 154"/>
            <p:cNvSpPr>
              <a:spLocks/>
            </p:cNvSpPr>
            <p:nvPr/>
          </p:nvSpPr>
          <p:spPr bwMode="auto">
            <a:xfrm>
              <a:off x="3571" y="2122"/>
              <a:ext cx="176" cy="40"/>
            </a:xfrm>
            <a:custGeom>
              <a:avLst/>
              <a:gdLst>
                <a:gd name="T0" fmla="*/ 172 w 176"/>
                <a:gd name="T1" fmla="*/ 35 h 40"/>
                <a:gd name="T2" fmla="*/ 172 w 176"/>
                <a:gd name="T3" fmla="*/ 35 h 40"/>
                <a:gd name="T4" fmla="*/ 132 w 176"/>
                <a:gd name="T5" fmla="*/ 22 h 40"/>
                <a:gd name="T6" fmla="*/ 88 w 176"/>
                <a:gd name="T7" fmla="*/ 4 h 40"/>
                <a:gd name="T8" fmla="*/ 62 w 176"/>
                <a:gd name="T9" fmla="*/ 0 h 40"/>
                <a:gd name="T10" fmla="*/ 39 w 176"/>
                <a:gd name="T11" fmla="*/ 0 h 40"/>
                <a:gd name="T12" fmla="*/ 17 w 176"/>
                <a:gd name="T13" fmla="*/ 9 h 40"/>
                <a:gd name="T14" fmla="*/ 0 w 176"/>
                <a:gd name="T15" fmla="*/ 18 h 40"/>
                <a:gd name="T16" fmla="*/ 0 w 176"/>
                <a:gd name="T17" fmla="*/ 18 h 40"/>
                <a:gd name="T18" fmla="*/ 0 w 176"/>
                <a:gd name="T19" fmla="*/ 22 h 40"/>
                <a:gd name="T20" fmla="*/ 4 w 176"/>
                <a:gd name="T21" fmla="*/ 26 h 40"/>
                <a:gd name="T22" fmla="*/ 4 w 176"/>
                <a:gd name="T23" fmla="*/ 26 h 40"/>
                <a:gd name="T24" fmla="*/ 44 w 176"/>
                <a:gd name="T25" fmla="*/ 26 h 40"/>
                <a:gd name="T26" fmla="*/ 84 w 176"/>
                <a:gd name="T27" fmla="*/ 26 h 40"/>
                <a:gd name="T28" fmla="*/ 84 w 176"/>
                <a:gd name="T29" fmla="*/ 26 h 40"/>
                <a:gd name="T30" fmla="*/ 128 w 176"/>
                <a:gd name="T31" fmla="*/ 31 h 40"/>
                <a:gd name="T32" fmla="*/ 172 w 176"/>
                <a:gd name="T33" fmla="*/ 40 h 40"/>
                <a:gd name="T34" fmla="*/ 172 w 176"/>
                <a:gd name="T35" fmla="*/ 40 h 40"/>
                <a:gd name="T36" fmla="*/ 176 w 176"/>
                <a:gd name="T37" fmla="*/ 40 h 40"/>
                <a:gd name="T38" fmla="*/ 172 w 176"/>
                <a:gd name="T39" fmla="*/ 35 h 40"/>
                <a:gd name="T40" fmla="*/ 172 w 176"/>
                <a:gd name="T41" fmla="*/ 35 h 4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6"/>
                <a:gd name="T64" fmla="*/ 0 h 40"/>
                <a:gd name="T65" fmla="*/ 176 w 176"/>
                <a:gd name="T66" fmla="*/ 40 h 4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6" h="40">
                  <a:moveTo>
                    <a:pt x="172" y="35"/>
                  </a:moveTo>
                  <a:lnTo>
                    <a:pt x="172" y="35"/>
                  </a:lnTo>
                  <a:lnTo>
                    <a:pt x="132" y="22"/>
                  </a:lnTo>
                  <a:lnTo>
                    <a:pt x="88" y="4"/>
                  </a:lnTo>
                  <a:lnTo>
                    <a:pt x="62" y="0"/>
                  </a:lnTo>
                  <a:lnTo>
                    <a:pt x="39" y="0"/>
                  </a:lnTo>
                  <a:lnTo>
                    <a:pt x="17" y="9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44" y="26"/>
                  </a:lnTo>
                  <a:lnTo>
                    <a:pt x="84" y="26"/>
                  </a:lnTo>
                  <a:lnTo>
                    <a:pt x="128" y="31"/>
                  </a:lnTo>
                  <a:lnTo>
                    <a:pt x="172" y="40"/>
                  </a:lnTo>
                  <a:lnTo>
                    <a:pt x="176" y="40"/>
                  </a:lnTo>
                  <a:lnTo>
                    <a:pt x="172" y="35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8" name="Freeform 155"/>
            <p:cNvSpPr>
              <a:spLocks/>
            </p:cNvSpPr>
            <p:nvPr/>
          </p:nvSpPr>
          <p:spPr bwMode="auto">
            <a:xfrm>
              <a:off x="3279" y="1861"/>
              <a:ext cx="137" cy="173"/>
            </a:xfrm>
            <a:custGeom>
              <a:avLst/>
              <a:gdLst>
                <a:gd name="T0" fmla="*/ 137 w 137"/>
                <a:gd name="T1" fmla="*/ 0 h 173"/>
                <a:gd name="T2" fmla="*/ 137 w 137"/>
                <a:gd name="T3" fmla="*/ 0 h 173"/>
                <a:gd name="T4" fmla="*/ 93 w 137"/>
                <a:gd name="T5" fmla="*/ 31 h 173"/>
                <a:gd name="T6" fmla="*/ 49 w 137"/>
                <a:gd name="T7" fmla="*/ 67 h 173"/>
                <a:gd name="T8" fmla="*/ 31 w 137"/>
                <a:gd name="T9" fmla="*/ 89 h 173"/>
                <a:gd name="T10" fmla="*/ 13 w 137"/>
                <a:gd name="T11" fmla="*/ 111 h 173"/>
                <a:gd name="T12" fmla="*/ 5 w 137"/>
                <a:gd name="T13" fmla="*/ 133 h 173"/>
                <a:gd name="T14" fmla="*/ 0 w 137"/>
                <a:gd name="T15" fmla="*/ 159 h 173"/>
                <a:gd name="T16" fmla="*/ 0 w 137"/>
                <a:gd name="T17" fmla="*/ 159 h 173"/>
                <a:gd name="T18" fmla="*/ 0 w 137"/>
                <a:gd name="T19" fmla="*/ 173 h 173"/>
                <a:gd name="T20" fmla="*/ 0 w 137"/>
                <a:gd name="T21" fmla="*/ 173 h 173"/>
                <a:gd name="T22" fmla="*/ 5 w 137"/>
                <a:gd name="T23" fmla="*/ 168 h 173"/>
                <a:gd name="T24" fmla="*/ 13 w 137"/>
                <a:gd name="T25" fmla="*/ 151 h 173"/>
                <a:gd name="T26" fmla="*/ 13 w 137"/>
                <a:gd name="T27" fmla="*/ 151 h 173"/>
                <a:gd name="T28" fmla="*/ 22 w 137"/>
                <a:gd name="T29" fmla="*/ 128 h 173"/>
                <a:gd name="T30" fmla="*/ 36 w 137"/>
                <a:gd name="T31" fmla="*/ 106 h 173"/>
                <a:gd name="T32" fmla="*/ 66 w 137"/>
                <a:gd name="T33" fmla="*/ 67 h 173"/>
                <a:gd name="T34" fmla="*/ 102 w 137"/>
                <a:gd name="T35" fmla="*/ 36 h 173"/>
                <a:gd name="T36" fmla="*/ 137 w 137"/>
                <a:gd name="T37" fmla="*/ 0 h 173"/>
                <a:gd name="T38" fmla="*/ 137 w 137"/>
                <a:gd name="T39" fmla="*/ 0 h 173"/>
                <a:gd name="T40" fmla="*/ 137 w 137"/>
                <a:gd name="T41" fmla="*/ 0 h 173"/>
                <a:gd name="T42" fmla="*/ 137 w 137"/>
                <a:gd name="T43" fmla="*/ 0 h 17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7"/>
                <a:gd name="T67" fmla="*/ 0 h 173"/>
                <a:gd name="T68" fmla="*/ 137 w 137"/>
                <a:gd name="T69" fmla="*/ 173 h 173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7" h="173">
                  <a:moveTo>
                    <a:pt x="137" y="0"/>
                  </a:moveTo>
                  <a:lnTo>
                    <a:pt x="137" y="0"/>
                  </a:lnTo>
                  <a:lnTo>
                    <a:pt x="93" y="31"/>
                  </a:lnTo>
                  <a:lnTo>
                    <a:pt x="49" y="67"/>
                  </a:lnTo>
                  <a:lnTo>
                    <a:pt x="31" y="89"/>
                  </a:lnTo>
                  <a:lnTo>
                    <a:pt x="13" y="111"/>
                  </a:lnTo>
                  <a:lnTo>
                    <a:pt x="5" y="133"/>
                  </a:lnTo>
                  <a:lnTo>
                    <a:pt x="0" y="159"/>
                  </a:lnTo>
                  <a:lnTo>
                    <a:pt x="0" y="173"/>
                  </a:lnTo>
                  <a:lnTo>
                    <a:pt x="5" y="168"/>
                  </a:lnTo>
                  <a:lnTo>
                    <a:pt x="13" y="151"/>
                  </a:lnTo>
                  <a:lnTo>
                    <a:pt x="22" y="128"/>
                  </a:lnTo>
                  <a:lnTo>
                    <a:pt x="36" y="106"/>
                  </a:lnTo>
                  <a:lnTo>
                    <a:pt x="66" y="67"/>
                  </a:lnTo>
                  <a:lnTo>
                    <a:pt x="102" y="36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19" name="Freeform 156"/>
            <p:cNvSpPr>
              <a:spLocks/>
            </p:cNvSpPr>
            <p:nvPr/>
          </p:nvSpPr>
          <p:spPr bwMode="auto">
            <a:xfrm>
              <a:off x="2520" y="2003"/>
              <a:ext cx="145" cy="123"/>
            </a:xfrm>
            <a:custGeom>
              <a:avLst/>
              <a:gdLst>
                <a:gd name="T0" fmla="*/ 0 w 145"/>
                <a:gd name="T1" fmla="*/ 123 h 123"/>
                <a:gd name="T2" fmla="*/ 0 w 145"/>
                <a:gd name="T3" fmla="*/ 123 h 123"/>
                <a:gd name="T4" fmla="*/ 44 w 145"/>
                <a:gd name="T5" fmla="*/ 106 h 123"/>
                <a:gd name="T6" fmla="*/ 101 w 145"/>
                <a:gd name="T7" fmla="*/ 84 h 123"/>
                <a:gd name="T8" fmla="*/ 128 w 145"/>
                <a:gd name="T9" fmla="*/ 70 h 123"/>
                <a:gd name="T10" fmla="*/ 141 w 145"/>
                <a:gd name="T11" fmla="*/ 53 h 123"/>
                <a:gd name="T12" fmla="*/ 145 w 145"/>
                <a:gd name="T13" fmla="*/ 44 h 123"/>
                <a:gd name="T14" fmla="*/ 145 w 145"/>
                <a:gd name="T15" fmla="*/ 35 h 123"/>
                <a:gd name="T16" fmla="*/ 141 w 145"/>
                <a:gd name="T17" fmla="*/ 26 h 123"/>
                <a:gd name="T18" fmla="*/ 132 w 145"/>
                <a:gd name="T19" fmla="*/ 13 h 123"/>
                <a:gd name="T20" fmla="*/ 132 w 145"/>
                <a:gd name="T21" fmla="*/ 13 h 123"/>
                <a:gd name="T22" fmla="*/ 114 w 145"/>
                <a:gd name="T23" fmla="*/ 4 h 123"/>
                <a:gd name="T24" fmla="*/ 101 w 145"/>
                <a:gd name="T25" fmla="*/ 0 h 123"/>
                <a:gd name="T26" fmla="*/ 88 w 145"/>
                <a:gd name="T27" fmla="*/ 0 h 123"/>
                <a:gd name="T28" fmla="*/ 79 w 145"/>
                <a:gd name="T29" fmla="*/ 4 h 123"/>
                <a:gd name="T30" fmla="*/ 66 w 145"/>
                <a:gd name="T31" fmla="*/ 9 h 123"/>
                <a:gd name="T32" fmla="*/ 57 w 145"/>
                <a:gd name="T33" fmla="*/ 17 h 123"/>
                <a:gd name="T34" fmla="*/ 35 w 145"/>
                <a:gd name="T35" fmla="*/ 44 h 123"/>
                <a:gd name="T36" fmla="*/ 22 w 145"/>
                <a:gd name="T37" fmla="*/ 70 h 123"/>
                <a:gd name="T38" fmla="*/ 8 w 145"/>
                <a:gd name="T39" fmla="*/ 97 h 123"/>
                <a:gd name="T40" fmla="*/ 0 w 145"/>
                <a:gd name="T41" fmla="*/ 123 h 12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45"/>
                <a:gd name="T64" fmla="*/ 0 h 123"/>
                <a:gd name="T65" fmla="*/ 145 w 145"/>
                <a:gd name="T66" fmla="*/ 123 h 12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45" h="123">
                  <a:moveTo>
                    <a:pt x="0" y="123"/>
                  </a:moveTo>
                  <a:lnTo>
                    <a:pt x="0" y="123"/>
                  </a:lnTo>
                  <a:lnTo>
                    <a:pt x="44" y="106"/>
                  </a:lnTo>
                  <a:lnTo>
                    <a:pt x="101" y="84"/>
                  </a:lnTo>
                  <a:lnTo>
                    <a:pt x="128" y="70"/>
                  </a:lnTo>
                  <a:lnTo>
                    <a:pt x="141" y="53"/>
                  </a:lnTo>
                  <a:lnTo>
                    <a:pt x="145" y="44"/>
                  </a:lnTo>
                  <a:lnTo>
                    <a:pt x="145" y="35"/>
                  </a:lnTo>
                  <a:lnTo>
                    <a:pt x="141" y="26"/>
                  </a:lnTo>
                  <a:lnTo>
                    <a:pt x="132" y="13"/>
                  </a:lnTo>
                  <a:lnTo>
                    <a:pt x="114" y="4"/>
                  </a:lnTo>
                  <a:lnTo>
                    <a:pt x="101" y="0"/>
                  </a:lnTo>
                  <a:lnTo>
                    <a:pt x="88" y="0"/>
                  </a:lnTo>
                  <a:lnTo>
                    <a:pt x="79" y="4"/>
                  </a:lnTo>
                  <a:lnTo>
                    <a:pt x="66" y="9"/>
                  </a:lnTo>
                  <a:lnTo>
                    <a:pt x="57" y="17"/>
                  </a:lnTo>
                  <a:lnTo>
                    <a:pt x="35" y="44"/>
                  </a:lnTo>
                  <a:lnTo>
                    <a:pt x="22" y="70"/>
                  </a:lnTo>
                  <a:lnTo>
                    <a:pt x="8" y="97"/>
                  </a:lnTo>
                  <a:lnTo>
                    <a:pt x="0" y="123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0" name="Freeform 157"/>
            <p:cNvSpPr>
              <a:spLocks/>
            </p:cNvSpPr>
            <p:nvPr/>
          </p:nvSpPr>
          <p:spPr bwMode="auto">
            <a:xfrm>
              <a:off x="2520" y="2003"/>
              <a:ext cx="145" cy="123"/>
            </a:xfrm>
            <a:custGeom>
              <a:avLst/>
              <a:gdLst>
                <a:gd name="T0" fmla="*/ 0 w 145"/>
                <a:gd name="T1" fmla="*/ 123 h 123"/>
                <a:gd name="T2" fmla="*/ 0 w 145"/>
                <a:gd name="T3" fmla="*/ 123 h 123"/>
                <a:gd name="T4" fmla="*/ 44 w 145"/>
                <a:gd name="T5" fmla="*/ 106 h 123"/>
                <a:gd name="T6" fmla="*/ 101 w 145"/>
                <a:gd name="T7" fmla="*/ 84 h 123"/>
                <a:gd name="T8" fmla="*/ 128 w 145"/>
                <a:gd name="T9" fmla="*/ 70 h 123"/>
                <a:gd name="T10" fmla="*/ 141 w 145"/>
                <a:gd name="T11" fmla="*/ 53 h 123"/>
                <a:gd name="T12" fmla="*/ 145 w 145"/>
                <a:gd name="T13" fmla="*/ 44 h 123"/>
                <a:gd name="T14" fmla="*/ 145 w 145"/>
                <a:gd name="T15" fmla="*/ 35 h 123"/>
                <a:gd name="T16" fmla="*/ 141 w 145"/>
                <a:gd name="T17" fmla="*/ 26 h 123"/>
                <a:gd name="T18" fmla="*/ 132 w 145"/>
                <a:gd name="T19" fmla="*/ 13 h 123"/>
                <a:gd name="T20" fmla="*/ 132 w 145"/>
                <a:gd name="T21" fmla="*/ 13 h 123"/>
                <a:gd name="T22" fmla="*/ 114 w 145"/>
                <a:gd name="T23" fmla="*/ 4 h 123"/>
                <a:gd name="T24" fmla="*/ 101 w 145"/>
                <a:gd name="T25" fmla="*/ 0 h 123"/>
                <a:gd name="T26" fmla="*/ 88 w 145"/>
                <a:gd name="T27" fmla="*/ 0 h 123"/>
                <a:gd name="T28" fmla="*/ 79 w 145"/>
                <a:gd name="T29" fmla="*/ 4 h 123"/>
                <a:gd name="T30" fmla="*/ 66 w 145"/>
                <a:gd name="T31" fmla="*/ 9 h 123"/>
                <a:gd name="T32" fmla="*/ 57 w 145"/>
                <a:gd name="T33" fmla="*/ 17 h 123"/>
                <a:gd name="T34" fmla="*/ 35 w 145"/>
                <a:gd name="T35" fmla="*/ 44 h 123"/>
                <a:gd name="T36" fmla="*/ 22 w 145"/>
                <a:gd name="T37" fmla="*/ 70 h 123"/>
                <a:gd name="T38" fmla="*/ 8 w 145"/>
                <a:gd name="T39" fmla="*/ 97 h 123"/>
                <a:gd name="T40" fmla="*/ 0 w 145"/>
                <a:gd name="T41" fmla="*/ 123 h 12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45"/>
                <a:gd name="T64" fmla="*/ 0 h 123"/>
                <a:gd name="T65" fmla="*/ 145 w 145"/>
                <a:gd name="T66" fmla="*/ 123 h 12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45" h="123">
                  <a:moveTo>
                    <a:pt x="0" y="123"/>
                  </a:moveTo>
                  <a:lnTo>
                    <a:pt x="0" y="123"/>
                  </a:lnTo>
                  <a:lnTo>
                    <a:pt x="44" y="106"/>
                  </a:lnTo>
                  <a:lnTo>
                    <a:pt x="101" y="84"/>
                  </a:lnTo>
                  <a:lnTo>
                    <a:pt x="128" y="70"/>
                  </a:lnTo>
                  <a:lnTo>
                    <a:pt x="141" y="53"/>
                  </a:lnTo>
                  <a:lnTo>
                    <a:pt x="145" y="44"/>
                  </a:lnTo>
                  <a:lnTo>
                    <a:pt x="145" y="35"/>
                  </a:lnTo>
                  <a:lnTo>
                    <a:pt x="141" y="26"/>
                  </a:lnTo>
                  <a:lnTo>
                    <a:pt x="132" y="13"/>
                  </a:lnTo>
                  <a:lnTo>
                    <a:pt x="114" y="4"/>
                  </a:lnTo>
                  <a:lnTo>
                    <a:pt x="101" y="0"/>
                  </a:lnTo>
                  <a:lnTo>
                    <a:pt x="88" y="0"/>
                  </a:lnTo>
                  <a:lnTo>
                    <a:pt x="79" y="4"/>
                  </a:lnTo>
                  <a:lnTo>
                    <a:pt x="66" y="9"/>
                  </a:lnTo>
                  <a:lnTo>
                    <a:pt x="57" y="17"/>
                  </a:lnTo>
                  <a:lnTo>
                    <a:pt x="35" y="44"/>
                  </a:lnTo>
                  <a:lnTo>
                    <a:pt x="22" y="70"/>
                  </a:lnTo>
                  <a:lnTo>
                    <a:pt x="8" y="97"/>
                  </a:lnTo>
                  <a:lnTo>
                    <a:pt x="0" y="12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1" name="Freeform 158"/>
            <p:cNvSpPr>
              <a:spLocks/>
            </p:cNvSpPr>
            <p:nvPr/>
          </p:nvSpPr>
          <p:spPr bwMode="auto">
            <a:xfrm>
              <a:off x="2515" y="1928"/>
              <a:ext cx="111" cy="70"/>
            </a:xfrm>
            <a:custGeom>
              <a:avLst/>
              <a:gdLst>
                <a:gd name="T0" fmla="*/ 0 w 111"/>
                <a:gd name="T1" fmla="*/ 4 h 70"/>
                <a:gd name="T2" fmla="*/ 0 w 111"/>
                <a:gd name="T3" fmla="*/ 4 h 70"/>
                <a:gd name="T4" fmla="*/ 18 w 111"/>
                <a:gd name="T5" fmla="*/ 26 h 70"/>
                <a:gd name="T6" fmla="*/ 44 w 111"/>
                <a:gd name="T7" fmla="*/ 53 h 70"/>
                <a:gd name="T8" fmla="*/ 58 w 111"/>
                <a:gd name="T9" fmla="*/ 66 h 70"/>
                <a:gd name="T10" fmla="*/ 75 w 111"/>
                <a:gd name="T11" fmla="*/ 70 h 70"/>
                <a:gd name="T12" fmla="*/ 88 w 111"/>
                <a:gd name="T13" fmla="*/ 66 h 70"/>
                <a:gd name="T14" fmla="*/ 102 w 111"/>
                <a:gd name="T15" fmla="*/ 53 h 70"/>
                <a:gd name="T16" fmla="*/ 102 w 111"/>
                <a:gd name="T17" fmla="*/ 53 h 70"/>
                <a:gd name="T18" fmla="*/ 111 w 111"/>
                <a:gd name="T19" fmla="*/ 39 h 70"/>
                <a:gd name="T20" fmla="*/ 111 w 111"/>
                <a:gd name="T21" fmla="*/ 31 h 70"/>
                <a:gd name="T22" fmla="*/ 111 w 111"/>
                <a:gd name="T23" fmla="*/ 22 h 70"/>
                <a:gd name="T24" fmla="*/ 106 w 111"/>
                <a:gd name="T25" fmla="*/ 17 h 70"/>
                <a:gd name="T26" fmla="*/ 88 w 111"/>
                <a:gd name="T27" fmla="*/ 8 h 70"/>
                <a:gd name="T28" fmla="*/ 66 w 111"/>
                <a:gd name="T29" fmla="*/ 4 h 70"/>
                <a:gd name="T30" fmla="*/ 22 w 111"/>
                <a:gd name="T31" fmla="*/ 0 h 70"/>
                <a:gd name="T32" fmla="*/ 0 w 111"/>
                <a:gd name="T33" fmla="*/ 4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1"/>
                <a:gd name="T52" fmla="*/ 0 h 70"/>
                <a:gd name="T53" fmla="*/ 111 w 111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1" h="70">
                  <a:moveTo>
                    <a:pt x="0" y="4"/>
                  </a:moveTo>
                  <a:lnTo>
                    <a:pt x="0" y="4"/>
                  </a:lnTo>
                  <a:lnTo>
                    <a:pt x="18" y="26"/>
                  </a:lnTo>
                  <a:lnTo>
                    <a:pt x="44" y="53"/>
                  </a:lnTo>
                  <a:lnTo>
                    <a:pt x="58" y="66"/>
                  </a:lnTo>
                  <a:lnTo>
                    <a:pt x="75" y="70"/>
                  </a:lnTo>
                  <a:lnTo>
                    <a:pt x="88" y="66"/>
                  </a:lnTo>
                  <a:lnTo>
                    <a:pt x="102" y="53"/>
                  </a:lnTo>
                  <a:lnTo>
                    <a:pt x="111" y="39"/>
                  </a:lnTo>
                  <a:lnTo>
                    <a:pt x="111" y="31"/>
                  </a:lnTo>
                  <a:lnTo>
                    <a:pt x="111" y="22"/>
                  </a:lnTo>
                  <a:lnTo>
                    <a:pt x="106" y="17"/>
                  </a:lnTo>
                  <a:lnTo>
                    <a:pt x="88" y="8"/>
                  </a:lnTo>
                  <a:lnTo>
                    <a:pt x="66" y="4"/>
                  </a:lnTo>
                  <a:lnTo>
                    <a:pt x="22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2" name="Freeform 159"/>
            <p:cNvSpPr>
              <a:spLocks/>
            </p:cNvSpPr>
            <p:nvPr/>
          </p:nvSpPr>
          <p:spPr bwMode="auto">
            <a:xfrm>
              <a:off x="2515" y="1928"/>
              <a:ext cx="111" cy="70"/>
            </a:xfrm>
            <a:custGeom>
              <a:avLst/>
              <a:gdLst>
                <a:gd name="T0" fmla="*/ 0 w 111"/>
                <a:gd name="T1" fmla="*/ 4 h 70"/>
                <a:gd name="T2" fmla="*/ 0 w 111"/>
                <a:gd name="T3" fmla="*/ 4 h 70"/>
                <a:gd name="T4" fmla="*/ 18 w 111"/>
                <a:gd name="T5" fmla="*/ 26 h 70"/>
                <a:gd name="T6" fmla="*/ 44 w 111"/>
                <a:gd name="T7" fmla="*/ 53 h 70"/>
                <a:gd name="T8" fmla="*/ 58 w 111"/>
                <a:gd name="T9" fmla="*/ 66 h 70"/>
                <a:gd name="T10" fmla="*/ 75 w 111"/>
                <a:gd name="T11" fmla="*/ 70 h 70"/>
                <a:gd name="T12" fmla="*/ 88 w 111"/>
                <a:gd name="T13" fmla="*/ 66 h 70"/>
                <a:gd name="T14" fmla="*/ 102 w 111"/>
                <a:gd name="T15" fmla="*/ 53 h 70"/>
                <a:gd name="T16" fmla="*/ 102 w 111"/>
                <a:gd name="T17" fmla="*/ 53 h 70"/>
                <a:gd name="T18" fmla="*/ 111 w 111"/>
                <a:gd name="T19" fmla="*/ 39 h 70"/>
                <a:gd name="T20" fmla="*/ 111 w 111"/>
                <a:gd name="T21" fmla="*/ 31 h 70"/>
                <a:gd name="T22" fmla="*/ 111 w 111"/>
                <a:gd name="T23" fmla="*/ 22 h 70"/>
                <a:gd name="T24" fmla="*/ 106 w 111"/>
                <a:gd name="T25" fmla="*/ 17 h 70"/>
                <a:gd name="T26" fmla="*/ 88 w 111"/>
                <a:gd name="T27" fmla="*/ 8 h 70"/>
                <a:gd name="T28" fmla="*/ 66 w 111"/>
                <a:gd name="T29" fmla="*/ 4 h 70"/>
                <a:gd name="T30" fmla="*/ 22 w 111"/>
                <a:gd name="T31" fmla="*/ 0 h 70"/>
                <a:gd name="T32" fmla="*/ 0 w 111"/>
                <a:gd name="T33" fmla="*/ 4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1"/>
                <a:gd name="T52" fmla="*/ 0 h 70"/>
                <a:gd name="T53" fmla="*/ 111 w 111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1" h="70">
                  <a:moveTo>
                    <a:pt x="0" y="4"/>
                  </a:moveTo>
                  <a:lnTo>
                    <a:pt x="0" y="4"/>
                  </a:lnTo>
                  <a:lnTo>
                    <a:pt x="18" y="26"/>
                  </a:lnTo>
                  <a:lnTo>
                    <a:pt x="44" y="53"/>
                  </a:lnTo>
                  <a:lnTo>
                    <a:pt x="58" y="66"/>
                  </a:lnTo>
                  <a:lnTo>
                    <a:pt x="75" y="70"/>
                  </a:lnTo>
                  <a:lnTo>
                    <a:pt x="88" y="66"/>
                  </a:lnTo>
                  <a:lnTo>
                    <a:pt x="102" y="53"/>
                  </a:lnTo>
                  <a:lnTo>
                    <a:pt x="111" y="39"/>
                  </a:lnTo>
                  <a:lnTo>
                    <a:pt x="111" y="31"/>
                  </a:lnTo>
                  <a:lnTo>
                    <a:pt x="111" y="22"/>
                  </a:lnTo>
                  <a:lnTo>
                    <a:pt x="106" y="17"/>
                  </a:lnTo>
                  <a:lnTo>
                    <a:pt x="88" y="8"/>
                  </a:lnTo>
                  <a:lnTo>
                    <a:pt x="66" y="4"/>
                  </a:lnTo>
                  <a:lnTo>
                    <a:pt x="22" y="0"/>
                  </a:lnTo>
                  <a:lnTo>
                    <a:pt x="0" y="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3" name="Freeform 160"/>
            <p:cNvSpPr>
              <a:spLocks/>
            </p:cNvSpPr>
            <p:nvPr/>
          </p:nvSpPr>
          <p:spPr bwMode="auto">
            <a:xfrm>
              <a:off x="2643" y="1870"/>
              <a:ext cx="58" cy="111"/>
            </a:xfrm>
            <a:custGeom>
              <a:avLst/>
              <a:gdLst>
                <a:gd name="T0" fmla="*/ 13 w 58"/>
                <a:gd name="T1" fmla="*/ 0 h 111"/>
                <a:gd name="T2" fmla="*/ 13 w 58"/>
                <a:gd name="T3" fmla="*/ 0 h 111"/>
                <a:gd name="T4" fmla="*/ 5 w 58"/>
                <a:gd name="T5" fmla="*/ 27 h 111"/>
                <a:gd name="T6" fmla="*/ 0 w 58"/>
                <a:gd name="T7" fmla="*/ 49 h 111"/>
                <a:gd name="T8" fmla="*/ 0 w 58"/>
                <a:gd name="T9" fmla="*/ 66 h 111"/>
                <a:gd name="T10" fmla="*/ 0 w 58"/>
                <a:gd name="T11" fmla="*/ 89 h 111"/>
                <a:gd name="T12" fmla="*/ 9 w 58"/>
                <a:gd name="T13" fmla="*/ 102 h 111"/>
                <a:gd name="T14" fmla="*/ 13 w 58"/>
                <a:gd name="T15" fmla="*/ 106 h 111"/>
                <a:gd name="T16" fmla="*/ 18 w 58"/>
                <a:gd name="T17" fmla="*/ 111 h 111"/>
                <a:gd name="T18" fmla="*/ 31 w 58"/>
                <a:gd name="T19" fmla="*/ 111 h 111"/>
                <a:gd name="T20" fmla="*/ 40 w 58"/>
                <a:gd name="T21" fmla="*/ 111 h 111"/>
                <a:gd name="T22" fmla="*/ 40 w 58"/>
                <a:gd name="T23" fmla="*/ 111 h 111"/>
                <a:gd name="T24" fmla="*/ 49 w 58"/>
                <a:gd name="T25" fmla="*/ 106 h 111"/>
                <a:gd name="T26" fmla="*/ 53 w 58"/>
                <a:gd name="T27" fmla="*/ 97 h 111"/>
                <a:gd name="T28" fmla="*/ 58 w 58"/>
                <a:gd name="T29" fmla="*/ 84 h 111"/>
                <a:gd name="T30" fmla="*/ 53 w 58"/>
                <a:gd name="T31" fmla="*/ 62 h 111"/>
                <a:gd name="T32" fmla="*/ 49 w 58"/>
                <a:gd name="T33" fmla="*/ 44 h 111"/>
                <a:gd name="T34" fmla="*/ 40 w 58"/>
                <a:gd name="T35" fmla="*/ 22 h 111"/>
                <a:gd name="T36" fmla="*/ 31 w 58"/>
                <a:gd name="T37" fmla="*/ 9 h 111"/>
                <a:gd name="T38" fmla="*/ 22 w 58"/>
                <a:gd name="T39" fmla="*/ 0 h 111"/>
                <a:gd name="T40" fmla="*/ 18 w 58"/>
                <a:gd name="T41" fmla="*/ 0 h 111"/>
                <a:gd name="T42" fmla="*/ 13 w 58"/>
                <a:gd name="T43" fmla="*/ 0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8"/>
                <a:gd name="T67" fmla="*/ 0 h 111"/>
                <a:gd name="T68" fmla="*/ 58 w 58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8" h="111">
                  <a:moveTo>
                    <a:pt x="13" y="0"/>
                  </a:moveTo>
                  <a:lnTo>
                    <a:pt x="13" y="0"/>
                  </a:lnTo>
                  <a:lnTo>
                    <a:pt x="5" y="27"/>
                  </a:lnTo>
                  <a:lnTo>
                    <a:pt x="0" y="49"/>
                  </a:lnTo>
                  <a:lnTo>
                    <a:pt x="0" y="66"/>
                  </a:lnTo>
                  <a:lnTo>
                    <a:pt x="0" y="89"/>
                  </a:lnTo>
                  <a:lnTo>
                    <a:pt x="9" y="102"/>
                  </a:lnTo>
                  <a:lnTo>
                    <a:pt x="13" y="106"/>
                  </a:lnTo>
                  <a:lnTo>
                    <a:pt x="18" y="111"/>
                  </a:lnTo>
                  <a:lnTo>
                    <a:pt x="31" y="111"/>
                  </a:lnTo>
                  <a:lnTo>
                    <a:pt x="40" y="111"/>
                  </a:lnTo>
                  <a:lnTo>
                    <a:pt x="49" y="106"/>
                  </a:lnTo>
                  <a:lnTo>
                    <a:pt x="53" y="97"/>
                  </a:lnTo>
                  <a:lnTo>
                    <a:pt x="58" y="84"/>
                  </a:lnTo>
                  <a:lnTo>
                    <a:pt x="53" y="62"/>
                  </a:lnTo>
                  <a:lnTo>
                    <a:pt x="49" y="44"/>
                  </a:lnTo>
                  <a:lnTo>
                    <a:pt x="40" y="22"/>
                  </a:lnTo>
                  <a:lnTo>
                    <a:pt x="31" y="9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4" name="Freeform 161"/>
            <p:cNvSpPr>
              <a:spLocks/>
            </p:cNvSpPr>
            <p:nvPr/>
          </p:nvSpPr>
          <p:spPr bwMode="auto">
            <a:xfrm>
              <a:off x="2643" y="1870"/>
              <a:ext cx="58" cy="111"/>
            </a:xfrm>
            <a:custGeom>
              <a:avLst/>
              <a:gdLst>
                <a:gd name="T0" fmla="*/ 13 w 58"/>
                <a:gd name="T1" fmla="*/ 0 h 111"/>
                <a:gd name="T2" fmla="*/ 13 w 58"/>
                <a:gd name="T3" fmla="*/ 0 h 111"/>
                <a:gd name="T4" fmla="*/ 5 w 58"/>
                <a:gd name="T5" fmla="*/ 27 h 111"/>
                <a:gd name="T6" fmla="*/ 0 w 58"/>
                <a:gd name="T7" fmla="*/ 49 h 111"/>
                <a:gd name="T8" fmla="*/ 0 w 58"/>
                <a:gd name="T9" fmla="*/ 66 h 111"/>
                <a:gd name="T10" fmla="*/ 0 w 58"/>
                <a:gd name="T11" fmla="*/ 89 h 111"/>
                <a:gd name="T12" fmla="*/ 9 w 58"/>
                <a:gd name="T13" fmla="*/ 102 h 111"/>
                <a:gd name="T14" fmla="*/ 13 w 58"/>
                <a:gd name="T15" fmla="*/ 106 h 111"/>
                <a:gd name="T16" fmla="*/ 18 w 58"/>
                <a:gd name="T17" fmla="*/ 111 h 111"/>
                <a:gd name="T18" fmla="*/ 31 w 58"/>
                <a:gd name="T19" fmla="*/ 111 h 111"/>
                <a:gd name="T20" fmla="*/ 40 w 58"/>
                <a:gd name="T21" fmla="*/ 111 h 111"/>
                <a:gd name="T22" fmla="*/ 40 w 58"/>
                <a:gd name="T23" fmla="*/ 111 h 111"/>
                <a:gd name="T24" fmla="*/ 49 w 58"/>
                <a:gd name="T25" fmla="*/ 106 h 111"/>
                <a:gd name="T26" fmla="*/ 53 w 58"/>
                <a:gd name="T27" fmla="*/ 97 h 111"/>
                <a:gd name="T28" fmla="*/ 58 w 58"/>
                <a:gd name="T29" fmla="*/ 84 h 111"/>
                <a:gd name="T30" fmla="*/ 53 w 58"/>
                <a:gd name="T31" fmla="*/ 62 h 111"/>
                <a:gd name="T32" fmla="*/ 49 w 58"/>
                <a:gd name="T33" fmla="*/ 44 h 111"/>
                <a:gd name="T34" fmla="*/ 40 w 58"/>
                <a:gd name="T35" fmla="*/ 22 h 111"/>
                <a:gd name="T36" fmla="*/ 31 w 58"/>
                <a:gd name="T37" fmla="*/ 9 h 111"/>
                <a:gd name="T38" fmla="*/ 22 w 58"/>
                <a:gd name="T39" fmla="*/ 0 h 111"/>
                <a:gd name="T40" fmla="*/ 18 w 58"/>
                <a:gd name="T41" fmla="*/ 0 h 111"/>
                <a:gd name="T42" fmla="*/ 13 w 58"/>
                <a:gd name="T43" fmla="*/ 0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8"/>
                <a:gd name="T67" fmla="*/ 0 h 111"/>
                <a:gd name="T68" fmla="*/ 58 w 58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8" h="111">
                  <a:moveTo>
                    <a:pt x="13" y="0"/>
                  </a:moveTo>
                  <a:lnTo>
                    <a:pt x="13" y="0"/>
                  </a:lnTo>
                  <a:lnTo>
                    <a:pt x="5" y="27"/>
                  </a:lnTo>
                  <a:lnTo>
                    <a:pt x="0" y="49"/>
                  </a:lnTo>
                  <a:lnTo>
                    <a:pt x="0" y="66"/>
                  </a:lnTo>
                  <a:lnTo>
                    <a:pt x="0" y="89"/>
                  </a:lnTo>
                  <a:lnTo>
                    <a:pt x="9" y="102"/>
                  </a:lnTo>
                  <a:lnTo>
                    <a:pt x="13" y="106"/>
                  </a:lnTo>
                  <a:lnTo>
                    <a:pt x="18" y="111"/>
                  </a:lnTo>
                  <a:lnTo>
                    <a:pt x="31" y="111"/>
                  </a:lnTo>
                  <a:lnTo>
                    <a:pt x="40" y="111"/>
                  </a:lnTo>
                  <a:lnTo>
                    <a:pt x="49" y="106"/>
                  </a:lnTo>
                  <a:lnTo>
                    <a:pt x="53" y="97"/>
                  </a:lnTo>
                  <a:lnTo>
                    <a:pt x="58" y="84"/>
                  </a:lnTo>
                  <a:lnTo>
                    <a:pt x="53" y="62"/>
                  </a:lnTo>
                  <a:lnTo>
                    <a:pt x="49" y="44"/>
                  </a:lnTo>
                  <a:lnTo>
                    <a:pt x="40" y="22"/>
                  </a:lnTo>
                  <a:lnTo>
                    <a:pt x="31" y="9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5" name="Freeform 162"/>
            <p:cNvSpPr>
              <a:spLocks/>
            </p:cNvSpPr>
            <p:nvPr/>
          </p:nvSpPr>
          <p:spPr bwMode="auto">
            <a:xfrm>
              <a:off x="2723" y="2179"/>
              <a:ext cx="106" cy="115"/>
            </a:xfrm>
            <a:custGeom>
              <a:avLst/>
              <a:gdLst>
                <a:gd name="T0" fmla="*/ 106 w 106"/>
                <a:gd name="T1" fmla="*/ 115 h 115"/>
                <a:gd name="T2" fmla="*/ 106 w 106"/>
                <a:gd name="T3" fmla="*/ 115 h 115"/>
                <a:gd name="T4" fmla="*/ 97 w 106"/>
                <a:gd name="T5" fmla="*/ 84 h 115"/>
                <a:gd name="T6" fmla="*/ 79 w 106"/>
                <a:gd name="T7" fmla="*/ 36 h 115"/>
                <a:gd name="T8" fmla="*/ 66 w 106"/>
                <a:gd name="T9" fmla="*/ 18 h 115"/>
                <a:gd name="T10" fmla="*/ 48 w 106"/>
                <a:gd name="T11" fmla="*/ 0 h 115"/>
                <a:gd name="T12" fmla="*/ 39 w 106"/>
                <a:gd name="T13" fmla="*/ 0 h 115"/>
                <a:gd name="T14" fmla="*/ 31 w 106"/>
                <a:gd name="T15" fmla="*/ 0 h 115"/>
                <a:gd name="T16" fmla="*/ 22 w 106"/>
                <a:gd name="T17" fmla="*/ 0 h 115"/>
                <a:gd name="T18" fmla="*/ 9 w 106"/>
                <a:gd name="T19" fmla="*/ 9 h 115"/>
                <a:gd name="T20" fmla="*/ 9 w 106"/>
                <a:gd name="T21" fmla="*/ 9 h 115"/>
                <a:gd name="T22" fmla="*/ 4 w 106"/>
                <a:gd name="T23" fmla="*/ 18 h 115"/>
                <a:gd name="T24" fmla="*/ 0 w 106"/>
                <a:gd name="T25" fmla="*/ 27 h 115"/>
                <a:gd name="T26" fmla="*/ 0 w 106"/>
                <a:gd name="T27" fmla="*/ 36 h 115"/>
                <a:gd name="T28" fmla="*/ 4 w 106"/>
                <a:gd name="T29" fmla="*/ 45 h 115"/>
                <a:gd name="T30" fmla="*/ 17 w 106"/>
                <a:gd name="T31" fmla="*/ 58 h 115"/>
                <a:gd name="T32" fmla="*/ 39 w 106"/>
                <a:gd name="T33" fmla="*/ 75 h 115"/>
                <a:gd name="T34" fmla="*/ 84 w 106"/>
                <a:gd name="T35" fmla="*/ 102 h 115"/>
                <a:gd name="T36" fmla="*/ 106 w 106"/>
                <a:gd name="T37" fmla="*/ 115 h 1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6"/>
                <a:gd name="T58" fmla="*/ 0 h 115"/>
                <a:gd name="T59" fmla="*/ 106 w 106"/>
                <a:gd name="T60" fmla="*/ 115 h 11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6" h="115">
                  <a:moveTo>
                    <a:pt x="106" y="115"/>
                  </a:moveTo>
                  <a:lnTo>
                    <a:pt x="106" y="115"/>
                  </a:lnTo>
                  <a:lnTo>
                    <a:pt x="97" y="84"/>
                  </a:lnTo>
                  <a:lnTo>
                    <a:pt x="79" y="36"/>
                  </a:lnTo>
                  <a:lnTo>
                    <a:pt x="66" y="18"/>
                  </a:lnTo>
                  <a:lnTo>
                    <a:pt x="48" y="0"/>
                  </a:lnTo>
                  <a:lnTo>
                    <a:pt x="39" y="0"/>
                  </a:lnTo>
                  <a:lnTo>
                    <a:pt x="31" y="0"/>
                  </a:lnTo>
                  <a:lnTo>
                    <a:pt x="22" y="0"/>
                  </a:lnTo>
                  <a:lnTo>
                    <a:pt x="9" y="9"/>
                  </a:lnTo>
                  <a:lnTo>
                    <a:pt x="4" y="18"/>
                  </a:lnTo>
                  <a:lnTo>
                    <a:pt x="0" y="27"/>
                  </a:lnTo>
                  <a:lnTo>
                    <a:pt x="0" y="36"/>
                  </a:lnTo>
                  <a:lnTo>
                    <a:pt x="4" y="45"/>
                  </a:lnTo>
                  <a:lnTo>
                    <a:pt x="17" y="58"/>
                  </a:lnTo>
                  <a:lnTo>
                    <a:pt x="39" y="75"/>
                  </a:lnTo>
                  <a:lnTo>
                    <a:pt x="84" y="102"/>
                  </a:lnTo>
                  <a:lnTo>
                    <a:pt x="106" y="115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6" name="Freeform 163"/>
            <p:cNvSpPr>
              <a:spLocks/>
            </p:cNvSpPr>
            <p:nvPr/>
          </p:nvSpPr>
          <p:spPr bwMode="auto">
            <a:xfrm>
              <a:off x="2723" y="2179"/>
              <a:ext cx="106" cy="115"/>
            </a:xfrm>
            <a:custGeom>
              <a:avLst/>
              <a:gdLst>
                <a:gd name="T0" fmla="*/ 106 w 106"/>
                <a:gd name="T1" fmla="*/ 115 h 115"/>
                <a:gd name="T2" fmla="*/ 106 w 106"/>
                <a:gd name="T3" fmla="*/ 115 h 115"/>
                <a:gd name="T4" fmla="*/ 97 w 106"/>
                <a:gd name="T5" fmla="*/ 84 h 115"/>
                <a:gd name="T6" fmla="*/ 79 w 106"/>
                <a:gd name="T7" fmla="*/ 36 h 115"/>
                <a:gd name="T8" fmla="*/ 66 w 106"/>
                <a:gd name="T9" fmla="*/ 18 h 115"/>
                <a:gd name="T10" fmla="*/ 48 w 106"/>
                <a:gd name="T11" fmla="*/ 0 h 115"/>
                <a:gd name="T12" fmla="*/ 39 w 106"/>
                <a:gd name="T13" fmla="*/ 0 h 115"/>
                <a:gd name="T14" fmla="*/ 31 w 106"/>
                <a:gd name="T15" fmla="*/ 0 h 115"/>
                <a:gd name="T16" fmla="*/ 22 w 106"/>
                <a:gd name="T17" fmla="*/ 0 h 115"/>
                <a:gd name="T18" fmla="*/ 9 w 106"/>
                <a:gd name="T19" fmla="*/ 9 h 115"/>
                <a:gd name="T20" fmla="*/ 9 w 106"/>
                <a:gd name="T21" fmla="*/ 9 h 115"/>
                <a:gd name="T22" fmla="*/ 4 w 106"/>
                <a:gd name="T23" fmla="*/ 18 h 115"/>
                <a:gd name="T24" fmla="*/ 0 w 106"/>
                <a:gd name="T25" fmla="*/ 27 h 115"/>
                <a:gd name="T26" fmla="*/ 0 w 106"/>
                <a:gd name="T27" fmla="*/ 36 h 115"/>
                <a:gd name="T28" fmla="*/ 4 w 106"/>
                <a:gd name="T29" fmla="*/ 45 h 115"/>
                <a:gd name="T30" fmla="*/ 17 w 106"/>
                <a:gd name="T31" fmla="*/ 58 h 115"/>
                <a:gd name="T32" fmla="*/ 39 w 106"/>
                <a:gd name="T33" fmla="*/ 75 h 115"/>
                <a:gd name="T34" fmla="*/ 84 w 106"/>
                <a:gd name="T35" fmla="*/ 102 h 115"/>
                <a:gd name="T36" fmla="*/ 106 w 106"/>
                <a:gd name="T37" fmla="*/ 115 h 1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6"/>
                <a:gd name="T58" fmla="*/ 0 h 115"/>
                <a:gd name="T59" fmla="*/ 106 w 106"/>
                <a:gd name="T60" fmla="*/ 115 h 11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6" h="115">
                  <a:moveTo>
                    <a:pt x="106" y="115"/>
                  </a:moveTo>
                  <a:lnTo>
                    <a:pt x="106" y="115"/>
                  </a:lnTo>
                  <a:lnTo>
                    <a:pt x="97" y="84"/>
                  </a:lnTo>
                  <a:lnTo>
                    <a:pt x="79" y="36"/>
                  </a:lnTo>
                  <a:lnTo>
                    <a:pt x="66" y="18"/>
                  </a:lnTo>
                  <a:lnTo>
                    <a:pt x="48" y="0"/>
                  </a:lnTo>
                  <a:lnTo>
                    <a:pt x="39" y="0"/>
                  </a:lnTo>
                  <a:lnTo>
                    <a:pt x="31" y="0"/>
                  </a:lnTo>
                  <a:lnTo>
                    <a:pt x="22" y="0"/>
                  </a:lnTo>
                  <a:lnTo>
                    <a:pt x="9" y="9"/>
                  </a:lnTo>
                  <a:lnTo>
                    <a:pt x="4" y="18"/>
                  </a:lnTo>
                  <a:lnTo>
                    <a:pt x="0" y="27"/>
                  </a:lnTo>
                  <a:lnTo>
                    <a:pt x="0" y="36"/>
                  </a:lnTo>
                  <a:lnTo>
                    <a:pt x="4" y="45"/>
                  </a:lnTo>
                  <a:lnTo>
                    <a:pt x="17" y="58"/>
                  </a:lnTo>
                  <a:lnTo>
                    <a:pt x="39" y="75"/>
                  </a:lnTo>
                  <a:lnTo>
                    <a:pt x="84" y="102"/>
                  </a:lnTo>
                  <a:lnTo>
                    <a:pt x="106" y="1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7" name="Freeform 164"/>
            <p:cNvSpPr>
              <a:spLocks/>
            </p:cNvSpPr>
            <p:nvPr/>
          </p:nvSpPr>
          <p:spPr bwMode="auto">
            <a:xfrm>
              <a:off x="2626" y="2166"/>
              <a:ext cx="83" cy="111"/>
            </a:xfrm>
            <a:custGeom>
              <a:avLst/>
              <a:gdLst>
                <a:gd name="T0" fmla="*/ 13 w 83"/>
                <a:gd name="T1" fmla="*/ 111 h 111"/>
                <a:gd name="T2" fmla="*/ 13 w 83"/>
                <a:gd name="T3" fmla="*/ 111 h 111"/>
                <a:gd name="T4" fmla="*/ 39 w 83"/>
                <a:gd name="T5" fmla="*/ 88 h 111"/>
                <a:gd name="T6" fmla="*/ 70 w 83"/>
                <a:gd name="T7" fmla="*/ 66 h 111"/>
                <a:gd name="T8" fmla="*/ 83 w 83"/>
                <a:gd name="T9" fmla="*/ 53 h 111"/>
                <a:gd name="T10" fmla="*/ 83 w 83"/>
                <a:gd name="T11" fmla="*/ 40 h 111"/>
                <a:gd name="T12" fmla="*/ 79 w 83"/>
                <a:gd name="T13" fmla="*/ 27 h 111"/>
                <a:gd name="T14" fmla="*/ 61 w 83"/>
                <a:gd name="T15" fmla="*/ 13 h 111"/>
                <a:gd name="T16" fmla="*/ 61 w 83"/>
                <a:gd name="T17" fmla="*/ 13 h 111"/>
                <a:gd name="T18" fmla="*/ 44 w 83"/>
                <a:gd name="T19" fmla="*/ 5 h 111"/>
                <a:gd name="T20" fmla="*/ 35 w 83"/>
                <a:gd name="T21" fmla="*/ 0 h 111"/>
                <a:gd name="T22" fmla="*/ 22 w 83"/>
                <a:gd name="T23" fmla="*/ 0 h 111"/>
                <a:gd name="T24" fmla="*/ 13 w 83"/>
                <a:gd name="T25" fmla="*/ 5 h 111"/>
                <a:gd name="T26" fmla="*/ 8 w 83"/>
                <a:gd name="T27" fmla="*/ 9 h 111"/>
                <a:gd name="T28" fmla="*/ 4 w 83"/>
                <a:gd name="T29" fmla="*/ 18 h 111"/>
                <a:gd name="T30" fmla="*/ 0 w 83"/>
                <a:gd name="T31" fmla="*/ 40 h 111"/>
                <a:gd name="T32" fmla="*/ 4 w 83"/>
                <a:gd name="T33" fmla="*/ 66 h 111"/>
                <a:gd name="T34" fmla="*/ 4 w 83"/>
                <a:gd name="T35" fmla="*/ 84 h 111"/>
                <a:gd name="T36" fmla="*/ 13 w 83"/>
                <a:gd name="T37" fmla="*/ 11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3"/>
                <a:gd name="T58" fmla="*/ 0 h 111"/>
                <a:gd name="T59" fmla="*/ 83 w 83"/>
                <a:gd name="T60" fmla="*/ 111 h 11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3" h="111">
                  <a:moveTo>
                    <a:pt x="13" y="111"/>
                  </a:moveTo>
                  <a:lnTo>
                    <a:pt x="13" y="111"/>
                  </a:lnTo>
                  <a:lnTo>
                    <a:pt x="39" y="88"/>
                  </a:lnTo>
                  <a:lnTo>
                    <a:pt x="70" y="66"/>
                  </a:lnTo>
                  <a:lnTo>
                    <a:pt x="83" y="53"/>
                  </a:lnTo>
                  <a:lnTo>
                    <a:pt x="83" y="40"/>
                  </a:lnTo>
                  <a:lnTo>
                    <a:pt x="79" y="27"/>
                  </a:lnTo>
                  <a:lnTo>
                    <a:pt x="61" y="13"/>
                  </a:lnTo>
                  <a:lnTo>
                    <a:pt x="44" y="5"/>
                  </a:lnTo>
                  <a:lnTo>
                    <a:pt x="35" y="0"/>
                  </a:lnTo>
                  <a:lnTo>
                    <a:pt x="22" y="0"/>
                  </a:lnTo>
                  <a:lnTo>
                    <a:pt x="13" y="5"/>
                  </a:lnTo>
                  <a:lnTo>
                    <a:pt x="8" y="9"/>
                  </a:lnTo>
                  <a:lnTo>
                    <a:pt x="4" y="18"/>
                  </a:lnTo>
                  <a:lnTo>
                    <a:pt x="0" y="40"/>
                  </a:lnTo>
                  <a:lnTo>
                    <a:pt x="4" y="66"/>
                  </a:lnTo>
                  <a:lnTo>
                    <a:pt x="4" y="84"/>
                  </a:lnTo>
                  <a:lnTo>
                    <a:pt x="13" y="111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8" name="Freeform 165"/>
            <p:cNvSpPr>
              <a:spLocks/>
            </p:cNvSpPr>
            <p:nvPr/>
          </p:nvSpPr>
          <p:spPr bwMode="auto">
            <a:xfrm>
              <a:off x="2626" y="2166"/>
              <a:ext cx="83" cy="111"/>
            </a:xfrm>
            <a:custGeom>
              <a:avLst/>
              <a:gdLst>
                <a:gd name="T0" fmla="*/ 13 w 83"/>
                <a:gd name="T1" fmla="*/ 111 h 111"/>
                <a:gd name="T2" fmla="*/ 13 w 83"/>
                <a:gd name="T3" fmla="*/ 111 h 111"/>
                <a:gd name="T4" fmla="*/ 39 w 83"/>
                <a:gd name="T5" fmla="*/ 88 h 111"/>
                <a:gd name="T6" fmla="*/ 70 w 83"/>
                <a:gd name="T7" fmla="*/ 66 h 111"/>
                <a:gd name="T8" fmla="*/ 83 w 83"/>
                <a:gd name="T9" fmla="*/ 53 h 111"/>
                <a:gd name="T10" fmla="*/ 83 w 83"/>
                <a:gd name="T11" fmla="*/ 40 h 111"/>
                <a:gd name="T12" fmla="*/ 79 w 83"/>
                <a:gd name="T13" fmla="*/ 27 h 111"/>
                <a:gd name="T14" fmla="*/ 61 w 83"/>
                <a:gd name="T15" fmla="*/ 13 h 111"/>
                <a:gd name="T16" fmla="*/ 61 w 83"/>
                <a:gd name="T17" fmla="*/ 13 h 111"/>
                <a:gd name="T18" fmla="*/ 44 w 83"/>
                <a:gd name="T19" fmla="*/ 5 h 111"/>
                <a:gd name="T20" fmla="*/ 35 w 83"/>
                <a:gd name="T21" fmla="*/ 0 h 111"/>
                <a:gd name="T22" fmla="*/ 22 w 83"/>
                <a:gd name="T23" fmla="*/ 0 h 111"/>
                <a:gd name="T24" fmla="*/ 13 w 83"/>
                <a:gd name="T25" fmla="*/ 5 h 111"/>
                <a:gd name="T26" fmla="*/ 8 w 83"/>
                <a:gd name="T27" fmla="*/ 9 h 111"/>
                <a:gd name="T28" fmla="*/ 4 w 83"/>
                <a:gd name="T29" fmla="*/ 18 h 111"/>
                <a:gd name="T30" fmla="*/ 0 w 83"/>
                <a:gd name="T31" fmla="*/ 40 h 111"/>
                <a:gd name="T32" fmla="*/ 4 w 83"/>
                <a:gd name="T33" fmla="*/ 66 h 111"/>
                <a:gd name="T34" fmla="*/ 4 w 83"/>
                <a:gd name="T35" fmla="*/ 84 h 111"/>
                <a:gd name="T36" fmla="*/ 13 w 83"/>
                <a:gd name="T37" fmla="*/ 11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3"/>
                <a:gd name="T58" fmla="*/ 0 h 111"/>
                <a:gd name="T59" fmla="*/ 83 w 83"/>
                <a:gd name="T60" fmla="*/ 111 h 11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3" h="111">
                  <a:moveTo>
                    <a:pt x="13" y="111"/>
                  </a:moveTo>
                  <a:lnTo>
                    <a:pt x="13" y="111"/>
                  </a:lnTo>
                  <a:lnTo>
                    <a:pt x="39" y="88"/>
                  </a:lnTo>
                  <a:lnTo>
                    <a:pt x="70" y="66"/>
                  </a:lnTo>
                  <a:lnTo>
                    <a:pt x="83" y="53"/>
                  </a:lnTo>
                  <a:lnTo>
                    <a:pt x="83" y="40"/>
                  </a:lnTo>
                  <a:lnTo>
                    <a:pt x="79" y="27"/>
                  </a:lnTo>
                  <a:lnTo>
                    <a:pt x="61" y="13"/>
                  </a:lnTo>
                  <a:lnTo>
                    <a:pt x="44" y="5"/>
                  </a:lnTo>
                  <a:lnTo>
                    <a:pt x="35" y="0"/>
                  </a:lnTo>
                  <a:lnTo>
                    <a:pt x="22" y="0"/>
                  </a:lnTo>
                  <a:lnTo>
                    <a:pt x="13" y="5"/>
                  </a:lnTo>
                  <a:lnTo>
                    <a:pt x="8" y="9"/>
                  </a:lnTo>
                  <a:lnTo>
                    <a:pt x="4" y="18"/>
                  </a:lnTo>
                  <a:lnTo>
                    <a:pt x="0" y="40"/>
                  </a:lnTo>
                  <a:lnTo>
                    <a:pt x="4" y="66"/>
                  </a:lnTo>
                  <a:lnTo>
                    <a:pt x="4" y="84"/>
                  </a:lnTo>
                  <a:lnTo>
                    <a:pt x="13" y="1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29" name="Freeform 166"/>
            <p:cNvSpPr>
              <a:spLocks/>
            </p:cNvSpPr>
            <p:nvPr/>
          </p:nvSpPr>
          <p:spPr bwMode="auto">
            <a:xfrm>
              <a:off x="2692" y="1866"/>
              <a:ext cx="62" cy="53"/>
            </a:xfrm>
            <a:custGeom>
              <a:avLst/>
              <a:gdLst>
                <a:gd name="T0" fmla="*/ 57 w 62"/>
                <a:gd name="T1" fmla="*/ 0 h 53"/>
                <a:gd name="T2" fmla="*/ 57 w 62"/>
                <a:gd name="T3" fmla="*/ 0 h 53"/>
                <a:gd name="T4" fmla="*/ 48 w 62"/>
                <a:gd name="T5" fmla="*/ 0 h 53"/>
                <a:gd name="T6" fmla="*/ 22 w 62"/>
                <a:gd name="T7" fmla="*/ 9 h 53"/>
                <a:gd name="T8" fmla="*/ 9 w 62"/>
                <a:gd name="T9" fmla="*/ 13 h 53"/>
                <a:gd name="T10" fmla="*/ 0 w 62"/>
                <a:gd name="T11" fmla="*/ 22 h 53"/>
                <a:gd name="T12" fmla="*/ 0 w 62"/>
                <a:gd name="T13" fmla="*/ 31 h 53"/>
                <a:gd name="T14" fmla="*/ 9 w 62"/>
                <a:gd name="T15" fmla="*/ 44 h 53"/>
                <a:gd name="T16" fmla="*/ 9 w 62"/>
                <a:gd name="T17" fmla="*/ 44 h 53"/>
                <a:gd name="T18" fmla="*/ 22 w 62"/>
                <a:gd name="T19" fmla="*/ 53 h 53"/>
                <a:gd name="T20" fmla="*/ 35 w 62"/>
                <a:gd name="T21" fmla="*/ 53 h 53"/>
                <a:gd name="T22" fmla="*/ 48 w 62"/>
                <a:gd name="T23" fmla="*/ 44 h 53"/>
                <a:gd name="T24" fmla="*/ 53 w 62"/>
                <a:gd name="T25" fmla="*/ 35 h 53"/>
                <a:gd name="T26" fmla="*/ 62 w 62"/>
                <a:gd name="T27" fmla="*/ 22 h 53"/>
                <a:gd name="T28" fmla="*/ 62 w 62"/>
                <a:gd name="T29" fmla="*/ 9 h 53"/>
                <a:gd name="T30" fmla="*/ 62 w 62"/>
                <a:gd name="T31" fmla="*/ 4 h 53"/>
                <a:gd name="T32" fmla="*/ 57 w 62"/>
                <a:gd name="T33" fmla="*/ 0 h 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2"/>
                <a:gd name="T52" fmla="*/ 0 h 53"/>
                <a:gd name="T53" fmla="*/ 62 w 62"/>
                <a:gd name="T54" fmla="*/ 53 h 5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2" h="53">
                  <a:moveTo>
                    <a:pt x="57" y="0"/>
                  </a:moveTo>
                  <a:lnTo>
                    <a:pt x="57" y="0"/>
                  </a:lnTo>
                  <a:lnTo>
                    <a:pt x="48" y="0"/>
                  </a:lnTo>
                  <a:lnTo>
                    <a:pt x="22" y="9"/>
                  </a:lnTo>
                  <a:lnTo>
                    <a:pt x="9" y="13"/>
                  </a:lnTo>
                  <a:lnTo>
                    <a:pt x="0" y="22"/>
                  </a:lnTo>
                  <a:lnTo>
                    <a:pt x="0" y="31"/>
                  </a:lnTo>
                  <a:lnTo>
                    <a:pt x="9" y="44"/>
                  </a:lnTo>
                  <a:lnTo>
                    <a:pt x="22" y="53"/>
                  </a:lnTo>
                  <a:lnTo>
                    <a:pt x="35" y="53"/>
                  </a:lnTo>
                  <a:lnTo>
                    <a:pt x="48" y="44"/>
                  </a:lnTo>
                  <a:lnTo>
                    <a:pt x="53" y="35"/>
                  </a:lnTo>
                  <a:lnTo>
                    <a:pt x="62" y="22"/>
                  </a:lnTo>
                  <a:lnTo>
                    <a:pt x="62" y="9"/>
                  </a:lnTo>
                  <a:lnTo>
                    <a:pt x="62" y="4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0" name="Freeform 167"/>
            <p:cNvSpPr>
              <a:spLocks/>
            </p:cNvSpPr>
            <p:nvPr/>
          </p:nvSpPr>
          <p:spPr bwMode="auto">
            <a:xfrm>
              <a:off x="2692" y="1866"/>
              <a:ext cx="62" cy="53"/>
            </a:xfrm>
            <a:custGeom>
              <a:avLst/>
              <a:gdLst>
                <a:gd name="T0" fmla="*/ 57 w 62"/>
                <a:gd name="T1" fmla="*/ 0 h 53"/>
                <a:gd name="T2" fmla="*/ 57 w 62"/>
                <a:gd name="T3" fmla="*/ 0 h 53"/>
                <a:gd name="T4" fmla="*/ 48 w 62"/>
                <a:gd name="T5" fmla="*/ 0 h 53"/>
                <a:gd name="T6" fmla="*/ 22 w 62"/>
                <a:gd name="T7" fmla="*/ 9 h 53"/>
                <a:gd name="T8" fmla="*/ 9 w 62"/>
                <a:gd name="T9" fmla="*/ 13 h 53"/>
                <a:gd name="T10" fmla="*/ 0 w 62"/>
                <a:gd name="T11" fmla="*/ 22 h 53"/>
                <a:gd name="T12" fmla="*/ 0 w 62"/>
                <a:gd name="T13" fmla="*/ 31 h 53"/>
                <a:gd name="T14" fmla="*/ 9 w 62"/>
                <a:gd name="T15" fmla="*/ 44 h 53"/>
                <a:gd name="T16" fmla="*/ 9 w 62"/>
                <a:gd name="T17" fmla="*/ 44 h 53"/>
                <a:gd name="T18" fmla="*/ 22 w 62"/>
                <a:gd name="T19" fmla="*/ 53 h 53"/>
                <a:gd name="T20" fmla="*/ 35 w 62"/>
                <a:gd name="T21" fmla="*/ 53 h 53"/>
                <a:gd name="T22" fmla="*/ 48 w 62"/>
                <a:gd name="T23" fmla="*/ 44 h 53"/>
                <a:gd name="T24" fmla="*/ 53 w 62"/>
                <a:gd name="T25" fmla="*/ 35 h 53"/>
                <a:gd name="T26" fmla="*/ 62 w 62"/>
                <a:gd name="T27" fmla="*/ 22 h 53"/>
                <a:gd name="T28" fmla="*/ 62 w 62"/>
                <a:gd name="T29" fmla="*/ 9 h 53"/>
                <a:gd name="T30" fmla="*/ 62 w 62"/>
                <a:gd name="T31" fmla="*/ 4 h 53"/>
                <a:gd name="T32" fmla="*/ 57 w 62"/>
                <a:gd name="T33" fmla="*/ 0 h 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2"/>
                <a:gd name="T52" fmla="*/ 0 h 53"/>
                <a:gd name="T53" fmla="*/ 62 w 62"/>
                <a:gd name="T54" fmla="*/ 53 h 5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2" h="53">
                  <a:moveTo>
                    <a:pt x="57" y="0"/>
                  </a:moveTo>
                  <a:lnTo>
                    <a:pt x="57" y="0"/>
                  </a:lnTo>
                  <a:lnTo>
                    <a:pt x="48" y="0"/>
                  </a:lnTo>
                  <a:lnTo>
                    <a:pt x="22" y="9"/>
                  </a:lnTo>
                  <a:lnTo>
                    <a:pt x="9" y="13"/>
                  </a:lnTo>
                  <a:lnTo>
                    <a:pt x="0" y="22"/>
                  </a:lnTo>
                  <a:lnTo>
                    <a:pt x="0" y="31"/>
                  </a:lnTo>
                  <a:lnTo>
                    <a:pt x="9" y="44"/>
                  </a:lnTo>
                  <a:lnTo>
                    <a:pt x="22" y="53"/>
                  </a:lnTo>
                  <a:lnTo>
                    <a:pt x="35" y="53"/>
                  </a:lnTo>
                  <a:lnTo>
                    <a:pt x="48" y="44"/>
                  </a:lnTo>
                  <a:lnTo>
                    <a:pt x="53" y="35"/>
                  </a:lnTo>
                  <a:lnTo>
                    <a:pt x="62" y="22"/>
                  </a:lnTo>
                  <a:lnTo>
                    <a:pt x="62" y="9"/>
                  </a:lnTo>
                  <a:lnTo>
                    <a:pt x="62" y="4"/>
                  </a:lnTo>
                  <a:lnTo>
                    <a:pt x="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1" name="Freeform 168"/>
            <p:cNvSpPr>
              <a:spLocks/>
            </p:cNvSpPr>
            <p:nvPr/>
          </p:nvSpPr>
          <p:spPr bwMode="auto">
            <a:xfrm>
              <a:off x="2665" y="1645"/>
              <a:ext cx="93" cy="102"/>
            </a:xfrm>
            <a:custGeom>
              <a:avLst/>
              <a:gdLst>
                <a:gd name="T0" fmla="*/ 0 w 93"/>
                <a:gd name="T1" fmla="*/ 0 h 102"/>
                <a:gd name="T2" fmla="*/ 0 w 93"/>
                <a:gd name="T3" fmla="*/ 0 h 102"/>
                <a:gd name="T4" fmla="*/ 5 w 93"/>
                <a:gd name="T5" fmla="*/ 26 h 102"/>
                <a:gd name="T6" fmla="*/ 18 w 93"/>
                <a:gd name="T7" fmla="*/ 66 h 102"/>
                <a:gd name="T8" fmla="*/ 22 w 93"/>
                <a:gd name="T9" fmla="*/ 84 h 102"/>
                <a:gd name="T10" fmla="*/ 36 w 93"/>
                <a:gd name="T11" fmla="*/ 97 h 102"/>
                <a:gd name="T12" fmla="*/ 44 w 93"/>
                <a:gd name="T13" fmla="*/ 102 h 102"/>
                <a:gd name="T14" fmla="*/ 53 w 93"/>
                <a:gd name="T15" fmla="*/ 102 h 102"/>
                <a:gd name="T16" fmla="*/ 75 w 93"/>
                <a:gd name="T17" fmla="*/ 97 h 102"/>
                <a:gd name="T18" fmla="*/ 75 w 93"/>
                <a:gd name="T19" fmla="*/ 97 h 102"/>
                <a:gd name="T20" fmla="*/ 84 w 93"/>
                <a:gd name="T21" fmla="*/ 88 h 102"/>
                <a:gd name="T22" fmla="*/ 93 w 93"/>
                <a:gd name="T23" fmla="*/ 79 h 102"/>
                <a:gd name="T24" fmla="*/ 93 w 93"/>
                <a:gd name="T25" fmla="*/ 75 h 102"/>
                <a:gd name="T26" fmla="*/ 93 w 93"/>
                <a:gd name="T27" fmla="*/ 66 h 102"/>
                <a:gd name="T28" fmla="*/ 84 w 93"/>
                <a:gd name="T29" fmla="*/ 49 h 102"/>
                <a:gd name="T30" fmla="*/ 62 w 93"/>
                <a:gd name="T31" fmla="*/ 31 h 102"/>
                <a:gd name="T32" fmla="*/ 22 w 93"/>
                <a:gd name="T33" fmla="*/ 9 h 102"/>
                <a:gd name="T34" fmla="*/ 0 w 93"/>
                <a:gd name="T35" fmla="*/ 0 h 10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3"/>
                <a:gd name="T55" fmla="*/ 0 h 102"/>
                <a:gd name="T56" fmla="*/ 93 w 93"/>
                <a:gd name="T57" fmla="*/ 102 h 10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3" h="102">
                  <a:moveTo>
                    <a:pt x="0" y="0"/>
                  </a:moveTo>
                  <a:lnTo>
                    <a:pt x="0" y="0"/>
                  </a:lnTo>
                  <a:lnTo>
                    <a:pt x="5" y="26"/>
                  </a:lnTo>
                  <a:lnTo>
                    <a:pt x="18" y="66"/>
                  </a:lnTo>
                  <a:lnTo>
                    <a:pt x="22" y="84"/>
                  </a:lnTo>
                  <a:lnTo>
                    <a:pt x="36" y="97"/>
                  </a:lnTo>
                  <a:lnTo>
                    <a:pt x="44" y="102"/>
                  </a:lnTo>
                  <a:lnTo>
                    <a:pt x="53" y="102"/>
                  </a:lnTo>
                  <a:lnTo>
                    <a:pt x="75" y="97"/>
                  </a:lnTo>
                  <a:lnTo>
                    <a:pt x="84" y="88"/>
                  </a:lnTo>
                  <a:lnTo>
                    <a:pt x="93" y="79"/>
                  </a:lnTo>
                  <a:lnTo>
                    <a:pt x="93" y="75"/>
                  </a:lnTo>
                  <a:lnTo>
                    <a:pt x="93" y="66"/>
                  </a:lnTo>
                  <a:lnTo>
                    <a:pt x="84" y="49"/>
                  </a:lnTo>
                  <a:lnTo>
                    <a:pt x="62" y="31"/>
                  </a:lnTo>
                  <a:lnTo>
                    <a:pt x="22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2" name="Freeform 169"/>
            <p:cNvSpPr>
              <a:spLocks/>
            </p:cNvSpPr>
            <p:nvPr/>
          </p:nvSpPr>
          <p:spPr bwMode="auto">
            <a:xfrm>
              <a:off x="2665" y="1645"/>
              <a:ext cx="93" cy="102"/>
            </a:xfrm>
            <a:custGeom>
              <a:avLst/>
              <a:gdLst>
                <a:gd name="T0" fmla="*/ 0 w 93"/>
                <a:gd name="T1" fmla="*/ 0 h 102"/>
                <a:gd name="T2" fmla="*/ 0 w 93"/>
                <a:gd name="T3" fmla="*/ 0 h 102"/>
                <a:gd name="T4" fmla="*/ 5 w 93"/>
                <a:gd name="T5" fmla="*/ 26 h 102"/>
                <a:gd name="T6" fmla="*/ 18 w 93"/>
                <a:gd name="T7" fmla="*/ 66 h 102"/>
                <a:gd name="T8" fmla="*/ 22 w 93"/>
                <a:gd name="T9" fmla="*/ 84 h 102"/>
                <a:gd name="T10" fmla="*/ 36 w 93"/>
                <a:gd name="T11" fmla="*/ 97 h 102"/>
                <a:gd name="T12" fmla="*/ 44 w 93"/>
                <a:gd name="T13" fmla="*/ 102 h 102"/>
                <a:gd name="T14" fmla="*/ 53 w 93"/>
                <a:gd name="T15" fmla="*/ 102 h 102"/>
                <a:gd name="T16" fmla="*/ 75 w 93"/>
                <a:gd name="T17" fmla="*/ 97 h 102"/>
                <a:gd name="T18" fmla="*/ 75 w 93"/>
                <a:gd name="T19" fmla="*/ 97 h 102"/>
                <a:gd name="T20" fmla="*/ 84 w 93"/>
                <a:gd name="T21" fmla="*/ 88 h 102"/>
                <a:gd name="T22" fmla="*/ 93 w 93"/>
                <a:gd name="T23" fmla="*/ 79 h 102"/>
                <a:gd name="T24" fmla="*/ 93 w 93"/>
                <a:gd name="T25" fmla="*/ 75 h 102"/>
                <a:gd name="T26" fmla="*/ 93 w 93"/>
                <a:gd name="T27" fmla="*/ 66 h 102"/>
                <a:gd name="T28" fmla="*/ 84 w 93"/>
                <a:gd name="T29" fmla="*/ 49 h 102"/>
                <a:gd name="T30" fmla="*/ 62 w 93"/>
                <a:gd name="T31" fmla="*/ 31 h 102"/>
                <a:gd name="T32" fmla="*/ 22 w 93"/>
                <a:gd name="T33" fmla="*/ 9 h 102"/>
                <a:gd name="T34" fmla="*/ 0 w 93"/>
                <a:gd name="T35" fmla="*/ 0 h 10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3"/>
                <a:gd name="T55" fmla="*/ 0 h 102"/>
                <a:gd name="T56" fmla="*/ 93 w 93"/>
                <a:gd name="T57" fmla="*/ 102 h 10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3" h="102">
                  <a:moveTo>
                    <a:pt x="0" y="0"/>
                  </a:moveTo>
                  <a:lnTo>
                    <a:pt x="0" y="0"/>
                  </a:lnTo>
                  <a:lnTo>
                    <a:pt x="5" y="26"/>
                  </a:lnTo>
                  <a:lnTo>
                    <a:pt x="18" y="66"/>
                  </a:lnTo>
                  <a:lnTo>
                    <a:pt x="22" y="84"/>
                  </a:lnTo>
                  <a:lnTo>
                    <a:pt x="36" y="97"/>
                  </a:lnTo>
                  <a:lnTo>
                    <a:pt x="44" y="102"/>
                  </a:lnTo>
                  <a:lnTo>
                    <a:pt x="53" y="102"/>
                  </a:lnTo>
                  <a:lnTo>
                    <a:pt x="75" y="97"/>
                  </a:lnTo>
                  <a:lnTo>
                    <a:pt x="84" y="88"/>
                  </a:lnTo>
                  <a:lnTo>
                    <a:pt x="93" y="79"/>
                  </a:lnTo>
                  <a:lnTo>
                    <a:pt x="93" y="75"/>
                  </a:lnTo>
                  <a:lnTo>
                    <a:pt x="93" y="66"/>
                  </a:lnTo>
                  <a:lnTo>
                    <a:pt x="84" y="49"/>
                  </a:lnTo>
                  <a:lnTo>
                    <a:pt x="62" y="31"/>
                  </a:lnTo>
                  <a:lnTo>
                    <a:pt x="22" y="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3" name="Freeform 170"/>
            <p:cNvSpPr>
              <a:spLocks/>
            </p:cNvSpPr>
            <p:nvPr/>
          </p:nvSpPr>
          <p:spPr bwMode="auto">
            <a:xfrm>
              <a:off x="2648" y="1760"/>
              <a:ext cx="119" cy="62"/>
            </a:xfrm>
            <a:custGeom>
              <a:avLst/>
              <a:gdLst>
                <a:gd name="T0" fmla="*/ 0 w 119"/>
                <a:gd name="T1" fmla="*/ 40 h 62"/>
                <a:gd name="T2" fmla="*/ 0 w 119"/>
                <a:gd name="T3" fmla="*/ 40 h 62"/>
                <a:gd name="T4" fmla="*/ 26 w 119"/>
                <a:gd name="T5" fmla="*/ 48 h 62"/>
                <a:gd name="T6" fmla="*/ 66 w 119"/>
                <a:gd name="T7" fmla="*/ 62 h 62"/>
                <a:gd name="T8" fmla="*/ 84 w 119"/>
                <a:gd name="T9" fmla="*/ 62 h 62"/>
                <a:gd name="T10" fmla="*/ 101 w 119"/>
                <a:gd name="T11" fmla="*/ 62 h 62"/>
                <a:gd name="T12" fmla="*/ 110 w 119"/>
                <a:gd name="T13" fmla="*/ 57 h 62"/>
                <a:gd name="T14" fmla="*/ 114 w 119"/>
                <a:gd name="T15" fmla="*/ 53 h 62"/>
                <a:gd name="T16" fmla="*/ 114 w 119"/>
                <a:gd name="T17" fmla="*/ 44 h 62"/>
                <a:gd name="T18" fmla="*/ 119 w 119"/>
                <a:gd name="T19" fmla="*/ 35 h 62"/>
                <a:gd name="T20" fmla="*/ 119 w 119"/>
                <a:gd name="T21" fmla="*/ 35 h 62"/>
                <a:gd name="T22" fmla="*/ 114 w 119"/>
                <a:gd name="T23" fmla="*/ 17 h 62"/>
                <a:gd name="T24" fmla="*/ 114 w 119"/>
                <a:gd name="T25" fmla="*/ 9 h 62"/>
                <a:gd name="T26" fmla="*/ 106 w 119"/>
                <a:gd name="T27" fmla="*/ 4 h 62"/>
                <a:gd name="T28" fmla="*/ 97 w 119"/>
                <a:gd name="T29" fmla="*/ 0 h 62"/>
                <a:gd name="T30" fmla="*/ 79 w 119"/>
                <a:gd name="T31" fmla="*/ 0 h 62"/>
                <a:gd name="T32" fmla="*/ 57 w 119"/>
                <a:gd name="T33" fmla="*/ 4 h 62"/>
                <a:gd name="T34" fmla="*/ 35 w 119"/>
                <a:gd name="T35" fmla="*/ 17 h 62"/>
                <a:gd name="T36" fmla="*/ 13 w 119"/>
                <a:gd name="T37" fmla="*/ 26 h 62"/>
                <a:gd name="T38" fmla="*/ 0 w 119"/>
                <a:gd name="T39" fmla="*/ 40 h 6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9"/>
                <a:gd name="T61" fmla="*/ 0 h 62"/>
                <a:gd name="T62" fmla="*/ 119 w 119"/>
                <a:gd name="T63" fmla="*/ 62 h 6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9" h="62">
                  <a:moveTo>
                    <a:pt x="0" y="40"/>
                  </a:moveTo>
                  <a:lnTo>
                    <a:pt x="0" y="40"/>
                  </a:lnTo>
                  <a:lnTo>
                    <a:pt x="26" y="48"/>
                  </a:lnTo>
                  <a:lnTo>
                    <a:pt x="66" y="62"/>
                  </a:lnTo>
                  <a:lnTo>
                    <a:pt x="84" y="62"/>
                  </a:lnTo>
                  <a:lnTo>
                    <a:pt x="101" y="62"/>
                  </a:lnTo>
                  <a:lnTo>
                    <a:pt x="110" y="57"/>
                  </a:lnTo>
                  <a:lnTo>
                    <a:pt x="114" y="53"/>
                  </a:lnTo>
                  <a:lnTo>
                    <a:pt x="114" y="44"/>
                  </a:lnTo>
                  <a:lnTo>
                    <a:pt x="119" y="35"/>
                  </a:lnTo>
                  <a:lnTo>
                    <a:pt x="114" y="17"/>
                  </a:lnTo>
                  <a:lnTo>
                    <a:pt x="114" y="9"/>
                  </a:lnTo>
                  <a:lnTo>
                    <a:pt x="106" y="4"/>
                  </a:lnTo>
                  <a:lnTo>
                    <a:pt x="97" y="0"/>
                  </a:lnTo>
                  <a:lnTo>
                    <a:pt x="79" y="0"/>
                  </a:lnTo>
                  <a:lnTo>
                    <a:pt x="57" y="4"/>
                  </a:lnTo>
                  <a:lnTo>
                    <a:pt x="35" y="17"/>
                  </a:lnTo>
                  <a:lnTo>
                    <a:pt x="13" y="26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4" name="Freeform 171"/>
            <p:cNvSpPr>
              <a:spLocks/>
            </p:cNvSpPr>
            <p:nvPr/>
          </p:nvSpPr>
          <p:spPr bwMode="auto">
            <a:xfrm>
              <a:off x="2648" y="1760"/>
              <a:ext cx="119" cy="62"/>
            </a:xfrm>
            <a:custGeom>
              <a:avLst/>
              <a:gdLst>
                <a:gd name="T0" fmla="*/ 0 w 119"/>
                <a:gd name="T1" fmla="*/ 40 h 62"/>
                <a:gd name="T2" fmla="*/ 0 w 119"/>
                <a:gd name="T3" fmla="*/ 40 h 62"/>
                <a:gd name="T4" fmla="*/ 26 w 119"/>
                <a:gd name="T5" fmla="*/ 48 h 62"/>
                <a:gd name="T6" fmla="*/ 66 w 119"/>
                <a:gd name="T7" fmla="*/ 62 h 62"/>
                <a:gd name="T8" fmla="*/ 84 w 119"/>
                <a:gd name="T9" fmla="*/ 62 h 62"/>
                <a:gd name="T10" fmla="*/ 101 w 119"/>
                <a:gd name="T11" fmla="*/ 62 h 62"/>
                <a:gd name="T12" fmla="*/ 110 w 119"/>
                <a:gd name="T13" fmla="*/ 57 h 62"/>
                <a:gd name="T14" fmla="*/ 114 w 119"/>
                <a:gd name="T15" fmla="*/ 53 h 62"/>
                <a:gd name="T16" fmla="*/ 114 w 119"/>
                <a:gd name="T17" fmla="*/ 44 h 62"/>
                <a:gd name="T18" fmla="*/ 119 w 119"/>
                <a:gd name="T19" fmla="*/ 35 h 62"/>
                <a:gd name="T20" fmla="*/ 119 w 119"/>
                <a:gd name="T21" fmla="*/ 35 h 62"/>
                <a:gd name="T22" fmla="*/ 114 w 119"/>
                <a:gd name="T23" fmla="*/ 17 h 62"/>
                <a:gd name="T24" fmla="*/ 114 w 119"/>
                <a:gd name="T25" fmla="*/ 9 h 62"/>
                <a:gd name="T26" fmla="*/ 106 w 119"/>
                <a:gd name="T27" fmla="*/ 4 h 62"/>
                <a:gd name="T28" fmla="*/ 97 w 119"/>
                <a:gd name="T29" fmla="*/ 0 h 62"/>
                <a:gd name="T30" fmla="*/ 79 w 119"/>
                <a:gd name="T31" fmla="*/ 0 h 62"/>
                <a:gd name="T32" fmla="*/ 57 w 119"/>
                <a:gd name="T33" fmla="*/ 4 h 62"/>
                <a:gd name="T34" fmla="*/ 35 w 119"/>
                <a:gd name="T35" fmla="*/ 17 h 62"/>
                <a:gd name="T36" fmla="*/ 13 w 119"/>
                <a:gd name="T37" fmla="*/ 26 h 62"/>
                <a:gd name="T38" fmla="*/ 0 w 119"/>
                <a:gd name="T39" fmla="*/ 40 h 6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9"/>
                <a:gd name="T61" fmla="*/ 0 h 62"/>
                <a:gd name="T62" fmla="*/ 119 w 119"/>
                <a:gd name="T63" fmla="*/ 62 h 6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9" h="62">
                  <a:moveTo>
                    <a:pt x="0" y="40"/>
                  </a:moveTo>
                  <a:lnTo>
                    <a:pt x="0" y="40"/>
                  </a:lnTo>
                  <a:lnTo>
                    <a:pt x="26" y="48"/>
                  </a:lnTo>
                  <a:lnTo>
                    <a:pt x="66" y="62"/>
                  </a:lnTo>
                  <a:lnTo>
                    <a:pt x="84" y="62"/>
                  </a:lnTo>
                  <a:lnTo>
                    <a:pt x="101" y="62"/>
                  </a:lnTo>
                  <a:lnTo>
                    <a:pt x="110" y="57"/>
                  </a:lnTo>
                  <a:lnTo>
                    <a:pt x="114" y="53"/>
                  </a:lnTo>
                  <a:lnTo>
                    <a:pt x="114" y="44"/>
                  </a:lnTo>
                  <a:lnTo>
                    <a:pt x="119" y="35"/>
                  </a:lnTo>
                  <a:lnTo>
                    <a:pt x="114" y="17"/>
                  </a:lnTo>
                  <a:lnTo>
                    <a:pt x="114" y="9"/>
                  </a:lnTo>
                  <a:lnTo>
                    <a:pt x="106" y="4"/>
                  </a:lnTo>
                  <a:lnTo>
                    <a:pt x="97" y="0"/>
                  </a:lnTo>
                  <a:lnTo>
                    <a:pt x="79" y="0"/>
                  </a:lnTo>
                  <a:lnTo>
                    <a:pt x="57" y="4"/>
                  </a:lnTo>
                  <a:lnTo>
                    <a:pt x="35" y="17"/>
                  </a:lnTo>
                  <a:lnTo>
                    <a:pt x="13" y="26"/>
                  </a:lnTo>
                  <a:lnTo>
                    <a:pt x="0" y="4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5" name="Freeform 172"/>
            <p:cNvSpPr>
              <a:spLocks/>
            </p:cNvSpPr>
            <p:nvPr/>
          </p:nvSpPr>
          <p:spPr bwMode="auto">
            <a:xfrm>
              <a:off x="2732" y="1565"/>
              <a:ext cx="110" cy="62"/>
            </a:xfrm>
            <a:custGeom>
              <a:avLst/>
              <a:gdLst>
                <a:gd name="T0" fmla="*/ 0 w 110"/>
                <a:gd name="T1" fmla="*/ 0 h 62"/>
                <a:gd name="T2" fmla="*/ 0 w 110"/>
                <a:gd name="T3" fmla="*/ 0 h 62"/>
                <a:gd name="T4" fmla="*/ 17 w 110"/>
                <a:gd name="T5" fmla="*/ 23 h 62"/>
                <a:gd name="T6" fmla="*/ 48 w 110"/>
                <a:gd name="T7" fmla="*/ 49 h 62"/>
                <a:gd name="T8" fmla="*/ 61 w 110"/>
                <a:gd name="T9" fmla="*/ 58 h 62"/>
                <a:gd name="T10" fmla="*/ 79 w 110"/>
                <a:gd name="T11" fmla="*/ 62 h 62"/>
                <a:gd name="T12" fmla="*/ 92 w 110"/>
                <a:gd name="T13" fmla="*/ 62 h 62"/>
                <a:gd name="T14" fmla="*/ 101 w 110"/>
                <a:gd name="T15" fmla="*/ 53 h 62"/>
                <a:gd name="T16" fmla="*/ 106 w 110"/>
                <a:gd name="T17" fmla="*/ 45 h 62"/>
                <a:gd name="T18" fmla="*/ 106 w 110"/>
                <a:gd name="T19" fmla="*/ 45 h 62"/>
                <a:gd name="T20" fmla="*/ 110 w 110"/>
                <a:gd name="T21" fmla="*/ 36 h 62"/>
                <a:gd name="T22" fmla="*/ 110 w 110"/>
                <a:gd name="T23" fmla="*/ 27 h 62"/>
                <a:gd name="T24" fmla="*/ 106 w 110"/>
                <a:gd name="T25" fmla="*/ 23 h 62"/>
                <a:gd name="T26" fmla="*/ 101 w 110"/>
                <a:gd name="T27" fmla="*/ 18 h 62"/>
                <a:gd name="T28" fmla="*/ 83 w 110"/>
                <a:gd name="T29" fmla="*/ 9 h 62"/>
                <a:gd name="T30" fmla="*/ 61 w 110"/>
                <a:gd name="T31" fmla="*/ 5 h 62"/>
                <a:gd name="T32" fmla="*/ 17 w 110"/>
                <a:gd name="T33" fmla="*/ 0 h 62"/>
                <a:gd name="T34" fmla="*/ 0 w 110"/>
                <a:gd name="T35" fmla="*/ 0 h 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0"/>
                <a:gd name="T55" fmla="*/ 0 h 62"/>
                <a:gd name="T56" fmla="*/ 110 w 110"/>
                <a:gd name="T57" fmla="*/ 62 h 6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0" h="62">
                  <a:moveTo>
                    <a:pt x="0" y="0"/>
                  </a:moveTo>
                  <a:lnTo>
                    <a:pt x="0" y="0"/>
                  </a:lnTo>
                  <a:lnTo>
                    <a:pt x="17" y="23"/>
                  </a:lnTo>
                  <a:lnTo>
                    <a:pt x="48" y="49"/>
                  </a:lnTo>
                  <a:lnTo>
                    <a:pt x="61" y="58"/>
                  </a:lnTo>
                  <a:lnTo>
                    <a:pt x="79" y="62"/>
                  </a:lnTo>
                  <a:lnTo>
                    <a:pt x="92" y="62"/>
                  </a:lnTo>
                  <a:lnTo>
                    <a:pt x="101" y="53"/>
                  </a:lnTo>
                  <a:lnTo>
                    <a:pt x="106" y="45"/>
                  </a:lnTo>
                  <a:lnTo>
                    <a:pt x="110" y="36"/>
                  </a:lnTo>
                  <a:lnTo>
                    <a:pt x="110" y="27"/>
                  </a:lnTo>
                  <a:lnTo>
                    <a:pt x="106" y="23"/>
                  </a:lnTo>
                  <a:lnTo>
                    <a:pt x="101" y="18"/>
                  </a:lnTo>
                  <a:lnTo>
                    <a:pt x="83" y="9"/>
                  </a:lnTo>
                  <a:lnTo>
                    <a:pt x="61" y="5"/>
                  </a:lnTo>
                  <a:lnTo>
                    <a:pt x="1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6" name="Freeform 173"/>
            <p:cNvSpPr>
              <a:spLocks/>
            </p:cNvSpPr>
            <p:nvPr/>
          </p:nvSpPr>
          <p:spPr bwMode="auto">
            <a:xfrm>
              <a:off x="2732" y="1565"/>
              <a:ext cx="110" cy="62"/>
            </a:xfrm>
            <a:custGeom>
              <a:avLst/>
              <a:gdLst>
                <a:gd name="T0" fmla="*/ 0 w 110"/>
                <a:gd name="T1" fmla="*/ 0 h 62"/>
                <a:gd name="T2" fmla="*/ 0 w 110"/>
                <a:gd name="T3" fmla="*/ 0 h 62"/>
                <a:gd name="T4" fmla="*/ 17 w 110"/>
                <a:gd name="T5" fmla="*/ 23 h 62"/>
                <a:gd name="T6" fmla="*/ 48 w 110"/>
                <a:gd name="T7" fmla="*/ 49 h 62"/>
                <a:gd name="T8" fmla="*/ 61 w 110"/>
                <a:gd name="T9" fmla="*/ 58 h 62"/>
                <a:gd name="T10" fmla="*/ 79 w 110"/>
                <a:gd name="T11" fmla="*/ 62 h 62"/>
                <a:gd name="T12" fmla="*/ 92 w 110"/>
                <a:gd name="T13" fmla="*/ 62 h 62"/>
                <a:gd name="T14" fmla="*/ 101 w 110"/>
                <a:gd name="T15" fmla="*/ 53 h 62"/>
                <a:gd name="T16" fmla="*/ 106 w 110"/>
                <a:gd name="T17" fmla="*/ 45 h 62"/>
                <a:gd name="T18" fmla="*/ 106 w 110"/>
                <a:gd name="T19" fmla="*/ 45 h 62"/>
                <a:gd name="T20" fmla="*/ 110 w 110"/>
                <a:gd name="T21" fmla="*/ 36 h 62"/>
                <a:gd name="T22" fmla="*/ 110 w 110"/>
                <a:gd name="T23" fmla="*/ 27 h 62"/>
                <a:gd name="T24" fmla="*/ 106 w 110"/>
                <a:gd name="T25" fmla="*/ 23 h 62"/>
                <a:gd name="T26" fmla="*/ 101 w 110"/>
                <a:gd name="T27" fmla="*/ 18 h 62"/>
                <a:gd name="T28" fmla="*/ 83 w 110"/>
                <a:gd name="T29" fmla="*/ 9 h 62"/>
                <a:gd name="T30" fmla="*/ 61 w 110"/>
                <a:gd name="T31" fmla="*/ 5 h 62"/>
                <a:gd name="T32" fmla="*/ 17 w 110"/>
                <a:gd name="T33" fmla="*/ 0 h 62"/>
                <a:gd name="T34" fmla="*/ 0 w 110"/>
                <a:gd name="T35" fmla="*/ 0 h 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0"/>
                <a:gd name="T55" fmla="*/ 0 h 62"/>
                <a:gd name="T56" fmla="*/ 110 w 110"/>
                <a:gd name="T57" fmla="*/ 62 h 6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0" h="62">
                  <a:moveTo>
                    <a:pt x="0" y="0"/>
                  </a:moveTo>
                  <a:lnTo>
                    <a:pt x="0" y="0"/>
                  </a:lnTo>
                  <a:lnTo>
                    <a:pt x="17" y="23"/>
                  </a:lnTo>
                  <a:lnTo>
                    <a:pt x="48" y="49"/>
                  </a:lnTo>
                  <a:lnTo>
                    <a:pt x="61" y="58"/>
                  </a:lnTo>
                  <a:lnTo>
                    <a:pt x="79" y="62"/>
                  </a:lnTo>
                  <a:lnTo>
                    <a:pt x="92" y="62"/>
                  </a:lnTo>
                  <a:lnTo>
                    <a:pt x="101" y="53"/>
                  </a:lnTo>
                  <a:lnTo>
                    <a:pt x="106" y="45"/>
                  </a:lnTo>
                  <a:lnTo>
                    <a:pt x="110" y="36"/>
                  </a:lnTo>
                  <a:lnTo>
                    <a:pt x="110" y="27"/>
                  </a:lnTo>
                  <a:lnTo>
                    <a:pt x="106" y="23"/>
                  </a:lnTo>
                  <a:lnTo>
                    <a:pt x="101" y="18"/>
                  </a:lnTo>
                  <a:lnTo>
                    <a:pt x="83" y="9"/>
                  </a:lnTo>
                  <a:lnTo>
                    <a:pt x="61" y="5"/>
                  </a:lnTo>
                  <a:lnTo>
                    <a:pt x="1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7" name="Freeform 174"/>
            <p:cNvSpPr>
              <a:spLocks/>
            </p:cNvSpPr>
            <p:nvPr/>
          </p:nvSpPr>
          <p:spPr bwMode="auto">
            <a:xfrm>
              <a:off x="2802" y="1464"/>
              <a:ext cx="75" cy="79"/>
            </a:xfrm>
            <a:custGeom>
              <a:avLst/>
              <a:gdLst>
                <a:gd name="T0" fmla="*/ 0 w 75"/>
                <a:gd name="T1" fmla="*/ 0 h 79"/>
                <a:gd name="T2" fmla="*/ 0 w 75"/>
                <a:gd name="T3" fmla="*/ 0 h 79"/>
                <a:gd name="T4" fmla="*/ 5 w 75"/>
                <a:gd name="T5" fmla="*/ 9 h 79"/>
                <a:gd name="T6" fmla="*/ 9 w 75"/>
                <a:gd name="T7" fmla="*/ 22 h 79"/>
                <a:gd name="T8" fmla="*/ 13 w 75"/>
                <a:gd name="T9" fmla="*/ 48 h 79"/>
                <a:gd name="T10" fmla="*/ 18 w 75"/>
                <a:gd name="T11" fmla="*/ 62 h 79"/>
                <a:gd name="T12" fmla="*/ 22 w 75"/>
                <a:gd name="T13" fmla="*/ 71 h 79"/>
                <a:gd name="T14" fmla="*/ 36 w 75"/>
                <a:gd name="T15" fmla="*/ 79 h 79"/>
                <a:gd name="T16" fmla="*/ 49 w 75"/>
                <a:gd name="T17" fmla="*/ 75 h 79"/>
                <a:gd name="T18" fmla="*/ 49 w 75"/>
                <a:gd name="T19" fmla="*/ 75 h 79"/>
                <a:gd name="T20" fmla="*/ 62 w 75"/>
                <a:gd name="T21" fmla="*/ 75 h 79"/>
                <a:gd name="T22" fmla="*/ 71 w 75"/>
                <a:gd name="T23" fmla="*/ 71 h 79"/>
                <a:gd name="T24" fmla="*/ 75 w 75"/>
                <a:gd name="T25" fmla="*/ 62 h 79"/>
                <a:gd name="T26" fmla="*/ 75 w 75"/>
                <a:gd name="T27" fmla="*/ 57 h 79"/>
                <a:gd name="T28" fmla="*/ 71 w 75"/>
                <a:gd name="T29" fmla="*/ 44 h 79"/>
                <a:gd name="T30" fmla="*/ 53 w 75"/>
                <a:gd name="T31" fmla="*/ 26 h 79"/>
                <a:gd name="T32" fmla="*/ 13 w 75"/>
                <a:gd name="T33" fmla="*/ 4 h 79"/>
                <a:gd name="T34" fmla="*/ 5 w 75"/>
                <a:gd name="T35" fmla="*/ 0 h 79"/>
                <a:gd name="T36" fmla="*/ 0 w 75"/>
                <a:gd name="T37" fmla="*/ 0 h 79"/>
                <a:gd name="T38" fmla="*/ 0 w 75"/>
                <a:gd name="T39" fmla="*/ 0 h 7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5"/>
                <a:gd name="T61" fmla="*/ 0 h 79"/>
                <a:gd name="T62" fmla="*/ 75 w 75"/>
                <a:gd name="T63" fmla="*/ 79 h 7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5" h="79">
                  <a:moveTo>
                    <a:pt x="0" y="0"/>
                  </a:moveTo>
                  <a:lnTo>
                    <a:pt x="0" y="0"/>
                  </a:lnTo>
                  <a:lnTo>
                    <a:pt x="5" y="9"/>
                  </a:lnTo>
                  <a:lnTo>
                    <a:pt x="9" y="22"/>
                  </a:lnTo>
                  <a:lnTo>
                    <a:pt x="13" y="48"/>
                  </a:lnTo>
                  <a:lnTo>
                    <a:pt x="18" y="62"/>
                  </a:lnTo>
                  <a:lnTo>
                    <a:pt x="22" y="71"/>
                  </a:lnTo>
                  <a:lnTo>
                    <a:pt x="36" y="79"/>
                  </a:lnTo>
                  <a:lnTo>
                    <a:pt x="49" y="75"/>
                  </a:lnTo>
                  <a:lnTo>
                    <a:pt x="62" y="75"/>
                  </a:lnTo>
                  <a:lnTo>
                    <a:pt x="71" y="71"/>
                  </a:lnTo>
                  <a:lnTo>
                    <a:pt x="75" y="62"/>
                  </a:lnTo>
                  <a:lnTo>
                    <a:pt x="75" y="57"/>
                  </a:lnTo>
                  <a:lnTo>
                    <a:pt x="71" y="44"/>
                  </a:lnTo>
                  <a:lnTo>
                    <a:pt x="53" y="26"/>
                  </a:lnTo>
                  <a:lnTo>
                    <a:pt x="13" y="4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8" name="Freeform 175"/>
            <p:cNvSpPr>
              <a:spLocks/>
            </p:cNvSpPr>
            <p:nvPr/>
          </p:nvSpPr>
          <p:spPr bwMode="auto">
            <a:xfrm>
              <a:off x="2802" y="1464"/>
              <a:ext cx="75" cy="79"/>
            </a:xfrm>
            <a:custGeom>
              <a:avLst/>
              <a:gdLst>
                <a:gd name="T0" fmla="*/ 0 w 75"/>
                <a:gd name="T1" fmla="*/ 0 h 79"/>
                <a:gd name="T2" fmla="*/ 0 w 75"/>
                <a:gd name="T3" fmla="*/ 0 h 79"/>
                <a:gd name="T4" fmla="*/ 5 w 75"/>
                <a:gd name="T5" fmla="*/ 9 h 79"/>
                <a:gd name="T6" fmla="*/ 9 w 75"/>
                <a:gd name="T7" fmla="*/ 22 h 79"/>
                <a:gd name="T8" fmla="*/ 13 w 75"/>
                <a:gd name="T9" fmla="*/ 48 h 79"/>
                <a:gd name="T10" fmla="*/ 18 w 75"/>
                <a:gd name="T11" fmla="*/ 62 h 79"/>
                <a:gd name="T12" fmla="*/ 22 w 75"/>
                <a:gd name="T13" fmla="*/ 71 h 79"/>
                <a:gd name="T14" fmla="*/ 36 w 75"/>
                <a:gd name="T15" fmla="*/ 79 h 79"/>
                <a:gd name="T16" fmla="*/ 49 w 75"/>
                <a:gd name="T17" fmla="*/ 75 h 79"/>
                <a:gd name="T18" fmla="*/ 49 w 75"/>
                <a:gd name="T19" fmla="*/ 75 h 79"/>
                <a:gd name="T20" fmla="*/ 62 w 75"/>
                <a:gd name="T21" fmla="*/ 75 h 79"/>
                <a:gd name="T22" fmla="*/ 71 w 75"/>
                <a:gd name="T23" fmla="*/ 71 h 79"/>
                <a:gd name="T24" fmla="*/ 75 w 75"/>
                <a:gd name="T25" fmla="*/ 62 h 79"/>
                <a:gd name="T26" fmla="*/ 75 w 75"/>
                <a:gd name="T27" fmla="*/ 57 h 79"/>
                <a:gd name="T28" fmla="*/ 71 w 75"/>
                <a:gd name="T29" fmla="*/ 44 h 79"/>
                <a:gd name="T30" fmla="*/ 53 w 75"/>
                <a:gd name="T31" fmla="*/ 26 h 79"/>
                <a:gd name="T32" fmla="*/ 13 w 75"/>
                <a:gd name="T33" fmla="*/ 4 h 79"/>
                <a:gd name="T34" fmla="*/ 5 w 75"/>
                <a:gd name="T35" fmla="*/ 0 h 79"/>
                <a:gd name="T36" fmla="*/ 0 w 75"/>
                <a:gd name="T37" fmla="*/ 0 h 79"/>
                <a:gd name="T38" fmla="*/ 0 w 75"/>
                <a:gd name="T39" fmla="*/ 0 h 7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5"/>
                <a:gd name="T61" fmla="*/ 0 h 79"/>
                <a:gd name="T62" fmla="*/ 75 w 75"/>
                <a:gd name="T63" fmla="*/ 79 h 7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5" h="79">
                  <a:moveTo>
                    <a:pt x="0" y="0"/>
                  </a:moveTo>
                  <a:lnTo>
                    <a:pt x="0" y="0"/>
                  </a:lnTo>
                  <a:lnTo>
                    <a:pt x="5" y="9"/>
                  </a:lnTo>
                  <a:lnTo>
                    <a:pt x="9" y="22"/>
                  </a:lnTo>
                  <a:lnTo>
                    <a:pt x="13" y="48"/>
                  </a:lnTo>
                  <a:lnTo>
                    <a:pt x="18" y="62"/>
                  </a:lnTo>
                  <a:lnTo>
                    <a:pt x="22" y="71"/>
                  </a:lnTo>
                  <a:lnTo>
                    <a:pt x="36" y="79"/>
                  </a:lnTo>
                  <a:lnTo>
                    <a:pt x="49" y="75"/>
                  </a:lnTo>
                  <a:lnTo>
                    <a:pt x="62" y="75"/>
                  </a:lnTo>
                  <a:lnTo>
                    <a:pt x="71" y="71"/>
                  </a:lnTo>
                  <a:lnTo>
                    <a:pt x="75" y="62"/>
                  </a:lnTo>
                  <a:lnTo>
                    <a:pt x="75" y="57"/>
                  </a:lnTo>
                  <a:lnTo>
                    <a:pt x="71" y="44"/>
                  </a:lnTo>
                  <a:lnTo>
                    <a:pt x="53" y="26"/>
                  </a:lnTo>
                  <a:lnTo>
                    <a:pt x="13" y="4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39" name="Freeform 176"/>
            <p:cNvSpPr>
              <a:spLocks/>
            </p:cNvSpPr>
            <p:nvPr/>
          </p:nvSpPr>
          <p:spPr bwMode="auto">
            <a:xfrm>
              <a:off x="2873" y="1504"/>
              <a:ext cx="62" cy="79"/>
            </a:xfrm>
            <a:custGeom>
              <a:avLst/>
              <a:gdLst>
                <a:gd name="T0" fmla="*/ 62 w 62"/>
                <a:gd name="T1" fmla="*/ 0 h 79"/>
                <a:gd name="T2" fmla="*/ 62 w 62"/>
                <a:gd name="T3" fmla="*/ 0 h 79"/>
                <a:gd name="T4" fmla="*/ 40 w 62"/>
                <a:gd name="T5" fmla="*/ 13 h 79"/>
                <a:gd name="T6" fmla="*/ 13 w 62"/>
                <a:gd name="T7" fmla="*/ 31 h 79"/>
                <a:gd name="T8" fmla="*/ 4 w 62"/>
                <a:gd name="T9" fmla="*/ 44 h 79"/>
                <a:gd name="T10" fmla="*/ 0 w 62"/>
                <a:gd name="T11" fmla="*/ 53 h 79"/>
                <a:gd name="T12" fmla="*/ 4 w 62"/>
                <a:gd name="T13" fmla="*/ 66 h 79"/>
                <a:gd name="T14" fmla="*/ 13 w 62"/>
                <a:gd name="T15" fmla="*/ 75 h 79"/>
                <a:gd name="T16" fmla="*/ 13 w 62"/>
                <a:gd name="T17" fmla="*/ 75 h 79"/>
                <a:gd name="T18" fmla="*/ 35 w 62"/>
                <a:gd name="T19" fmla="*/ 79 h 79"/>
                <a:gd name="T20" fmla="*/ 48 w 62"/>
                <a:gd name="T21" fmla="*/ 79 h 79"/>
                <a:gd name="T22" fmla="*/ 53 w 62"/>
                <a:gd name="T23" fmla="*/ 66 h 79"/>
                <a:gd name="T24" fmla="*/ 57 w 62"/>
                <a:gd name="T25" fmla="*/ 53 h 79"/>
                <a:gd name="T26" fmla="*/ 57 w 62"/>
                <a:gd name="T27" fmla="*/ 17 h 79"/>
                <a:gd name="T28" fmla="*/ 62 w 62"/>
                <a:gd name="T29" fmla="*/ 0 h 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2"/>
                <a:gd name="T46" fmla="*/ 0 h 79"/>
                <a:gd name="T47" fmla="*/ 62 w 62"/>
                <a:gd name="T48" fmla="*/ 79 h 7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2" h="79">
                  <a:moveTo>
                    <a:pt x="62" y="0"/>
                  </a:moveTo>
                  <a:lnTo>
                    <a:pt x="62" y="0"/>
                  </a:lnTo>
                  <a:lnTo>
                    <a:pt x="40" y="13"/>
                  </a:lnTo>
                  <a:lnTo>
                    <a:pt x="13" y="31"/>
                  </a:lnTo>
                  <a:lnTo>
                    <a:pt x="4" y="44"/>
                  </a:lnTo>
                  <a:lnTo>
                    <a:pt x="0" y="53"/>
                  </a:lnTo>
                  <a:lnTo>
                    <a:pt x="4" y="66"/>
                  </a:lnTo>
                  <a:lnTo>
                    <a:pt x="13" y="75"/>
                  </a:lnTo>
                  <a:lnTo>
                    <a:pt x="35" y="79"/>
                  </a:lnTo>
                  <a:lnTo>
                    <a:pt x="48" y="79"/>
                  </a:lnTo>
                  <a:lnTo>
                    <a:pt x="53" y="66"/>
                  </a:lnTo>
                  <a:lnTo>
                    <a:pt x="57" y="53"/>
                  </a:lnTo>
                  <a:lnTo>
                    <a:pt x="57" y="17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0" name="Freeform 177"/>
            <p:cNvSpPr>
              <a:spLocks/>
            </p:cNvSpPr>
            <p:nvPr/>
          </p:nvSpPr>
          <p:spPr bwMode="auto">
            <a:xfrm>
              <a:off x="2873" y="1504"/>
              <a:ext cx="62" cy="79"/>
            </a:xfrm>
            <a:custGeom>
              <a:avLst/>
              <a:gdLst>
                <a:gd name="T0" fmla="*/ 62 w 62"/>
                <a:gd name="T1" fmla="*/ 0 h 79"/>
                <a:gd name="T2" fmla="*/ 62 w 62"/>
                <a:gd name="T3" fmla="*/ 0 h 79"/>
                <a:gd name="T4" fmla="*/ 40 w 62"/>
                <a:gd name="T5" fmla="*/ 13 h 79"/>
                <a:gd name="T6" fmla="*/ 13 w 62"/>
                <a:gd name="T7" fmla="*/ 31 h 79"/>
                <a:gd name="T8" fmla="*/ 4 w 62"/>
                <a:gd name="T9" fmla="*/ 44 h 79"/>
                <a:gd name="T10" fmla="*/ 0 w 62"/>
                <a:gd name="T11" fmla="*/ 53 h 79"/>
                <a:gd name="T12" fmla="*/ 4 w 62"/>
                <a:gd name="T13" fmla="*/ 66 h 79"/>
                <a:gd name="T14" fmla="*/ 13 w 62"/>
                <a:gd name="T15" fmla="*/ 75 h 79"/>
                <a:gd name="T16" fmla="*/ 13 w 62"/>
                <a:gd name="T17" fmla="*/ 75 h 79"/>
                <a:gd name="T18" fmla="*/ 35 w 62"/>
                <a:gd name="T19" fmla="*/ 79 h 79"/>
                <a:gd name="T20" fmla="*/ 48 w 62"/>
                <a:gd name="T21" fmla="*/ 79 h 79"/>
                <a:gd name="T22" fmla="*/ 53 w 62"/>
                <a:gd name="T23" fmla="*/ 66 h 79"/>
                <a:gd name="T24" fmla="*/ 57 w 62"/>
                <a:gd name="T25" fmla="*/ 53 h 79"/>
                <a:gd name="T26" fmla="*/ 57 w 62"/>
                <a:gd name="T27" fmla="*/ 17 h 79"/>
                <a:gd name="T28" fmla="*/ 62 w 62"/>
                <a:gd name="T29" fmla="*/ 0 h 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2"/>
                <a:gd name="T46" fmla="*/ 0 h 79"/>
                <a:gd name="T47" fmla="*/ 62 w 62"/>
                <a:gd name="T48" fmla="*/ 79 h 7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2" h="79">
                  <a:moveTo>
                    <a:pt x="62" y="0"/>
                  </a:moveTo>
                  <a:lnTo>
                    <a:pt x="62" y="0"/>
                  </a:lnTo>
                  <a:lnTo>
                    <a:pt x="40" y="13"/>
                  </a:lnTo>
                  <a:lnTo>
                    <a:pt x="13" y="31"/>
                  </a:lnTo>
                  <a:lnTo>
                    <a:pt x="4" y="44"/>
                  </a:lnTo>
                  <a:lnTo>
                    <a:pt x="0" y="53"/>
                  </a:lnTo>
                  <a:lnTo>
                    <a:pt x="4" y="66"/>
                  </a:lnTo>
                  <a:lnTo>
                    <a:pt x="13" y="75"/>
                  </a:lnTo>
                  <a:lnTo>
                    <a:pt x="35" y="79"/>
                  </a:lnTo>
                  <a:lnTo>
                    <a:pt x="48" y="79"/>
                  </a:lnTo>
                  <a:lnTo>
                    <a:pt x="53" y="66"/>
                  </a:lnTo>
                  <a:lnTo>
                    <a:pt x="57" y="53"/>
                  </a:lnTo>
                  <a:lnTo>
                    <a:pt x="57" y="17"/>
                  </a:lnTo>
                  <a:lnTo>
                    <a:pt x="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1" name="Freeform 178"/>
            <p:cNvSpPr>
              <a:spLocks/>
            </p:cNvSpPr>
            <p:nvPr/>
          </p:nvSpPr>
          <p:spPr bwMode="auto">
            <a:xfrm>
              <a:off x="2957" y="1592"/>
              <a:ext cx="97" cy="53"/>
            </a:xfrm>
            <a:custGeom>
              <a:avLst/>
              <a:gdLst>
                <a:gd name="T0" fmla="*/ 97 w 97"/>
                <a:gd name="T1" fmla="*/ 9 h 53"/>
                <a:gd name="T2" fmla="*/ 97 w 97"/>
                <a:gd name="T3" fmla="*/ 9 h 53"/>
                <a:gd name="T4" fmla="*/ 75 w 97"/>
                <a:gd name="T5" fmla="*/ 4 h 53"/>
                <a:gd name="T6" fmla="*/ 35 w 97"/>
                <a:gd name="T7" fmla="*/ 0 h 53"/>
                <a:gd name="T8" fmla="*/ 22 w 97"/>
                <a:gd name="T9" fmla="*/ 4 h 53"/>
                <a:gd name="T10" fmla="*/ 9 w 97"/>
                <a:gd name="T11" fmla="*/ 9 h 53"/>
                <a:gd name="T12" fmla="*/ 0 w 97"/>
                <a:gd name="T13" fmla="*/ 18 h 53"/>
                <a:gd name="T14" fmla="*/ 0 w 97"/>
                <a:gd name="T15" fmla="*/ 31 h 53"/>
                <a:gd name="T16" fmla="*/ 0 w 97"/>
                <a:gd name="T17" fmla="*/ 31 h 53"/>
                <a:gd name="T18" fmla="*/ 9 w 97"/>
                <a:gd name="T19" fmla="*/ 49 h 53"/>
                <a:gd name="T20" fmla="*/ 22 w 97"/>
                <a:gd name="T21" fmla="*/ 53 h 53"/>
                <a:gd name="T22" fmla="*/ 40 w 97"/>
                <a:gd name="T23" fmla="*/ 49 h 53"/>
                <a:gd name="T24" fmla="*/ 57 w 97"/>
                <a:gd name="T25" fmla="*/ 40 h 53"/>
                <a:gd name="T26" fmla="*/ 84 w 97"/>
                <a:gd name="T27" fmla="*/ 18 h 53"/>
                <a:gd name="T28" fmla="*/ 97 w 97"/>
                <a:gd name="T29" fmla="*/ 9 h 5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7"/>
                <a:gd name="T46" fmla="*/ 0 h 53"/>
                <a:gd name="T47" fmla="*/ 97 w 97"/>
                <a:gd name="T48" fmla="*/ 53 h 5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7" h="53">
                  <a:moveTo>
                    <a:pt x="97" y="9"/>
                  </a:moveTo>
                  <a:lnTo>
                    <a:pt x="97" y="9"/>
                  </a:lnTo>
                  <a:lnTo>
                    <a:pt x="75" y="4"/>
                  </a:lnTo>
                  <a:lnTo>
                    <a:pt x="35" y="0"/>
                  </a:lnTo>
                  <a:lnTo>
                    <a:pt x="22" y="4"/>
                  </a:lnTo>
                  <a:lnTo>
                    <a:pt x="9" y="9"/>
                  </a:lnTo>
                  <a:lnTo>
                    <a:pt x="0" y="18"/>
                  </a:lnTo>
                  <a:lnTo>
                    <a:pt x="0" y="31"/>
                  </a:lnTo>
                  <a:lnTo>
                    <a:pt x="9" y="49"/>
                  </a:lnTo>
                  <a:lnTo>
                    <a:pt x="22" y="53"/>
                  </a:lnTo>
                  <a:lnTo>
                    <a:pt x="40" y="49"/>
                  </a:lnTo>
                  <a:lnTo>
                    <a:pt x="57" y="40"/>
                  </a:lnTo>
                  <a:lnTo>
                    <a:pt x="84" y="18"/>
                  </a:lnTo>
                  <a:lnTo>
                    <a:pt x="97" y="9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2" name="Freeform 179"/>
            <p:cNvSpPr>
              <a:spLocks/>
            </p:cNvSpPr>
            <p:nvPr/>
          </p:nvSpPr>
          <p:spPr bwMode="auto">
            <a:xfrm>
              <a:off x="2957" y="1592"/>
              <a:ext cx="97" cy="53"/>
            </a:xfrm>
            <a:custGeom>
              <a:avLst/>
              <a:gdLst>
                <a:gd name="T0" fmla="*/ 97 w 97"/>
                <a:gd name="T1" fmla="*/ 9 h 53"/>
                <a:gd name="T2" fmla="*/ 97 w 97"/>
                <a:gd name="T3" fmla="*/ 9 h 53"/>
                <a:gd name="T4" fmla="*/ 75 w 97"/>
                <a:gd name="T5" fmla="*/ 4 h 53"/>
                <a:gd name="T6" fmla="*/ 35 w 97"/>
                <a:gd name="T7" fmla="*/ 0 h 53"/>
                <a:gd name="T8" fmla="*/ 22 w 97"/>
                <a:gd name="T9" fmla="*/ 4 h 53"/>
                <a:gd name="T10" fmla="*/ 9 w 97"/>
                <a:gd name="T11" fmla="*/ 9 h 53"/>
                <a:gd name="T12" fmla="*/ 0 w 97"/>
                <a:gd name="T13" fmla="*/ 18 h 53"/>
                <a:gd name="T14" fmla="*/ 0 w 97"/>
                <a:gd name="T15" fmla="*/ 31 h 53"/>
                <a:gd name="T16" fmla="*/ 0 w 97"/>
                <a:gd name="T17" fmla="*/ 31 h 53"/>
                <a:gd name="T18" fmla="*/ 9 w 97"/>
                <a:gd name="T19" fmla="*/ 49 h 53"/>
                <a:gd name="T20" fmla="*/ 22 w 97"/>
                <a:gd name="T21" fmla="*/ 53 h 53"/>
                <a:gd name="T22" fmla="*/ 40 w 97"/>
                <a:gd name="T23" fmla="*/ 49 h 53"/>
                <a:gd name="T24" fmla="*/ 57 w 97"/>
                <a:gd name="T25" fmla="*/ 40 h 53"/>
                <a:gd name="T26" fmla="*/ 84 w 97"/>
                <a:gd name="T27" fmla="*/ 18 h 53"/>
                <a:gd name="T28" fmla="*/ 97 w 97"/>
                <a:gd name="T29" fmla="*/ 9 h 5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7"/>
                <a:gd name="T46" fmla="*/ 0 h 53"/>
                <a:gd name="T47" fmla="*/ 97 w 97"/>
                <a:gd name="T48" fmla="*/ 53 h 5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7" h="53">
                  <a:moveTo>
                    <a:pt x="97" y="9"/>
                  </a:moveTo>
                  <a:lnTo>
                    <a:pt x="97" y="9"/>
                  </a:lnTo>
                  <a:lnTo>
                    <a:pt x="75" y="4"/>
                  </a:lnTo>
                  <a:lnTo>
                    <a:pt x="35" y="0"/>
                  </a:lnTo>
                  <a:lnTo>
                    <a:pt x="22" y="4"/>
                  </a:lnTo>
                  <a:lnTo>
                    <a:pt x="9" y="9"/>
                  </a:lnTo>
                  <a:lnTo>
                    <a:pt x="0" y="18"/>
                  </a:lnTo>
                  <a:lnTo>
                    <a:pt x="0" y="31"/>
                  </a:lnTo>
                  <a:lnTo>
                    <a:pt x="9" y="49"/>
                  </a:lnTo>
                  <a:lnTo>
                    <a:pt x="22" y="53"/>
                  </a:lnTo>
                  <a:lnTo>
                    <a:pt x="40" y="49"/>
                  </a:lnTo>
                  <a:lnTo>
                    <a:pt x="57" y="40"/>
                  </a:lnTo>
                  <a:lnTo>
                    <a:pt x="84" y="18"/>
                  </a:lnTo>
                  <a:lnTo>
                    <a:pt x="97" y="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3" name="Freeform 180"/>
            <p:cNvSpPr>
              <a:spLocks/>
            </p:cNvSpPr>
            <p:nvPr/>
          </p:nvSpPr>
          <p:spPr bwMode="auto">
            <a:xfrm>
              <a:off x="2992" y="1473"/>
              <a:ext cx="66" cy="88"/>
            </a:xfrm>
            <a:custGeom>
              <a:avLst/>
              <a:gdLst>
                <a:gd name="T0" fmla="*/ 62 w 66"/>
                <a:gd name="T1" fmla="*/ 0 h 88"/>
                <a:gd name="T2" fmla="*/ 62 w 66"/>
                <a:gd name="T3" fmla="*/ 0 h 88"/>
                <a:gd name="T4" fmla="*/ 27 w 66"/>
                <a:gd name="T5" fmla="*/ 17 h 88"/>
                <a:gd name="T6" fmla="*/ 13 w 66"/>
                <a:gd name="T7" fmla="*/ 26 h 88"/>
                <a:gd name="T8" fmla="*/ 5 w 66"/>
                <a:gd name="T9" fmla="*/ 39 h 88"/>
                <a:gd name="T10" fmla="*/ 5 w 66"/>
                <a:gd name="T11" fmla="*/ 48 h 88"/>
                <a:gd name="T12" fmla="*/ 0 w 66"/>
                <a:gd name="T13" fmla="*/ 62 h 88"/>
                <a:gd name="T14" fmla="*/ 5 w 66"/>
                <a:gd name="T15" fmla="*/ 70 h 88"/>
                <a:gd name="T16" fmla="*/ 13 w 66"/>
                <a:gd name="T17" fmla="*/ 84 h 88"/>
                <a:gd name="T18" fmla="*/ 13 w 66"/>
                <a:gd name="T19" fmla="*/ 84 h 88"/>
                <a:gd name="T20" fmla="*/ 22 w 66"/>
                <a:gd name="T21" fmla="*/ 88 h 88"/>
                <a:gd name="T22" fmla="*/ 27 w 66"/>
                <a:gd name="T23" fmla="*/ 84 h 88"/>
                <a:gd name="T24" fmla="*/ 40 w 66"/>
                <a:gd name="T25" fmla="*/ 75 h 88"/>
                <a:gd name="T26" fmla="*/ 49 w 66"/>
                <a:gd name="T27" fmla="*/ 62 h 88"/>
                <a:gd name="T28" fmla="*/ 58 w 66"/>
                <a:gd name="T29" fmla="*/ 44 h 88"/>
                <a:gd name="T30" fmla="*/ 66 w 66"/>
                <a:gd name="T31" fmla="*/ 9 h 88"/>
                <a:gd name="T32" fmla="*/ 62 w 66"/>
                <a:gd name="T33" fmla="*/ 0 h 88"/>
                <a:gd name="T34" fmla="*/ 62 w 66"/>
                <a:gd name="T35" fmla="*/ 0 h 88"/>
                <a:gd name="T36" fmla="*/ 62 w 66"/>
                <a:gd name="T37" fmla="*/ 0 h 8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6"/>
                <a:gd name="T58" fmla="*/ 0 h 88"/>
                <a:gd name="T59" fmla="*/ 66 w 66"/>
                <a:gd name="T60" fmla="*/ 88 h 8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6" h="88">
                  <a:moveTo>
                    <a:pt x="62" y="0"/>
                  </a:moveTo>
                  <a:lnTo>
                    <a:pt x="62" y="0"/>
                  </a:lnTo>
                  <a:lnTo>
                    <a:pt x="27" y="17"/>
                  </a:lnTo>
                  <a:lnTo>
                    <a:pt x="13" y="26"/>
                  </a:lnTo>
                  <a:lnTo>
                    <a:pt x="5" y="39"/>
                  </a:lnTo>
                  <a:lnTo>
                    <a:pt x="5" y="48"/>
                  </a:lnTo>
                  <a:lnTo>
                    <a:pt x="0" y="62"/>
                  </a:lnTo>
                  <a:lnTo>
                    <a:pt x="5" y="70"/>
                  </a:lnTo>
                  <a:lnTo>
                    <a:pt x="13" y="84"/>
                  </a:lnTo>
                  <a:lnTo>
                    <a:pt x="22" y="88"/>
                  </a:lnTo>
                  <a:lnTo>
                    <a:pt x="27" y="84"/>
                  </a:lnTo>
                  <a:lnTo>
                    <a:pt x="40" y="75"/>
                  </a:lnTo>
                  <a:lnTo>
                    <a:pt x="49" y="62"/>
                  </a:lnTo>
                  <a:lnTo>
                    <a:pt x="58" y="44"/>
                  </a:lnTo>
                  <a:lnTo>
                    <a:pt x="66" y="9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4" name="Freeform 181"/>
            <p:cNvSpPr>
              <a:spLocks/>
            </p:cNvSpPr>
            <p:nvPr/>
          </p:nvSpPr>
          <p:spPr bwMode="auto">
            <a:xfrm>
              <a:off x="2992" y="1473"/>
              <a:ext cx="66" cy="88"/>
            </a:xfrm>
            <a:custGeom>
              <a:avLst/>
              <a:gdLst>
                <a:gd name="T0" fmla="*/ 62 w 66"/>
                <a:gd name="T1" fmla="*/ 0 h 88"/>
                <a:gd name="T2" fmla="*/ 62 w 66"/>
                <a:gd name="T3" fmla="*/ 0 h 88"/>
                <a:gd name="T4" fmla="*/ 27 w 66"/>
                <a:gd name="T5" fmla="*/ 17 h 88"/>
                <a:gd name="T6" fmla="*/ 13 w 66"/>
                <a:gd name="T7" fmla="*/ 26 h 88"/>
                <a:gd name="T8" fmla="*/ 5 w 66"/>
                <a:gd name="T9" fmla="*/ 39 h 88"/>
                <a:gd name="T10" fmla="*/ 5 w 66"/>
                <a:gd name="T11" fmla="*/ 48 h 88"/>
                <a:gd name="T12" fmla="*/ 0 w 66"/>
                <a:gd name="T13" fmla="*/ 62 h 88"/>
                <a:gd name="T14" fmla="*/ 5 w 66"/>
                <a:gd name="T15" fmla="*/ 70 h 88"/>
                <a:gd name="T16" fmla="*/ 13 w 66"/>
                <a:gd name="T17" fmla="*/ 84 h 88"/>
                <a:gd name="T18" fmla="*/ 13 w 66"/>
                <a:gd name="T19" fmla="*/ 84 h 88"/>
                <a:gd name="T20" fmla="*/ 22 w 66"/>
                <a:gd name="T21" fmla="*/ 88 h 88"/>
                <a:gd name="T22" fmla="*/ 27 w 66"/>
                <a:gd name="T23" fmla="*/ 84 h 88"/>
                <a:gd name="T24" fmla="*/ 40 w 66"/>
                <a:gd name="T25" fmla="*/ 75 h 88"/>
                <a:gd name="T26" fmla="*/ 49 w 66"/>
                <a:gd name="T27" fmla="*/ 62 h 88"/>
                <a:gd name="T28" fmla="*/ 58 w 66"/>
                <a:gd name="T29" fmla="*/ 44 h 88"/>
                <a:gd name="T30" fmla="*/ 66 w 66"/>
                <a:gd name="T31" fmla="*/ 9 h 88"/>
                <a:gd name="T32" fmla="*/ 62 w 66"/>
                <a:gd name="T33" fmla="*/ 0 h 88"/>
                <a:gd name="T34" fmla="*/ 62 w 66"/>
                <a:gd name="T35" fmla="*/ 0 h 88"/>
                <a:gd name="T36" fmla="*/ 62 w 66"/>
                <a:gd name="T37" fmla="*/ 0 h 8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6"/>
                <a:gd name="T58" fmla="*/ 0 h 88"/>
                <a:gd name="T59" fmla="*/ 66 w 66"/>
                <a:gd name="T60" fmla="*/ 88 h 8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6" h="88">
                  <a:moveTo>
                    <a:pt x="62" y="0"/>
                  </a:moveTo>
                  <a:lnTo>
                    <a:pt x="62" y="0"/>
                  </a:lnTo>
                  <a:lnTo>
                    <a:pt x="27" y="17"/>
                  </a:lnTo>
                  <a:lnTo>
                    <a:pt x="13" y="26"/>
                  </a:lnTo>
                  <a:lnTo>
                    <a:pt x="5" y="39"/>
                  </a:lnTo>
                  <a:lnTo>
                    <a:pt x="5" y="48"/>
                  </a:lnTo>
                  <a:lnTo>
                    <a:pt x="0" y="62"/>
                  </a:lnTo>
                  <a:lnTo>
                    <a:pt x="5" y="70"/>
                  </a:lnTo>
                  <a:lnTo>
                    <a:pt x="13" y="84"/>
                  </a:lnTo>
                  <a:lnTo>
                    <a:pt x="22" y="88"/>
                  </a:lnTo>
                  <a:lnTo>
                    <a:pt x="27" y="84"/>
                  </a:lnTo>
                  <a:lnTo>
                    <a:pt x="40" y="75"/>
                  </a:lnTo>
                  <a:lnTo>
                    <a:pt x="49" y="62"/>
                  </a:lnTo>
                  <a:lnTo>
                    <a:pt x="58" y="44"/>
                  </a:lnTo>
                  <a:lnTo>
                    <a:pt x="66" y="9"/>
                  </a:lnTo>
                  <a:lnTo>
                    <a:pt x="6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5" name="Freeform 182"/>
            <p:cNvSpPr>
              <a:spLocks/>
            </p:cNvSpPr>
            <p:nvPr/>
          </p:nvSpPr>
          <p:spPr bwMode="auto">
            <a:xfrm>
              <a:off x="3058" y="1839"/>
              <a:ext cx="80" cy="67"/>
            </a:xfrm>
            <a:custGeom>
              <a:avLst/>
              <a:gdLst>
                <a:gd name="T0" fmla="*/ 0 w 80"/>
                <a:gd name="T1" fmla="*/ 0 h 67"/>
                <a:gd name="T2" fmla="*/ 0 w 80"/>
                <a:gd name="T3" fmla="*/ 0 h 67"/>
                <a:gd name="T4" fmla="*/ 9 w 80"/>
                <a:gd name="T5" fmla="*/ 22 h 67"/>
                <a:gd name="T6" fmla="*/ 27 w 80"/>
                <a:gd name="T7" fmla="*/ 49 h 67"/>
                <a:gd name="T8" fmla="*/ 36 w 80"/>
                <a:gd name="T9" fmla="*/ 62 h 67"/>
                <a:gd name="T10" fmla="*/ 49 w 80"/>
                <a:gd name="T11" fmla="*/ 67 h 67"/>
                <a:gd name="T12" fmla="*/ 58 w 80"/>
                <a:gd name="T13" fmla="*/ 67 h 67"/>
                <a:gd name="T14" fmla="*/ 71 w 80"/>
                <a:gd name="T15" fmla="*/ 49 h 67"/>
                <a:gd name="T16" fmla="*/ 71 w 80"/>
                <a:gd name="T17" fmla="*/ 49 h 67"/>
                <a:gd name="T18" fmla="*/ 80 w 80"/>
                <a:gd name="T19" fmla="*/ 36 h 67"/>
                <a:gd name="T20" fmla="*/ 75 w 80"/>
                <a:gd name="T21" fmla="*/ 22 h 67"/>
                <a:gd name="T22" fmla="*/ 67 w 80"/>
                <a:gd name="T23" fmla="*/ 18 h 67"/>
                <a:gd name="T24" fmla="*/ 49 w 80"/>
                <a:gd name="T25" fmla="*/ 14 h 67"/>
                <a:gd name="T26" fmla="*/ 18 w 80"/>
                <a:gd name="T27" fmla="*/ 9 h 67"/>
                <a:gd name="T28" fmla="*/ 5 w 80"/>
                <a:gd name="T29" fmla="*/ 5 h 67"/>
                <a:gd name="T30" fmla="*/ 0 w 80"/>
                <a:gd name="T31" fmla="*/ 0 h 6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0"/>
                <a:gd name="T49" fmla="*/ 0 h 67"/>
                <a:gd name="T50" fmla="*/ 80 w 80"/>
                <a:gd name="T51" fmla="*/ 67 h 6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0" h="67">
                  <a:moveTo>
                    <a:pt x="0" y="0"/>
                  </a:moveTo>
                  <a:lnTo>
                    <a:pt x="0" y="0"/>
                  </a:lnTo>
                  <a:lnTo>
                    <a:pt x="9" y="22"/>
                  </a:lnTo>
                  <a:lnTo>
                    <a:pt x="27" y="49"/>
                  </a:lnTo>
                  <a:lnTo>
                    <a:pt x="36" y="62"/>
                  </a:lnTo>
                  <a:lnTo>
                    <a:pt x="49" y="67"/>
                  </a:lnTo>
                  <a:lnTo>
                    <a:pt x="58" y="67"/>
                  </a:lnTo>
                  <a:lnTo>
                    <a:pt x="71" y="49"/>
                  </a:lnTo>
                  <a:lnTo>
                    <a:pt x="80" y="36"/>
                  </a:lnTo>
                  <a:lnTo>
                    <a:pt x="75" y="22"/>
                  </a:lnTo>
                  <a:lnTo>
                    <a:pt x="67" y="18"/>
                  </a:lnTo>
                  <a:lnTo>
                    <a:pt x="49" y="14"/>
                  </a:lnTo>
                  <a:lnTo>
                    <a:pt x="18" y="9"/>
                  </a:lnTo>
                  <a:lnTo>
                    <a:pt x="5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6" name="Freeform 183"/>
            <p:cNvSpPr>
              <a:spLocks/>
            </p:cNvSpPr>
            <p:nvPr/>
          </p:nvSpPr>
          <p:spPr bwMode="auto">
            <a:xfrm>
              <a:off x="3058" y="1839"/>
              <a:ext cx="80" cy="67"/>
            </a:xfrm>
            <a:custGeom>
              <a:avLst/>
              <a:gdLst>
                <a:gd name="T0" fmla="*/ 0 w 80"/>
                <a:gd name="T1" fmla="*/ 0 h 67"/>
                <a:gd name="T2" fmla="*/ 0 w 80"/>
                <a:gd name="T3" fmla="*/ 0 h 67"/>
                <a:gd name="T4" fmla="*/ 9 w 80"/>
                <a:gd name="T5" fmla="*/ 22 h 67"/>
                <a:gd name="T6" fmla="*/ 27 w 80"/>
                <a:gd name="T7" fmla="*/ 49 h 67"/>
                <a:gd name="T8" fmla="*/ 36 w 80"/>
                <a:gd name="T9" fmla="*/ 62 h 67"/>
                <a:gd name="T10" fmla="*/ 49 w 80"/>
                <a:gd name="T11" fmla="*/ 67 h 67"/>
                <a:gd name="T12" fmla="*/ 58 w 80"/>
                <a:gd name="T13" fmla="*/ 67 h 67"/>
                <a:gd name="T14" fmla="*/ 71 w 80"/>
                <a:gd name="T15" fmla="*/ 49 h 67"/>
                <a:gd name="T16" fmla="*/ 71 w 80"/>
                <a:gd name="T17" fmla="*/ 49 h 67"/>
                <a:gd name="T18" fmla="*/ 80 w 80"/>
                <a:gd name="T19" fmla="*/ 36 h 67"/>
                <a:gd name="T20" fmla="*/ 75 w 80"/>
                <a:gd name="T21" fmla="*/ 22 h 67"/>
                <a:gd name="T22" fmla="*/ 67 w 80"/>
                <a:gd name="T23" fmla="*/ 18 h 67"/>
                <a:gd name="T24" fmla="*/ 49 w 80"/>
                <a:gd name="T25" fmla="*/ 14 h 67"/>
                <a:gd name="T26" fmla="*/ 18 w 80"/>
                <a:gd name="T27" fmla="*/ 9 h 67"/>
                <a:gd name="T28" fmla="*/ 5 w 80"/>
                <a:gd name="T29" fmla="*/ 5 h 67"/>
                <a:gd name="T30" fmla="*/ 0 w 80"/>
                <a:gd name="T31" fmla="*/ 0 h 6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0"/>
                <a:gd name="T49" fmla="*/ 0 h 67"/>
                <a:gd name="T50" fmla="*/ 80 w 80"/>
                <a:gd name="T51" fmla="*/ 67 h 6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0" h="67">
                  <a:moveTo>
                    <a:pt x="0" y="0"/>
                  </a:moveTo>
                  <a:lnTo>
                    <a:pt x="0" y="0"/>
                  </a:lnTo>
                  <a:lnTo>
                    <a:pt x="9" y="22"/>
                  </a:lnTo>
                  <a:lnTo>
                    <a:pt x="27" y="49"/>
                  </a:lnTo>
                  <a:lnTo>
                    <a:pt x="36" y="62"/>
                  </a:lnTo>
                  <a:lnTo>
                    <a:pt x="49" y="67"/>
                  </a:lnTo>
                  <a:lnTo>
                    <a:pt x="58" y="67"/>
                  </a:lnTo>
                  <a:lnTo>
                    <a:pt x="71" y="49"/>
                  </a:lnTo>
                  <a:lnTo>
                    <a:pt x="80" y="36"/>
                  </a:lnTo>
                  <a:lnTo>
                    <a:pt x="75" y="22"/>
                  </a:lnTo>
                  <a:lnTo>
                    <a:pt x="67" y="18"/>
                  </a:lnTo>
                  <a:lnTo>
                    <a:pt x="49" y="14"/>
                  </a:lnTo>
                  <a:lnTo>
                    <a:pt x="18" y="9"/>
                  </a:lnTo>
                  <a:lnTo>
                    <a:pt x="5" y="5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7" name="Freeform 184"/>
            <p:cNvSpPr>
              <a:spLocks/>
            </p:cNvSpPr>
            <p:nvPr/>
          </p:nvSpPr>
          <p:spPr bwMode="auto">
            <a:xfrm>
              <a:off x="3129" y="1711"/>
              <a:ext cx="62" cy="115"/>
            </a:xfrm>
            <a:custGeom>
              <a:avLst/>
              <a:gdLst>
                <a:gd name="T0" fmla="*/ 0 w 62"/>
                <a:gd name="T1" fmla="*/ 0 h 115"/>
                <a:gd name="T2" fmla="*/ 0 w 62"/>
                <a:gd name="T3" fmla="*/ 0 h 115"/>
                <a:gd name="T4" fmla="*/ 0 w 62"/>
                <a:gd name="T5" fmla="*/ 18 h 115"/>
                <a:gd name="T6" fmla="*/ 4 w 62"/>
                <a:gd name="T7" fmla="*/ 66 h 115"/>
                <a:gd name="T8" fmla="*/ 9 w 62"/>
                <a:gd name="T9" fmla="*/ 89 h 115"/>
                <a:gd name="T10" fmla="*/ 18 w 62"/>
                <a:gd name="T11" fmla="*/ 106 h 115"/>
                <a:gd name="T12" fmla="*/ 22 w 62"/>
                <a:gd name="T13" fmla="*/ 115 h 115"/>
                <a:gd name="T14" fmla="*/ 27 w 62"/>
                <a:gd name="T15" fmla="*/ 115 h 115"/>
                <a:gd name="T16" fmla="*/ 35 w 62"/>
                <a:gd name="T17" fmla="*/ 115 h 115"/>
                <a:gd name="T18" fmla="*/ 44 w 62"/>
                <a:gd name="T19" fmla="*/ 111 h 115"/>
                <a:gd name="T20" fmla="*/ 44 w 62"/>
                <a:gd name="T21" fmla="*/ 111 h 115"/>
                <a:gd name="T22" fmla="*/ 57 w 62"/>
                <a:gd name="T23" fmla="*/ 93 h 115"/>
                <a:gd name="T24" fmla="*/ 62 w 62"/>
                <a:gd name="T25" fmla="*/ 75 h 115"/>
                <a:gd name="T26" fmla="*/ 57 w 62"/>
                <a:gd name="T27" fmla="*/ 58 h 115"/>
                <a:gd name="T28" fmla="*/ 49 w 62"/>
                <a:gd name="T29" fmla="*/ 44 h 115"/>
                <a:gd name="T30" fmla="*/ 18 w 62"/>
                <a:gd name="T31" fmla="*/ 18 h 115"/>
                <a:gd name="T32" fmla="*/ 9 w 62"/>
                <a:gd name="T33" fmla="*/ 9 h 115"/>
                <a:gd name="T34" fmla="*/ 0 w 62"/>
                <a:gd name="T35" fmla="*/ 0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2"/>
                <a:gd name="T55" fmla="*/ 0 h 115"/>
                <a:gd name="T56" fmla="*/ 62 w 62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2" h="115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lnTo>
                    <a:pt x="4" y="66"/>
                  </a:lnTo>
                  <a:lnTo>
                    <a:pt x="9" y="89"/>
                  </a:lnTo>
                  <a:lnTo>
                    <a:pt x="18" y="106"/>
                  </a:lnTo>
                  <a:lnTo>
                    <a:pt x="22" y="115"/>
                  </a:lnTo>
                  <a:lnTo>
                    <a:pt x="27" y="115"/>
                  </a:lnTo>
                  <a:lnTo>
                    <a:pt x="35" y="115"/>
                  </a:lnTo>
                  <a:lnTo>
                    <a:pt x="44" y="111"/>
                  </a:lnTo>
                  <a:lnTo>
                    <a:pt x="57" y="93"/>
                  </a:lnTo>
                  <a:lnTo>
                    <a:pt x="62" y="75"/>
                  </a:lnTo>
                  <a:lnTo>
                    <a:pt x="57" y="58"/>
                  </a:lnTo>
                  <a:lnTo>
                    <a:pt x="49" y="44"/>
                  </a:lnTo>
                  <a:lnTo>
                    <a:pt x="18" y="18"/>
                  </a:lnTo>
                  <a:lnTo>
                    <a:pt x="9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8" name="Freeform 185"/>
            <p:cNvSpPr>
              <a:spLocks/>
            </p:cNvSpPr>
            <p:nvPr/>
          </p:nvSpPr>
          <p:spPr bwMode="auto">
            <a:xfrm>
              <a:off x="3129" y="1711"/>
              <a:ext cx="62" cy="115"/>
            </a:xfrm>
            <a:custGeom>
              <a:avLst/>
              <a:gdLst>
                <a:gd name="T0" fmla="*/ 0 w 62"/>
                <a:gd name="T1" fmla="*/ 0 h 115"/>
                <a:gd name="T2" fmla="*/ 0 w 62"/>
                <a:gd name="T3" fmla="*/ 0 h 115"/>
                <a:gd name="T4" fmla="*/ 0 w 62"/>
                <a:gd name="T5" fmla="*/ 18 h 115"/>
                <a:gd name="T6" fmla="*/ 4 w 62"/>
                <a:gd name="T7" fmla="*/ 66 h 115"/>
                <a:gd name="T8" fmla="*/ 9 w 62"/>
                <a:gd name="T9" fmla="*/ 89 h 115"/>
                <a:gd name="T10" fmla="*/ 18 w 62"/>
                <a:gd name="T11" fmla="*/ 106 h 115"/>
                <a:gd name="T12" fmla="*/ 22 w 62"/>
                <a:gd name="T13" fmla="*/ 115 h 115"/>
                <a:gd name="T14" fmla="*/ 27 w 62"/>
                <a:gd name="T15" fmla="*/ 115 h 115"/>
                <a:gd name="T16" fmla="*/ 35 w 62"/>
                <a:gd name="T17" fmla="*/ 115 h 115"/>
                <a:gd name="T18" fmla="*/ 44 w 62"/>
                <a:gd name="T19" fmla="*/ 111 h 115"/>
                <a:gd name="T20" fmla="*/ 44 w 62"/>
                <a:gd name="T21" fmla="*/ 111 h 115"/>
                <a:gd name="T22" fmla="*/ 57 w 62"/>
                <a:gd name="T23" fmla="*/ 93 h 115"/>
                <a:gd name="T24" fmla="*/ 62 w 62"/>
                <a:gd name="T25" fmla="*/ 75 h 115"/>
                <a:gd name="T26" fmla="*/ 57 w 62"/>
                <a:gd name="T27" fmla="*/ 58 h 115"/>
                <a:gd name="T28" fmla="*/ 49 w 62"/>
                <a:gd name="T29" fmla="*/ 44 h 115"/>
                <a:gd name="T30" fmla="*/ 18 w 62"/>
                <a:gd name="T31" fmla="*/ 18 h 115"/>
                <a:gd name="T32" fmla="*/ 9 w 62"/>
                <a:gd name="T33" fmla="*/ 9 h 115"/>
                <a:gd name="T34" fmla="*/ 0 w 62"/>
                <a:gd name="T35" fmla="*/ 0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2"/>
                <a:gd name="T55" fmla="*/ 0 h 115"/>
                <a:gd name="T56" fmla="*/ 62 w 62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2" h="115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lnTo>
                    <a:pt x="4" y="66"/>
                  </a:lnTo>
                  <a:lnTo>
                    <a:pt x="9" y="89"/>
                  </a:lnTo>
                  <a:lnTo>
                    <a:pt x="18" y="106"/>
                  </a:lnTo>
                  <a:lnTo>
                    <a:pt x="22" y="115"/>
                  </a:lnTo>
                  <a:lnTo>
                    <a:pt x="27" y="115"/>
                  </a:lnTo>
                  <a:lnTo>
                    <a:pt x="35" y="115"/>
                  </a:lnTo>
                  <a:lnTo>
                    <a:pt x="44" y="111"/>
                  </a:lnTo>
                  <a:lnTo>
                    <a:pt x="57" y="93"/>
                  </a:lnTo>
                  <a:lnTo>
                    <a:pt x="62" y="75"/>
                  </a:lnTo>
                  <a:lnTo>
                    <a:pt x="57" y="58"/>
                  </a:lnTo>
                  <a:lnTo>
                    <a:pt x="49" y="44"/>
                  </a:lnTo>
                  <a:lnTo>
                    <a:pt x="18" y="18"/>
                  </a:lnTo>
                  <a:lnTo>
                    <a:pt x="9" y="9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49" name="Freeform 186"/>
            <p:cNvSpPr>
              <a:spLocks/>
            </p:cNvSpPr>
            <p:nvPr/>
          </p:nvSpPr>
          <p:spPr bwMode="auto">
            <a:xfrm>
              <a:off x="3151" y="1892"/>
              <a:ext cx="102" cy="53"/>
            </a:xfrm>
            <a:custGeom>
              <a:avLst/>
              <a:gdLst>
                <a:gd name="T0" fmla="*/ 93 w 102"/>
                <a:gd name="T1" fmla="*/ 9 h 53"/>
                <a:gd name="T2" fmla="*/ 93 w 102"/>
                <a:gd name="T3" fmla="*/ 9 h 53"/>
                <a:gd name="T4" fmla="*/ 84 w 102"/>
                <a:gd name="T5" fmla="*/ 5 h 53"/>
                <a:gd name="T6" fmla="*/ 53 w 102"/>
                <a:gd name="T7" fmla="*/ 0 h 53"/>
                <a:gd name="T8" fmla="*/ 35 w 102"/>
                <a:gd name="T9" fmla="*/ 0 h 53"/>
                <a:gd name="T10" fmla="*/ 18 w 102"/>
                <a:gd name="T11" fmla="*/ 5 h 53"/>
                <a:gd name="T12" fmla="*/ 5 w 102"/>
                <a:gd name="T13" fmla="*/ 14 h 53"/>
                <a:gd name="T14" fmla="*/ 0 w 102"/>
                <a:gd name="T15" fmla="*/ 27 h 53"/>
                <a:gd name="T16" fmla="*/ 0 w 102"/>
                <a:gd name="T17" fmla="*/ 27 h 53"/>
                <a:gd name="T18" fmla="*/ 5 w 102"/>
                <a:gd name="T19" fmla="*/ 36 h 53"/>
                <a:gd name="T20" fmla="*/ 9 w 102"/>
                <a:gd name="T21" fmla="*/ 44 h 53"/>
                <a:gd name="T22" fmla="*/ 22 w 102"/>
                <a:gd name="T23" fmla="*/ 53 h 53"/>
                <a:gd name="T24" fmla="*/ 44 w 102"/>
                <a:gd name="T25" fmla="*/ 53 h 53"/>
                <a:gd name="T26" fmla="*/ 66 w 102"/>
                <a:gd name="T27" fmla="*/ 49 h 53"/>
                <a:gd name="T28" fmla="*/ 84 w 102"/>
                <a:gd name="T29" fmla="*/ 40 h 53"/>
                <a:gd name="T30" fmla="*/ 97 w 102"/>
                <a:gd name="T31" fmla="*/ 31 h 53"/>
                <a:gd name="T32" fmla="*/ 102 w 102"/>
                <a:gd name="T33" fmla="*/ 22 h 53"/>
                <a:gd name="T34" fmla="*/ 102 w 102"/>
                <a:gd name="T35" fmla="*/ 18 h 53"/>
                <a:gd name="T36" fmla="*/ 97 w 102"/>
                <a:gd name="T37" fmla="*/ 14 h 53"/>
                <a:gd name="T38" fmla="*/ 93 w 102"/>
                <a:gd name="T39" fmla="*/ 9 h 5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02"/>
                <a:gd name="T61" fmla="*/ 0 h 53"/>
                <a:gd name="T62" fmla="*/ 102 w 102"/>
                <a:gd name="T63" fmla="*/ 53 h 5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02" h="53">
                  <a:moveTo>
                    <a:pt x="93" y="9"/>
                  </a:moveTo>
                  <a:lnTo>
                    <a:pt x="93" y="9"/>
                  </a:lnTo>
                  <a:lnTo>
                    <a:pt x="84" y="5"/>
                  </a:lnTo>
                  <a:lnTo>
                    <a:pt x="53" y="0"/>
                  </a:lnTo>
                  <a:lnTo>
                    <a:pt x="35" y="0"/>
                  </a:lnTo>
                  <a:lnTo>
                    <a:pt x="18" y="5"/>
                  </a:lnTo>
                  <a:lnTo>
                    <a:pt x="5" y="14"/>
                  </a:lnTo>
                  <a:lnTo>
                    <a:pt x="0" y="27"/>
                  </a:lnTo>
                  <a:lnTo>
                    <a:pt x="5" y="36"/>
                  </a:lnTo>
                  <a:lnTo>
                    <a:pt x="9" y="44"/>
                  </a:lnTo>
                  <a:lnTo>
                    <a:pt x="22" y="53"/>
                  </a:lnTo>
                  <a:lnTo>
                    <a:pt x="44" y="53"/>
                  </a:lnTo>
                  <a:lnTo>
                    <a:pt x="66" y="49"/>
                  </a:lnTo>
                  <a:lnTo>
                    <a:pt x="84" y="40"/>
                  </a:lnTo>
                  <a:lnTo>
                    <a:pt x="97" y="31"/>
                  </a:lnTo>
                  <a:lnTo>
                    <a:pt x="102" y="22"/>
                  </a:lnTo>
                  <a:lnTo>
                    <a:pt x="102" y="18"/>
                  </a:lnTo>
                  <a:lnTo>
                    <a:pt x="97" y="14"/>
                  </a:lnTo>
                  <a:lnTo>
                    <a:pt x="93" y="9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0" name="Freeform 187"/>
            <p:cNvSpPr>
              <a:spLocks/>
            </p:cNvSpPr>
            <p:nvPr/>
          </p:nvSpPr>
          <p:spPr bwMode="auto">
            <a:xfrm>
              <a:off x="3151" y="1892"/>
              <a:ext cx="102" cy="53"/>
            </a:xfrm>
            <a:custGeom>
              <a:avLst/>
              <a:gdLst>
                <a:gd name="T0" fmla="*/ 93 w 102"/>
                <a:gd name="T1" fmla="*/ 9 h 53"/>
                <a:gd name="T2" fmla="*/ 93 w 102"/>
                <a:gd name="T3" fmla="*/ 9 h 53"/>
                <a:gd name="T4" fmla="*/ 84 w 102"/>
                <a:gd name="T5" fmla="*/ 5 h 53"/>
                <a:gd name="T6" fmla="*/ 53 w 102"/>
                <a:gd name="T7" fmla="*/ 0 h 53"/>
                <a:gd name="T8" fmla="*/ 35 w 102"/>
                <a:gd name="T9" fmla="*/ 0 h 53"/>
                <a:gd name="T10" fmla="*/ 18 w 102"/>
                <a:gd name="T11" fmla="*/ 5 h 53"/>
                <a:gd name="T12" fmla="*/ 5 w 102"/>
                <a:gd name="T13" fmla="*/ 14 h 53"/>
                <a:gd name="T14" fmla="*/ 0 w 102"/>
                <a:gd name="T15" fmla="*/ 27 h 53"/>
                <a:gd name="T16" fmla="*/ 0 w 102"/>
                <a:gd name="T17" fmla="*/ 27 h 53"/>
                <a:gd name="T18" fmla="*/ 5 w 102"/>
                <a:gd name="T19" fmla="*/ 36 h 53"/>
                <a:gd name="T20" fmla="*/ 9 w 102"/>
                <a:gd name="T21" fmla="*/ 44 h 53"/>
                <a:gd name="T22" fmla="*/ 22 w 102"/>
                <a:gd name="T23" fmla="*/ 53 h 53"/>
                <a:gd name="T24" fmla="*/ 44 w 102"/>
                <a:gd name="T25" fmla="*/ 53 h 53"/>
                <a:gd name="T26" fmla="*/ 66 w 102"/>
                <a:gd name="T27" fmla="*/ 49 h 53"/>
                <a:gd name="T28" fmla="*/ 84 w 102"/>
                <a:gd name="T29" fmla="*/ 40 h 53"/>
                <a:gd name="T30" fmla="*/ 97 w 102"/>
                <a:gd name="T31" fmla="*/ 31 h 53"/>
                <a:gd name="T32" fmla="*/ 102 w 102"/>
                <a:gd name="T33" fmla="*/ 22 h 53"/>
                <a:gd name="T34" fmla="*/ 102 w 102"/>
                <a:gd name="T35" fmla="*/ 18 h 53"/>
                <a:gd name="T36" fmla="*/ 97 w 102"/>
                <a:gd name="T37" fmla="*/ 14 h 53"/>
                <a:gd name="T38" fmla="*/ 93 w 102"/>
                <a:gd name="T39" fmla="*/ 9 h 5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02"/>
                <a:gd name="T61" fmla="*/ 0 h 53"/>
                <a:gd name="T62" fmla="*/ 102 w 102"/>
                <a:gd name="T63" fmla="*/ 53 h 5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02" h="53">
                  <a:moveTo>
                    <a:pt x="93" y="9"/>
                  </a:moveTo>
                  <a:lnTo>
                    <a:pt x="93" y="9"/>
                  </a:lnTo>
                  <a:lnTo>
                    <a:pt x="84" y="5"/>
                  </a:lnTo>
                  <a:lnTo>
                    <a:pt x="53" y="0"/>
                  </a:lnTo>
                  <a:lnTo>
                    <a:pt x="35" y="0"/>
                  </a:lnTo>
                  <a:lnTo>
                    <a:pt x="18" y="5"/>
                  </a:lnTo>
                  <a:lnTo>
                    <a:pt x="5" y="14"/>
                  </a:lnTo>
                  <a:lnTo>
                    <a:pt x="0" y="27"/>
                  </a:lnTo>
                  <a:lnTo>
                    <a:pt x="5" y="36"/>
                  </a:lnTo>
                  <a:lnTo>
                    <a:pt x="9" y="44"/>
                  </a:lnTo>
                  <a:lnTo>
                    <a:pt x="22" y="53"/>
                  </a:lnTo>
                  <a:lnTo>
                    <a:pt x="44" y="53"/>
                  </a:lnTo>
                  <a:lnTo>
                    <a:pt x="66" y="49"/>
                  </a:lnTo>
                  <a:lnTo>
                    <a:pt x="84" y="40"/>
                  </a:lnTo>
                  <a:lnTo>
                    <a:pt x="97" y="31"/>
                  </a:lnTo>
                  <a:lnTo>
                    <a:pt x="102" y="22"/>
                  </a:lnTo>
                  <a:lnTo>
                    <a:pt x="102" y="18"/>
                  </a:lnTo>
                  <a:lnTo>
                    <a:pt x="97" y="14"/>
                  </a:lnTo>
                  <a:lnTo>
                    <a:pt x="93" y="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1" name="Freeform 188"/>
            <p:cNvSpPr>
              <a:spLocks/>
            </p:cNvSpPr>
            <p:nvPr/>
          </p:nvSpPr>
          <p:spPr bwMode="auto">
            <a:xfrm>
              <a:off x="3133" y="1517"/>
              <a:ext cx="62" cy="110"/>
            </a:xfrm>
            <a:custGeom>
              <a:avLst/>
              <a:gdLst>
                <a:gd name="T0" fmla="*/ 18 w 62"/>
                <a:gd name="T1" fmla="*/ 0 h 110"/>
                <a:gd name="T2" fmla="*/ 18 w 62"/>
                <a:gd name="T3" fmla="*/ 0 h 110"/>
                <a:gd name="T4" fmla="*/ 9 w 62"/>
                <a:gd name="T5" fmla="*/ 26 h 110"/>
                <a:gd name="T6" fmla="*/ 0 w 62"/>
                <a:gd name="T7" fmla="*/ 66 h 110"/>
                <a:gd name="T8" fmla="*/ 0 w 62"/>
                <a:gd name="T9" fmla="*/ 88 h 110"/>
                <a:gd name="T10" fmla="*/ 5 w 62"/>
                <a:gd name="T11" fmla="*/ 101 h 110"/>
                <a:gd name="T12" fmla="*/ 14 w 62"/>
                <a:gd name="T13" fmla="*/ 106 h 110"/>
                <a:gd name="T14" fmla="*/ 18 w 62"/>
                <a:gd name="T15" fmla="*/ 110 h 110"/>
                <a:gd name="T16" fmla="*/ 27 w 62"/>
                <a:gd name="T17" fmla="*/ 110 h 110"/>
                <a:gd name="T18" fmla="*/ 40 w 62"/>
                <a:gd name="T19" fmla="*/ 110 h 110"/>
                <a:gd name="T20" fmla="*/ 40 w 62"/>
                <a:gd name="T21" fmla="*/ 110 h 110"/>
                <a:gd name="T22" fmla="*/ 49 w 62"/>
                <a:gd name="T23" fmla="*/ 106 h 110"/>
                <a:gd name="T24" fmla="*/ 58 w 62"/>
                <a:gd name="T25" fmla="*/ 101 h 110"/>
                <a:gd name="T26" fmla="*/ 62 w 62"/>
                <a:gd name="T27" fmla="*/ 93 h 110"/>
                <a:gd name="T28" fmla="*/ 62 w 62"/>
                <a:gd name="T29" fmla="*/ 84 h 110"/>
                <a:gd name="T30" fmla="*/ 58 w 62"/>
                <a:gd name="T31" fmla="*/ 66 h 110"/>
                <a:gd name="T32" fmla="*/ 53 w 62"/>
                <a:gd name="T33" fmla="*/ 44 h 110"/>
                <a:gd name="T34" fmla="*/ 40 w 62"/>
                <a:gd name="T35" fmla="*/ 22 h 110"/>
                <a:gd name="T36" fmla="*/ 31 w 62"/>
                <a:gd name="T37" fmla="*/ 9 h 110"/>
                <a:gd name="T38" fmla="*/ 23 w 62"/>
                <a:gd name="T39" fmla="*/ 0 h 110"/>
                <a:gd name="T40" fmla="*/ 18 w 62"/>
                <a:gd name="T41" fmla="*/ 0 h 110"/>
                <a:gd name="T42" fmla="*/ 18 w 62"/>
                <a:gd name="T43" fmla="*/ 0 h 11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2"/>
                <a:gd name="T67" fmla="*/ 0 h 110"/>
                <a:gd name="T68" fmla="*/ 62 w 62"/>
                <a:gd name="T69" fmla="*/ 110 h 11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2" h="110">
                  <a:moveTo>
                    <a:pt x="18" y="0"/>
                  </a:moveTo>
                  <a:lnTo>
                    <a:pt x="18" y="0"/>
                  </a:lnTo>
                  <a:lnTo>
                    <a:pt x="9" y="26"/>
                  </a:lnTo>
                  <a:lnTo>
                    <a:pt x="0" y="66"/>
                  </a:lnTo>
                  <a:lnTo>
                    <a:pt x="0" y="88"/>
                  </a:lnTo>
                  <a:lnTo>
                    <a:pt x="5" y="101"/>
                  </a:lnTo>
                  <a:lnTo>
                    <a:pt x="14" y="106"/>
                  </a:lnTo>
                  <a:lnTo>
                    <a:pt x="18" y="110"/>
                  </a:lnTo>
                  <a:lnTo>
                    <a:pt x="27" y="110"/>
                  </a:lnTo>
                  <a:lnTo>
                    <a:pt x="40" y="110"/>
                  </a:lnTo>
                  <a:lnTo>
                    <a:pt x="49" y="106"/>
                  </a:lnTo>
                  <a:lnTo>
                    <a:pt x="58" y="101"/>
                  </a:lnTo>
                  <a:lnTo>
                    <a:pt x="62" y="93"/>
                  </a:lnTo>
                  <a:lnTo>
                    <a:pt x="62" y="84"/>
                  </a:lnTo>
                  <a:lnTo>
                    <a:pt x="58" y="66"/>
                  </a:lnTo>
                  <a:lnTo>
                    <a:pt x="53" y="44"/>
                  </a:lnTo>
                  <a:lnTo>
                    <a:pt x="40" y="22"/>
                  </a:lnTo>
                  <a:lnTo>
                    <a:pt x="31" y="9"/>
                  </a:lnTo>
                  <a:lnTo>
                    <a:pt x="23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2" name="Freeform 189"/>
            <p:cNvSpPr>
              <a:spLocks/>
            </p:cNvSpPr>
            <p:nvPr/>
          </p:nvSpPr>
          <p:spPr bwMode="auto">
            <a:xfrm>
              <a:off x="3133" y="1517"/>
              <a:ext cx="62" cy="110"/>
            </a:xfrm>
            <a:custGeom>
              <a:avLst/>
              <a:gdLst>
                <a:gd name="T0" fmla="*/ 18 w 62"/>
                <a:gd name="T1" fmla="*/ 0 h 110"/>
                <a:gd name="T2" fmla="*/ 18 w 62"/>
                <a:gd name="T3" fmla="*/ 0 h 110"/>
                <a:gd name="T4" fmla="*/ 9 w 62"/>
                <a:gd name="T5" fmla="*/ 26 h 110"/>
                <a:gd name="T6" fmla="*/ 0 w 62"/>
                <a:gd name="T7" fmla="*/ 66 h 110"/>
                <a:gd name="T8" fmla="*/ 0 w 62"/>
                <a:gd name="T9" fmla="*/ 88 h 110"/>
                <a:gd name="T10" fmla="*/ 5 w 62"/>
                <a:gd name="T11" fmla="*/ 101 h 110"/>
                <a:gd name="T12" fmla="*/ 14 w 62"/>
                <a:gd name="T13" fmla="*/ 106 h 110"/>
                <a:gd name="T14" fmla="*/ 18 w 62"/>
                <a:gd name="T15" fmla="*/ 110 h 110"/>
                <a:gd name="T16" fmla="*/ 27 w 62"/>
                <a:gd name="T17" fmla="*/ 110 h 110"/>
                <a:gd name="T18" fmla="*/ 40 w 62"/>
                <a:gd name="T19" fmla="*/ 110 h 110"/>
                <a:gd name="T20" fmla="*/ 40 w 62"/>
                <a:gd name="T21" fmla="*/ 110 h 110"/>
                <a:gd name="T22" fmla="*/ 49 w 62"/>
                <a:gd name="T23" fmla="*/ 106 h 110"/>
                <a:gd name="T24" fmla="*/ 58 w 62"/>
                <a:gd name="T25" fmla="*/ 101 h 110"/>
                <a:gd name="T26" fmla="*/ 62 w 62"/>
                <a:gd name="T27" fmla="*/ 93 h 110"/>
                <a:gd name="T28" fmla="*/ 62 w 62"/>
                <a:gd name="T29" fmla="*/ 84 h 110"/>
                <a:gd name="T30" fmla="*/ 58 w 62"/>
                <a:gd name="T31" fmla="*/ 66 h 110"/>
                <a:gd name="T32" fmla="*/ 53 w 62"/>
                <a:gd name="T33" fmla="*/ 44 h 110"/>
                <a:gd name="T34" fmla="*/ 40 w 62"/>
                <a:gd name="T35" fmla="*/ 22 h 110"/>
                <a:gd name="T36" fmla="*/ 31 w 62"/>
                <a:gd name="T37" fmla="*/ 9 h 110"/>
                <a:gd name="T38" fmla="*/ 23 w 62"/>
                <a:gd name="T39" fmla="*/ 0 h 110"/>
                <a:gd name="T40" fmla="*/ 18 w 62"/>
                <a:gd name="T41" fmla="*/ 0 h 110"/>
                <a:gd name="T42" fmla="*/ 18 w 62"/>
                <a:gd name="T43" fmla="*/ 0 h 11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2"/>
                <a:gd name="T67" fmla="*/ 0 h 110"/>
                <a:gd name="T68" fmla="*/ 62 w 62"/>
                <a:gd name="T69" fmla="*/ 110 h 11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2" h="110">
                  <a:moveTo>
                    <a:pt x="18" y="0"/>
                  </a:moveTo>
                  <a:lnTo>
                    <a:pt x="18" y="0"/>
                  </a:lnTo>
                  <a:lnTo>
                    <a:pt x="9" y="26"/>
                  </a:lnTo>
                  <a:lnTo>
                    <a:pt x="0" y="66"/>
                  </a:lnTo>
                  <a:lnTo>
                    <a:pt x="0" y="88"/>
                  </a:lnTo>
                  <a:lnTo>
                    <a:pt x="5" y="101"/>
                  </a:lnTo>
                  <a:lnTo>
                    <a:pt x="14" y="106"/>
                  </a:lnTo>
                  <a:lnTo>
                    <a:pt x="18" y="110"/>
                  </a:lnTo>
                  <a:lnTo>
                    <a:pt x="27" y="110"/>
                  </a:lnTo>
                  <a:lnTo>
                    <a:pt x="40" y="110"/>
                  </a:lnTo>
                  <a:lnTo>
                    <a:pt x="49" y="106"/>
                  </a:lnTo>
                  <a:lnTo>
                    <a:pt x="58" y="101"/>
                  </a:lnTo>
                  <a:lnTo>
                    <a:pt x="62" y="93"/>
                  </a:lnTo>
                  <a:lnTo>
                    <a:pt x="62" y="84"/>
                  </a:lnTo>
                  <a:lnTo>
                    <a:pt x="58" y="66"/>
                  </a:lnTo>
                  <a:lnTo>
                    <a:pt x="53" y="44"/>
                  </a:lnTo>
                  <a:lnTo>
                    <a:pt x="40" y="22"/>
                  </a:lnTo>
                  <a:lnTo>
                    <a:pt x="31" y="9"/>
                  </a:lnTo>
                  <a:lnTo>
                    <a:pt x="23" y="0"/>
                  </a:lnTo>
                  <a:lnTo>
                    <a:pt x="1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3" name="Freeform 190"/>
            <p:cNvSpPr>
              <a:spLocks/>
            </p:cNvSpPr>
            <p:nvPr/>
          </p:nvSpPr>
          <p:spPr bwMode="auto">
            <a:xfrm>
              <a:off x="3315" y="1380"/>
              <a:ext cx="53" cy="93"/>
            </a:xfrm>
            <a:custGeom>
              <a:avLst/>
              <a:gdLst>
                <a:gd name="T0" fmla="*/ 13 w 53"/>
                <a:gd name="T1" fmla="*/ 0 h 93"/>
                <a:gd name="T2" fmla="*/ 13 w 53"/>
                <a:gd name="T3" fmla="*/ 0 h 93"/>
                <a:gd name="T4" fmla="*/ 4 w 53"/>
                <a:gd name="T5" fmla="*/ 22 h 93"/>
                <a:gd name="T6" fmla="*/ 0 w 53"/>
                <a:gd name="T7" fmla="*/ 57 h 93"/>
                <a:gd name="T8" fmla="*/ 0 w 53"/>
                <a:gd name="T9" fmla="*/ 71 h 93"/>
                <a:gd name="T10" fmla="*/ 4 w 53"/>
                <a:gd name="T11" fmla="*/ 84 h 93"/>
                <a:gd name="T12" fmla="*/ 13 w 53"/>
                <a:gd name="T13" fmla="*/ 93 h 93"/>
                <a:gd name="T14" fmla="*/ 35 w 53"/>
                <a:gd name="T15" fmla="*/ 93 h 93"/>
                <a:gd name="T16" fmla="*/ 35 w 53"/>
                <a:gd name="T17" fmla="*/ 93 h 93"/>
                <a:gd name="T18" fmla="*/ 39 w 53"/>
                <a:gd name="T19" fmla="*/ 88 h 93"/>
                <a:gd name="T20" fmla="*/ 48 w 53"/>
                <a:gd name="T21" fmla="*/ 84 h 93"/>
                <a:gd name="T22" fmla="*/ 53 w 53"/>
                <a:gd name="T23" fmla="*/ 71 h 93"/>
                <a:gd name="T24" fmla="*/ 48 w 53"/>
                <a:gd name="T25" fmla="*/ 53 h 93"/>
                <a:gd name="T26" fmla="*/ 44 w 53"/>
                <a:gd name="T27" fmla="*/ 35 h 93"/>
                <a:gd name="T28" fmla="*/ 22 w 53"/>
                <a:gd name="T29" fmla="*/ 4 h 93"/>
                <a:gd name="T30" fmla="*/ 17 w 53"/>
                <a:gd name="T31" fmla="*/ 0 h 93"/>
                <a:gd name="T32" fmla="*/ 13 w 53"/>
                <a:gd name="T33" fmla="*/ 0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3"/>
                <a:gd name="T52" fmla="*/ 0 h 93"/>
                <a:gd name="T53" fmla="*/ 53 w 53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3" h="93">
                  <a:moveTo>
                    <a:pt x="13" y="0"/>
                  </a:moveTo>
                  <a:lnTo>
                    <a:pt x="13" y="0"/>
                  </a:lnTo>
                  <a:lnTo>
                    <a:pt x="4" y="22"/>
                  </a:lnTo>
                  <a:lnTo>
                    <a:pt x="0" y="57"/>
                  </a:lnTo>
                  <a:lnTo>
                    <a:pt x="0" y="71"/>
                  </a:lnTo>
                  <a:lnTo>
                    <a:pt x="4" y="84"/>
                  </a:lnTo>
                  <a:lnTo>
                    <a:pt x="13" y="93"/>
                  </a:lnTo>
                  <a:lnTo>
                    <a:pt x="35" y="93"/>
                  </a:lnTo>
                  <a:lnTo>
                    <a:pt x="39" y="88"/>
                  </a:lnTo>
                  <a:lnTo>
                    <a:pt x="48" y="84"/>
                  </a:lnTo>
                  <a:lnTo>
                    <a:pt x="53" y="71"/>
                  </a:lnTo>
                  <a:lnTo>
                    <a:pt x="48" y="53"/>
                  </a:lnTo>
                  <a:lnTo>
                    <a:pt x="44" y="35"/>
                  </a:lnTo>
                  <a:lnTo>
                    <a:pt x="22" y="4"/>
                  </a:lnTo>
                  <a:lnTo>
                    <a:pt x="17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4" name="Freeform 191"/>
            <p:cNvSpPr>
              <a:spLocks/>
            </p:cNvSpPr>
            <p:nvPr/>
          </p:nvSpPr>
          <p:spPr bwMode="auto">
            <a:xfrm>
              <a:off x="3315" y="1380"/>
              <a:ext cx="53" cy="93"/>
            </a:xfrm>
            <a:custGeom>
              <a:avLst/>
              <a:gdLst>
                <a:gd name="T0" fmla="*/ 13 w 53"/>
                <a:gd name="T1" fmla="*/ 0 h 93"/>
                <a:gd name="T2" fmla="*/ 13 w 53"/>
                <a:gd name="T3" fmla="*/ 0 h 93"/>
                <a:gd name="T4" fmla="*/ 4 w 53"/>
                <a:gd name="T5" fmla="*/ 22 h 93"/>
                <a:gd name="T6" fmla="*/ 0 w 53"/>
                <a:gd name="T7" fmla="*/ 57 h 93"/>
                <a:gd name="T8" fmla="*/ 0 w 53"/>
                <a:gd name="T9" fmla="*/ 71 h 93"/>
                <a:gd name="T10" fmla="*/ 4 w 53"/>
                <a:gd name="T11" fmla="*/ 84 h 93"/>
                <a:gd name="T12" fmla="*/ 13 w 53"/>
                <a:gd name="T13" fmla="*/ 93 h 93"/>
                <a:gd name="T14" fmla="*/ 35 w 53"/>
                <a:gd name="T15" fmla="*/ 93 h 93"/>
                <a:gd name="T16" fmla="*/ 35 w 53"/>
                <a:gd name="T17" fmla="*/ 93 h 93"/>
                <a:gd name="T18" fmla="*/ 39 w 53"/>
                <a:gd name="T19" fmla="*/ 88 h 93"/>
                <a:gd name="T20" fmla="*/ 48 w 53"/>
                <a:gd name="T21" fmla="*/ 84 h 93"/>
                <a:gd name="T22" fmla="*/ 53 w 53"/>
                <a:gd name="T23" fmla="*/ 71 h 93"/>
                <a:gd name="T24" fmla="*/ 48 w 53"/>
                <a:gd name="T25" fmla="*/ 53 h 93"/>
                <a:gd name="T26" fmla="*/ 44 w 53"/>
                <a:gd name="T27" fmla="*/ 35 h 93"/>
                <a:gd name="T28" fmla="*/ 22 w 53"/>
                <a:gd name="T29" fmla="*/ 4 h 93"/>
                <a:gd name="T30" fmla="*/ 17 w 53"/>
                <a:gd name="T31" fmla="*/ 0 h 93"/>
                <a:gd name="T32" fmla="*/ 13 w 53"/>
                <a:gd name="T33" fmla="*/ 0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3"/>
                <a:gd name="T52" fmla="*/ 0 h 93"/>
                <a:gd name="T53" fmla="*/ 53 w 53"/>
                <a:gd name="T54" fmla="*/ 93 h 9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3" h="93">
                  <a:moveTo>
                    <a:pt x="13" y="0"/>
                  </a:moveTo>
                  <a:lnTo>
                    <a:pt x="13" y="0"/>
                  </a:lnTo>
                  <a:lnTo>
                    <a:pt x="4" y="22"/>
                  </a:lnTo>
                  <a:lnTo>
                    <a:pt x="0" y="57"/>
                  </a:lnTo>
                  <a:lnTo>
                    <a:pt x="0" y="71"/>
                  </a:lnTo>
                  <a:lnTo>
                    <a:pt x="4" y="84"/>
                  </a:lnTo>
                  <a:lnTo>
                    <a:pt x="13" y="93"/>
                  </a:lnTo>
                  <a:lnTo>
                    <a:pt x="35" y="93"/>
                  </a:lnTo>
                  <a:lnTo>
                    <a:pt x="39" y="88"/>
                  </a:lnTo>
                  <a:lnTo>
                    <a:pt x="48" y="84"/>
                  </a:lnTo>
                  <a:lnTo>
                    <a:pt x="53" y="71"/>
                  </a:lnTo>
                  <a:lnTo>
                    <a:pt x="48" y="53"/>
                  </a:lnTo>
                  <a:lnTo>
                    <a:pt x="44" y="35"/>
                  </a:lnTo>
                  <a:lnTo>
                    <a:pt x="22" y="4"/>
                  </a:lnTo>
                  <a:lnTo>
                    <a:pt x="17" y="0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5" name="Freeform 192"/>
            <p:cNvSpPr>
              <a:spLocks/>
            </p:cNvSpPr>
            <p:nvPr/>
          </p:nvSpPr>
          <p:spPr bwMode="auto">
            <a:xfrm>
              <a:off x="3226" y="1455"/>
              <a:ext cx="93" cy="57"/>
            </a:xfrm>
            <a:custGeom>
              <a:avLst/>
              <a:gdLst>
                <a:gd name="T0" fmla="*/ 0 w 93"/>
                <a:gd name="T1" fmla="*/ 0 h 57"/>
                <a:gd name="T2" fmla="*/ 0 w 93"/>
                <a:gd name="T3" fmla="*/ 0 h 57"/>
                <a:gd name="T4" fmla="*/ 13 w 93"/>
                <a:gd name="T5" fmla="*/ 18 h 57"/>
                <a:gd name="T6" fmla="*/ 31 w 93"/>
                <a:gd name="T7" fmla="*/ 40 h 57"/>
                <a:gd name="T8" fmla="*/ 40 w 93"/>
                <a:gd name="T9" fmla="*/ 49 h 57"/>
                <a:gd name="T10" fmla="*/ 53 w 93"/>
                <a:gd name="T11" fmla="*/ 53 h 57"/>
                <a:gd name="T12" fmla="*/ 66 w 93"/>
                <a:gd name="T13" fmla="*/ 57 h 57"/>
                <a:gd name="T14" fmla="*/ 80 w 93"/>
                <a:gd name="T15" fmla="*/ 53 h 57"/>
                <a:gd name="T16" fmla="*/ 80 w 93"/>
                <a:gd name="T17" fmla="*/ 53 h 57"/>
                <a:gd name="T18" fmla="*/ 93 w 93"/>
                <a:gd name="T19" fmla="*/ 40 h 57"/>
                <a:gd name="T20" fmla="*/ 93 w 93"/>
                <a:gd name="T21" fmla="*/ 35 h 57"/>
                <a:gd name="T22" fmla="*/ 89 w 93"/>
                <a:gd name="T23" fmla="*/ 31 h 57"/>
                <a:gd name="T24" fmla="*/ 80 w 93"/>
                <a:gd name="T25" fmla="*/ 22 h 57"/>
                <a:gd name="T26" fmla="*/ 62 w 93"/>
                <a:gd name="T27" fmla="*/ 13 h 57"/>
                <a:gd name="T28" fmla="*/ 22 w 93"/>
                <a:gd name="T29" fmla="*/ 4 h 57"/>
                <a:gd name="T30" fmla="*/ 0 w 93"/>
                <a:gd name="T31" fmla="*/ 0 h 5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3"/>
                <a:gd name="T49" fmla="*/ 0 h 57"/>
                <a:gd name="T50" fmla="*/ 93 w 93"/>
                <a:gd name="T51" fmla="*/ 57 h 5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3" h="57">
                  <a:moveTo>
                    <a:pt x="0" y="0"/>
                  </a:moveTo>
                  <a:lnTo>
                    <a:pt x="0" y="0"/>
                  </a:lnTo>
                  <a:lnTo>
                    <a:pt x="13" y="18"/>
                  </a:lnTo>
                  <a:lnTo>
                    <a:pt x="31" y="40"/>
                  </a:lnTo>
                  <a:lnTo>
                    <a:pt x="40" y="49"/>
                  </a:lnTo>
                  <a:lnTo>
                    <a:pt x="53" y="53"/>
                  </a:lnTo>
                  <a:lnTo>
                    <a:pt x="66" y="57"/>
                  </a:lnTo>
                  <a:lnTo>
                    <a:pt x="80" y="53"/>
                  </a:lnTo>
                  <a:lnTo>
                    <a:pt x="93" y="40"/>
                  </a:lnTo>
                  <a:lnTo>
                    <a:pt x="93" y="35"/>
                  </a:lnTo>
                  <a:lnTo>
                    <a:pt x="89" y="31"/>
                  </a:lnTo>
                  <a:lnTo>
                    <a:pt x="80" y="22"/>
                  </a:lnTo>
                  <a:lnTo>
                    <a:pt x="62" y="13"/>
                  </a:lnTo>
                  <a:lnTo>
                    <a:pt x="2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6" name="Freeform 193"/>
            <p:cNvSpPr>
              <a:spLocks/>
            </p:cNvSpPr>
            <p:nvPr/>
          </p:nvSpPr>
          <p:spPr bwMode="auto">
            <a:xfrm>
              <a:off x="3226" y="1455"/>
              <a:ext cx="93" cy="57"/>
            </a:xfrm>
            <a:custGeom>
              <a:avLst/>
              <a:gdLst>
                <a:gd name="T0" fmla="*/ 0 w 93"/>
                <a:gd name="T1" fmla="*/ 0 h 57"/>
                <a:gd name="T2" fmla="*/ 0 w 93"/>
                <a:gd name="T3" fmla="*/ 0 h 57"/>
                <a:gd name="T4" fmla="*/ 13 w 93"/>
                <a:gd name="T5" fmla="*/ 18 h 57"/>
                <a:gd name="T6" fmla="*/ 31 w 93"/>
                <a:gd name="T7" fmla="*/ 40 h 57"/>
                <a:gd name="T8" fmla="*/ 40 w 93"/>
                <a:gd name="T9" fmla="*/ 49 h 57"/>
                <a:gd name="T10" fmla="*/ 53 w 93"/>
                <a:gd name="T11" fmla="*/ 53 h 57"/>
                <a:gd name="T12" fmla="*/ 66 w 93"/>
                <a:gd name="T13" fmla="*/ 57 h 57"/>
                <a:gd name="T14" fmla="*/ 80 w 93"/>
                <a:gd name="T15" fmla="*/ 53 h 57"/>
                <a:gd name="T16" fmla="*/ 80 w 93"/>
                <a:gd name="T17" fmla="*/ 53 h 57"/>
                <a:gd name="T18" fmla="*/ 93 w 93"/>
                <a:gd name="T19" fmla="*/ 40 h 57"/>
                <a:gd name="T20" fmla="*/ 93 w 93"/>
                <a:gd name="T21" fmla="*/ 35 h 57"/>
                <a:gd name="T22" fmla="*/ 89 w 93"/>
                <a:gd name="T23" fmla="*/ 31 h 57"/>
                <a:gd name="T24" fmla="*/ 80 w 93"/>
                <a:gd name="T25" fmla="*/ 22 h 57"/>
                <a:gd name="T26" fmla="*/ 62 w 93"/>
                <a:gd name="T27" fmla="*/ 13 h 57"/>
                <a:gd name="T28" fmla="*/ 22 w 93"/>
                <a:gd name="T29" fmla="*/ 4 h 57"/>
                <a:gd name="T30" fmla="*/ 0 w 93"/>
                <a:gd name="T31" fmla="*/ 0 h 5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3"/>
                <a:gd name="T49" fmla="*/ 0 h 57"/>
                <a:gd name="T50" fmla="*/ 93 w 93"/>
                <a:gd name="T51" fmla="*/ 57 h 5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3" h="57">
                  <a:moveTo>
                    <a:pt x="0" y="0"/>
                  </a:moveTo>
                  <a:lnTo>
                    <a:pt x="0" y="0"/>
                  </a:lnTo>
                  <a:lnTo>
                    <a:pt x="13" y="18"/>
                  </a:lnTo>
                  <a:lnTo>
                    <a:pt x="31" y="40"/>
                  </a:lnTo>
                  <a:lnTo>
                    <a:pt x="40" y="49"/>
                  </a:lnTo>
                  <a:lnTo>
                    <a:pt x="53" y="53"/>
                  </a:lnTo>
                  <a:lnTo>
                    <a:pt x="66" y="57"/>
                  </a:lnTo>
                  <a:lnTo>
                    <a:pt x="80" y="53"/>
                  </a:lnTo>
                  <a:lnTo>
                    <a:pt x="93" y="40"/>
                  </a:lnTo>
                  <a:lnTo>
                    <a:pt x="93" y="35"/>
                  </a:lnTo>
                  <a:lnTo>
                    <a:pt x="89" y="31"/>
                  </a:lnTo>
                  <a:lnTo>
                    <a:pt x="80" y="22"/>
                  </a:lnTo>
                  <a:lnTo>
                    <a:pt x="62" y="13"/>
                  </a:lnTo>
                  <a:lnTo>
                    <a:pt x="22" y="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7" name="Freeform 194"/>
            <p:cNvSpPr>
              <a:spLocks/>
            </p:cNvSpPr>
            <p:nvPr/>
          </p:nvSpPr>
          <p:spPr bwMode="auto">
            <a:xfrm>
              <a:off x="3354" y="1451"/>
              <a:ext cx="75" cy="75"/>
            </a:xfrm>
            <a:custGeom>
              <a:avLst/>
              <a:gdLst>
                <a:gd name="T0" fmla="*/ 75 w 75"/>
                <a:gd name="T1" fmla="*/ 0 h 75"/>
                <a:gd name="T2" fmla="*/ 75 w 75"/>
                <a:gd name="T3" fmla="*/ 0 h 75"/>
                <a:gd name="T4" fmla="*/ 53 w 75"/>
                <a:gd name="T5" fmla="*/ 8 h 75"/>
                <a:gd name="T6" fmla="*/ 22 w 75"/>
                <a:gd name="T7" fmla="*/ 31 h 75"/>
                <a:gd name="T8" fmla="*/ 9 w 75"/>
                <a:gd name="T9" fmla="*/ 39 h 75"/>
                <a:gd name="T10" fmla="*/ 0 w 75"/>
                <a:gd name="T11" fmla="*/ 53 h 75"/>
                <a:gd name="T12" fmla="*/ 0 w 75"/>
                <a:gd name="T13" fmla="*/ 61 h 75"/>
                <a:gd name="T14" fmla="*/ 14 w 75"/>
                <a:gd name="T15" fmla="*/ 70 h 75"/>
                <a:gd name="T16" fmla="*/ 14 w 75"/>
                <a:gd name="T17" fmla="*/ 70 h 75"/>
                <a:gd name="T18" fmla="*/ 27 w 75"/>
                <a:gd name="T19" fmla="*/ 75 h 75"/>
                <a:gd name="T20" fmla="*/ 36 w 75"/>
                <a:gd name="T21" fmla="*/ 66 h 75"/>
                <a:gd name="T22" fmla="*/ 44 w 75"/>
                <a:gd name="T23" fmla="*/ 57 h 75"/>
                <a:gd name="T24" fmla="*/ 53 w 75"/>
                <a:gd name="T25" fmla="*/ 44 h 75"/>
                <a:gd name="T26" fmla="*/ 67 w 75"/>
                <a:gd name="T27" fmla="*/ 13 h 75"/>
                <a:gd name="T28" fmla="*/ 75 w 75"/>
                <a:gd name="T29" fmla="*/ 0 h 7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5"/>
                <a:gd name="T46" fmla="*/ 0 h 75"/>
                <a:gd name="T47" fmla="*/ 75 w 75"/>
                <a:gd name="T48" fmla="*/ 75 h 7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5" h="75">
                  <a:moveTo>
                    <a:pt x="75" y="0"/>
                  </a:moveTo>
                  <a:lnTo>
                    <a:pt x="75" y="0"/>
                  </a:lnTo>
                  <a:lnTo>
                    <a:pt x="53" y="8"/>
                  </a:lnTo>
                  <a:lnTo>
                    <a:pt x="22" y="31"/>
                  </a:lnTo>
                  <a:lnTo>
                    <a:pt x="9" y="39"/>
                  </a:lnTo>
                  <a:lnTo>
                    <a:pt x="0" y="53"/>
                  </a:lnTo>
                  <a:lnTo>
                    <a:pt x="0" y="61"/>
                  </a:lnTo>
                  <a:lnTo>
                    <a:pt x="14" y="70"/>
                  </a:lnTo>
                  <a:lnTo>
                    <a:pt x="27" y="75"/>
                  </a:lnTo>
                  <a:lnTo>
                    <a:pt x="36" y="66"/>
                  </a:lnTo>
                  <a:lnTo>
                    <a:pt x="44" y="57"/>
                  </a:lnTo>
                  <a:lnTo>
                    <a:pt x="53" y="44"/>
                  </a:lnTo>
                  <a:lnTo>
                    <a:pt x="67" y="13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8" name="Freeform 195"/>
            <p:cNvSpPr>
              <a:spLocks/>
            </p:cNvSpPr>
            <p:nvPr/>
          </p:nvSpPr>
          <p:spPr bwMode="auto">
            <a:xfrm>
              <a:off x="3354" y="1451"/>
              <a:ext cx="75" cy="75"/>
            </a:xfrm>
            <a:custGeom>
              <a:avLst/>
              <a:gdLst>
                <a:gd name="T0" fmla="*/ 75 w 75"/>
                <a:gd name="T1" fmla="*/ 0 h 75"/>
                <a:gd name="T2" fmla="*/ 75 w 75"/>
                <a:gd name="T3" fmla="*/ 0 h 75"/>
                <a:gd name="T4" fmla="*/ 53 w 75"/>
                <a:gd name="T5" fmla="*/ 8 h 75"/>
                <a:gd name="T6" fmla="*/ 22 w 75"/>
                <a:gd name="T7" fmla="*/ 31 h 75"/>
                <a:gd name="T8" fmla="*/ 9 w 75"/>
                <a:gd name="T9" fmla="*/ 39 h 75"/>
                <a:gd name="T10" fmla="*/ 0 w 75"/>
                <a:gd name="T11" fmla="*/ 53 h 75"/>
                <a:gd name="T12" fmla="*/ 0 w 75"/>
                <a:gd name="T13" fmla="*/ 61 h 75"/>
                <a:gd name="T14" fmla="*/ 14 w 75"/>
                <a:gd name="T15" fmla="*/ 70 h 75"/>
                <a:gd name="T16" fmla="*/ 14 w 75"/>
                <a:gd name="T17" fmla="*/ 70 h 75"/>
                <a:gd name="T18" fmla="*/ 27 w 75"/>
                <a:gd name="T19" fmla="*/ 75 h 75"/>
                <a:gd name="T20" fmla="*/ 36 w 75"/>
                <a:gd name="T21" fmla="*/ 66 h 75"/>
                <a:gd name="T22" fmla="*/ 44 w 75"/>
                <a:gd name="T23" fmla="*/ 57 h 75"/>
                <a:gd name="T24" fmla="*/ 53 w 75"/>
                <a:gd name="T25" fmla="*/ 44 h 75"/>
                <a:gd name="T26" fmla="*/ 67 w 75"/>
                <a:gd name="T27" fmla="*/ 13 h 75"/>
                <a:gd name="T28" fmla="*/ 75 w 75"/>
                <a:gd name="T29" fmla="*/ 0 h 7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5"/>
                <a:gd name="T46" fmla="*/ 0 h 75"/>
                <a:gd name="T47" fmla="*/ 75 w 75"/>
                <a:gd name="T48" fmla="*/ 75 h 7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5" h="75">
                  <a:moveTo>
                    <a:pt x="75" y="0"/>
                  </a:moveTo>
                  <a:lnTo>
                    <a:pt x="75" y="0"/>
                  </a:lnTo>
                  <a:lnTo>
                    <a:pt x="53" y="8"/>
                  </a:lnTo>
                  <a:lnTo>
                    <a:pt x="22" y="31"/>
                  </a:lnTo>
                  <a:lnTo>
                    <a:pt x="9" y="39"/>
                  </a:lnTo>
                  <a:lnTo>
                    <a:pt x="0" y="53"/>
                  </a:lnTo>
                  <a:lnTo>
                    <a:pt x="0" y="61"/>
                  </a:lnTo>
                  <a:lnTo>
                    <a:pt x="14" y="70"/>
                  </a:lnTo>
                  <a:lnTo>
                    <a:pt x="27" y="75"/>
                  </a:lnTo>
                  <a:lnTo>
                    <a:pt x="36" y="66"/>
                  </a:lnTo>
                  <a:lnTo>
                    <a:pt x="44" y="57"/>
                  </a:lnTo>
                  <a:lnTo>
                    <a:pt x="53" y="44"/>
                  </a:lnTo>
                  <a:lnTo>
                    <a:pt x="67" y="13"/>
                  </a:lnTo>
                  <a:lnTo>
                    <a:pt x="7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59" name="Freeform 196"/>
            <p:cNvSpPr>
              <a:spLocks/>
            </p:cNvSpPr>
            <p:nvPr/>
          </p:nvSpPr>
          <p:spPr bwMode="auto">
            <a:xfrm>
              <a:off x="3398" y="1574"/>
              <a:ext cx="142" cy="67"/>
            </a:xfrm>
            <a:custGeom>
              <a:avLst/>
              <a:gdLst>
                <a:gd name="T0" fmla="*/ 142 w 142"/>
                <a:gd name="T1" fmla="*/ 14 h 67"/>
                <a:gd name="T2" fmla="*/ 142 w 142"/>
                <a:gd name="T3" fmla="*/ 14 h 67"/>
                <a:gd name="T4" fmla="*/ 98 w 142"/>
                <a:gd name="T5" fmla="*/ 0 h 67"/>
                <a:gd name="T6" fmla="*/ 76 w 142"/>
                <a:gd name="T7" fmla="*/ 0 h 67"/>
                <a:gd name="T8" fmla="*/ 58 w 142"/>
                <a:gd name="T9" fmla="*/ 0 h 67"/>
                <a:gd name="T10" fmla="*/ 40 w 142"/>
                <a:gd name="T11" fmla="*/ 5 h 67"/>
                <a:gd name="T12" fmla="*/ 27 w 142"/>
                <a:gd name="T13" fmla="*/ 14 h 67"/>
                <a:gd name="T14" fmla="*/ 9 w 142"/>
                <a:gd name="T15" fmla="*/ 22 h 67"/>
                <a:gd name="T16" fmla="*/ 0 w 142"/>
                <a:gd name="T17" fmla="*/ 36 h 67"/>
                <a:gd name="T18" fmla="*/ 0 w 142"/>
                <a:gd name="T19" fmla="*/ 36 h 67"/>
                <a:gd name="T20" fmla="*/ 0 w 142"/>
                <a:gd name="T21" fmla="*/ 49 h 67"/>
                <a:gd name="T22" fmla="*/ 5 w 142"/>
                <a:gd name="T23" fmla="*/ 58 h 67"/>
                <a:gd name="T24" fmla="*/ 9 w 142"/>
                <a:gd name="T25" fmla="*/ 67 h 67"/>
                <a:gd name="T26" fmla="*/ 18 w 142"/>
                <a:gd name="T27" fmla="*/ 67 h 67"/>
                <a:gd name="T28" fmla="*/ 40 w 142"/>
                <a:gd name="T29" fmla="*/ 67 h 67"/>
                <a:gd name="T30" fmla="*/ 62 w 142"/>
                <a:gd name="T31" fmla="*/ 58 h 67"/>
                <a:gd name="T32" fmla="*/ 111 w 142"/>
                <a:gd name="T33" fmla="*/ 31 h 67"/>
                <a:gd name="T34" fmla="*/ 142 w 142"/>
                <a:gd name="T35" fmla="*/ 14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67"/>
                <a:gd name="T56" fmla="*/ 142 w 142"/>
                <a:gd name="T57" fmla="*/ 67 h 6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67">
                  <a:moveTo>
                    <a:pt x="142" y="14"/>
                  </a:moveTo>
                  <a:lnTo>
                    <a:pt x="142" y="14"/>
                  </a:lnTo>
                  <a:lnTo>
                    <a:pt x="98" y="0"/>
                  </a:lnTo>
                  <a:lnTo>
                    <a:pt x="76" y="0"/>
                  </a:lnTo>
                  <a:lnTo>
                    <a:pt x="58" y="0"/>
                  </a:lnTo>
                  <a:lnTo>
                    <a:pt x="40" y="5"/>
                  </a:lnTo>
                  <a:lnTo>
                    <a:pt x="27" y="14"/>
                  </a:lnTo>
                  <a:lnTo>
                    <a:pt x="9" y="22"/>
                  </a:lnTo>
                  <a:lnTo>
                    <a:pt x="0" y="36"/>
                  </a:lnTo>
                  <a:lnTo>
                    <a:pt x="0" y="49"/>
                  </a:lnTo>
                  <a:lnTo>
                    <a:pt x="5" y="58"/>
                  </a:lnTo>
                  <a:lnTo>
                    <a:pt x="9" y="67"/>
                  </a:lnTo>
                  <a:lnTo>
                    <a:pt x="18" y="67"/>
                  </a:lnTo>
                  <a:lnTo>
                    <a:pt x="40" y="67"/>
                  </a:lnTo>
                  <a:lnTo>
                    <a:pt x="62" y="58"/>
                  </a:lnTo>
                  <a:lnTo>
                    <a:pt x="111" y="31"/>
                  </a:lnTo>
                  <a:lnTo>
                    <a:pt x="142" y="14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0" name="Freeform 197"/>
            <p:cNvSpPr>
              <a:spLocks/>
            </p:cNvSpPr>
            <p:nvPr/>
          </p:nvSpPr>
          <p:spPr bwMode="auto">
            <a:xfrm>
              <a:off x="3398" y="1574"/>
              <a:ext cx="142" cy="67"/>
            </a:xfrm>
            <a:custGeom>
              <a:avLst/>
              <a:gdLst>
                <a:gd name="T0" fmla="*/ 142 w 142"/>
                <a:gd name="T1" fmla="*/ 14 h 67"/>
                <a:gd name="T2" fmla="*/ 142 w 142"/>
                <a:gd name="T3" fmla="*/ 14 h 67"/>
                <a:gd name="T4" fmla="*/ 98 w 142"/>
                <a:gd name="T5" fmla="*/ 0 h 67"/>
                <a:gd name="T6" fmla="*/ 76 w 142"/>
                <a:gd name="T7" fmla="*/ 0 h 67"/>
                <a:gd name="T8" fmla="*/ 58 w 142"/>
                <a:gd name="T9" fmla="*/ 0 h 67"/>
                <a:gd name="T10" fmla="*/ 40 w 142"/>
                <a:gd name="T11" fmla="*/ 5 h 67"/>
                <a:gd name="T12" fmla="*/ 27 w 142"/>
                <a:gd name="T13" fmla="*/ 14 h 67"/>
                <a:gd name="T14" fmla="*/ 9 w 142"/>
                <a:gd name="T15" fmla="*/ 22 h 67"/>
                <a:gd name="T16" fmla="*/ 0 w 142"/>
                <a:gd name="T17" fmla="*/ 36 h 67"/>
                <a:gd name="T18" fmla="*/ 0 w 142"/>
                <a:gd name="T19" fmla="*/ 36 h 67"/>
                <a:gd name="T20" fmla="*/ 0 w 142"/>
                <a:gd name="T21" fmla="*/ 49 h 67"/>
                <a:gd name="T22" fmla="*/ 5 w 142"/>
                <a:gd name="T23" fmla="*/ 58 h 67"/>
                <a:gd name="T24" fmla="*/ 9 w 142"/>
                <a:gd name="T25" fmla="*/ 67 h 67"/>
                <a:gd name="T26" fmla="*/ 18 w 142"/>
                <a:gd name="T27" fmla="*/ 67 h 67"/>
                <a:gd name="T28" fmla="*/ 40 w 142"/>
                <a:gd name="T29" fmla="*/ 67 h 67"/>
                <a:gd name="T30" fmla="*/ 62 w 142"/>
                <a:gd name="T31" fmla="*/ 58 h 67"/>
                <a:gd name="T32" fmla="*/ 111 w 142"/>
                <a:gd name="T33" fmla="*/ 31 h 67"/>
                <a:gd name="T34" fmla="*/ 142 w 142"/>
                <a:gd name="T35" fmla="*/ 14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67"/>
                <a:gd name="T56" fmla="*/ 142 w 142"/>
                <a:gd name="T57" fmla="*/ 67 h 6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67">
                  <a:moveTo>
                    <a:pt x="142" y="14"/>
                  </a:moveTo>
                  <a:lnTo>
                    <a:pt x="142" y="14"/>
                  </a:lnTo>
                  <a:lnTo>
                    <a:pt x="98" y="0"/>
                  </a:lnTo>
                  <a:lnTo>
                    <a:pt x="76" y="0"/>
                  </a:lnTo>
                  <a:lnTo>
                    <a:pt x="58" y="0"/>
                  </a:lnTo>
                  <a:lnTo>
                    <a:pt x="40" y="5"/>
                  </a:lnTo>
                  <a:lnTo>
                    <a:pt x="27" y="14"/>
                  </a:lnTo>
                  <a:lnTo>
                    <a:pt x="9" y="22"/>
                  </a:lnTo>
                  <a:lnTo>
                    <a:pt x="0" y="36"/>
                  </a:lnTo>
                  <a:lnTo>
                    <a:pt x="0" y="49"/>
                  </a:lnTo>
                  <a:lnTo>
                    <a:pt x="5" y="58"/>
                  </a:lnTo>
                  <a:lnTo>
                    <a:pt x="9" y="67"/>
                  </a:lnTo>
                  <a:lnTo>
                    <a:pt x="18" y="67"/>
                  </a:lnTo>
                  <a:lnTo>
                    <a:pt x="40" y="67"/>
                  </a:lnTo>
                  <a:lnTo>
                    <a:pt x="62" y="58"/>
                  </a:lnTo>
                  <a:lnTo>
                    <a:pt x="111" y="31"/>
                  </a:lnTo>
                  <a:lnTo>
                    <a:pt x="142" y="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1" name="Freeform 198"/>
            <p:cNvSpPr>
              <a:spLocks/>
            </p:cNvSpPr>
            <p:nvPr/>
          </p:nvSpPr>
          <p:spPr bwMode="auto">
            <a:xfrm>
              <a:off x="3456" y="1459"/>
              <a:ext cx="106" cy="93"/>
            </a:xfrm>
            <a:custGeom>
              <a:avLst/>
              <a:gdLst>
                <a:gd name="T0" fmla="*/ 101 w 106"/>
                <a:gd name="T1" fmla="*/ 0 h 93"/>
                <a:gd name="T2" fmla="*/ 101 w 106"/>
                <a:gd name="T3" fmla="*/ 0 h 93"/>
                <a:gd name="T4" fmla="*/ 75 w 106"/>
                <a:gd name="T5" fmla="*/ 0 h 93"/>
                <a:gd name="T6" fmla="*/ 53 w 106"/>
                <a:gd name="T7" fmla="*/ 9 h 93"/>
                <a:gd name="T8" fmla="*/ 35 w 106"/>
                <a:gd name="T9" fmla="*/ 18 h 93"/>
                <a:gd name="T10" fmla="*/ 22 w 106"/>
                <a:gd name="T11" fmla="*/ 31 h 93"/>
                <a:gd name="T12" fmla="*/ 9 w 106"/>
                <a:gd name="T13" fmla="*/ 45 h 93"/>
                <a:gd name="T14" fmla="*/ 4 w 106"/>
                <a:gd name="T15" fmla="*/ 58 h 93"/>
                <a:gd name="T16" fmla="*/ 0 w 106"/>
                <a:gd name="T17" fmla="*/ 71 h 93"/>
                <a:gd name="T18" fmla="*/ 0 w 106"/>
                <a:gd name="T19" fmla="*/ 80 h 93"/>
                <a:gd name="T20" fmla="*/ 0 w 106"/>
                <a:gd name="T21" fmla="*/ 80 h 93"/>
                <a:gd name="T22" fmla="*/ 9 w 106"/>
                <a:gd name="T23" fmla="*/ 89 h 93"/>
                <a:gd name="T24" fmla="*/ 22 w 106"/>
                <a:gd name="T25" fmla="*/ 93 h 93"/>
                <a:gd name="T26" fmla="*/ 31 w 106"/>
                <a:gd name="T27" fmla="*/ 93 h 93"/>
                <a:gd name="T28" fmla="*/ 40 w 106"/>
                <a:gd name="T29" fmla="*/ 89 h 93"/>
                <a:gd name="T30" fmla="*/ 62 w 106"/>
                <a:gd name="T31" fmla="*/ 76 h 93"/>
                <a:gd name="T32" fmla="*/ 79 w 106"/>
                <a:gd name="T33" fmla="*/ 58 h 93"/>
                <a:gd name="T34" fmla="*/ 93 w 106"/>
                <a:gd name="T35" fmla="*/ 36 h 93"/>
                <a:gd name="T36" fmla="*/ 101 w 106"/>
                <a:gd name="T37" fmla="*/ 14 h 93"/>
                <a:gd name="T38" fmla="*/ 106 w 106"/>
                <a:gd name="T39" fmla="*/ 0 h 93"/>
                <a:gd name="T40" fmla="*/ 101 w 106"/>
                <a:gd name="T41" fmla="*/ 0 h 93"/>
                <a:gd name="T42" fmla="*/ 101 w 106"/>
                <a:gd name="T43" fmla="*/ 0 h 9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93"/>
                <a:gd name="T68" fmla="*/ 106 w 106"/>
                <a:gd name="T69" fmla="*/ 93 h 93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93">
                  <a:moveTo>
                    <a:pt x="101" y="0"/>
                  </a:moveTo>
                  <a:lnTo>
                    <a:pt x="101" y="0"/>
                  </a:lnTo>
                  <a:lnTo>
                    <a:pt x="75" y="0"/>
                  </a:lnTo>
                  <a:lnTo>
                    <a:pt x="53" y="9"/>
                  </a:lnTo>
                  <a:lnTo>
                    <a:pt x="35" y="18"/>
                  </a:lnTo>
                  <a:lnTo>
                    <a:pt x="22" y="31"/>
                  </a:lnTo>
                  <a:lnTo>
                    <a:pt x="9" y="45"/>
                  </a:lnTo>
                  <a:lnTo>
                    <a:pt x="4" y="58"/>
                  </a:lnTo>
                  <a:lnTo>
                    <a:pt x="0" y="71"/>
                  </a:lnTo>
                  <a:lnTo>
                    <a:pt x="0" y="80"/>
                  </a:lnTo>
                  <a:lnTo>
                    <a:pt x="9" y="89"/>
                  </a:lnTo>
                  <a:lnTo>
                    <a:pt x="22" y="93"/>
                  </a:lnTo>
                  <a:lnTo>
                    <a:pt x="31" y="93"/>
                  </a:lnTo>
                  <a:lnTo>
                    <a:pt x="40" y="89"/>
                  </a:lnTo>
                  <a:lnTo>
                    <a:pt x="62" y="76"/>
                  </a:lnTo>
                  <a:lnTo>
                    <a:pt x="79" y="58"/>
                  </a:lnTo>
                  <a:lnTo>
                    <a:pt x="93" y="36"/>
                  </a:lnTo>
                  <a:lnTo>
                    <a:pt x="101" y="14"/>
                  </a:lnTo>
                  <a:lnTo>
                    <a:pt x="106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2" name="Freeform 199"/>
            <p:cNvSpPr>
              <a:spLocks/>
            </p:cNvSpPr>
            <p:nvPr/>
          </p:nvSpPr>
          <p:spPr bwMode="auto">
            <a:xfrm>
              <a:off x="3456" y="1459"/>
              <a:ext cx="106" cy="93"/>
            </a:xfrm>
            <a:custGeom>
              <a:avLst/>
              <a:gdLst>
                <a:gd name="T0" fmla="*/ 101 w 106"/>
                <a:gd name="T1" fmla="*/ 0 h 93"/>
                <a:gd name="T2" fmla="*/ 101 w 106"/>
                <a:gd name="T3" fmla="*/ 0 h 93"/>
                <a:gd name="T4" fmla="*/ 75 w 106"/>
                <a:gd name="T5" fmla="*/ 0 h 93"/>
                <a:gd name="T6" fmla="*/ 53 w 106"/>
                <a:gd name="T7" fmla="*/ 9 h 93"/>
                <a:gd name="T8" fmla="*/ 35 w 106"/>
                <a:gd name="T9" fmla="*/ 18 h 93"/>
                <a:gd name="T10" fmla="*/ 22 w 106"/>
                <a:gd name="T11" fmla="*/ 31 h 93"/>
                <a:gd name="T12" fmla="*/ 9 w 106"/>
                <a:gd name="T13" fmla="*/ 45 h 93"/>
                <a:gd name="T14" fmla="*/ 4 w 106"/>
                <a:gd name="T15" fmla="*/ 58 h 93"/>
                <a:gd name="T16" fmla="*/ 0 w 106"/>
                <a:gd name="T17" fmla="*/ 71 h 93"/>
                <a:gd name="T18" fmla="*/ 0 w 106"/>
                <a:gd name="T19" fmla="*/ 80 h 93"/>
                <a:gd name="T20" fmla="*/ 0 w 106"/>
                <a:gd name="T21" fmla="*/ 80 h 93"/>
                <a:gd name="T22" fmla="*/ 9 w 106"/>
                <a:gd name="T23" fmla="*/ 89 h 93"/>
                <a:gd name="T24" fmla="*/ 22 w 106"/>
                <a:gd name="T25" fmla="*/ 93 h 93"/>
                <a:gd name="T26" fmla="*/ 31 w 106"/>
                <a:gd name="T27" fmla="*/ 93 h 93"/>
                <a:gd name="T28" fmla="*/ 40 w 106"/>
                <a:gd name="T29" fmla="*/ 89 h 93"/>
                <a:gd name="T30" fmla="*/ 62 w 106"/>
                <a:gd name="T31" fmla="*/ 76 h 93"/>
                <a:gd name="T32" fmla="*/ 79 w 106"/>
                <a:gd name="T33" fmla="*/ 58 h 93"/>
                <a:gd name="T34" fmla="*/ 93 w 106"/>
                <a:gd name="T35" fmla="*/ 36 h 93"/>
                <a:gd name="T36" fmla="*/ 101 w 106"/>
                <a:gd name="T37" fmla="*/ 14 h 93"/>
                <a:gd name="T38" fmla="*/ 106 w 106"/>
                <a:gd name="T39" fmla="*/ 0 h 93"/>
                <a:gd name="T40" fmla="*/ 101 w 106"/>
                <a:gd name="T41" fmla="*/ 0 h 93"/>
                <a:gd name="T42" fmla="*/ 101 w 106"/>
                <a:gd name="T43" fmla="*/ 0 h 9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93"/>
                <a:gd name="T68" fmla="*/ 106 w 106"/>
                <a:gd name="T69" fmla="*/ 93 h 93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93">
                  <a:moveTo>
                    <a:pt x="101" y="0"/>
                  </a:moveTo>
                  <a:lnTo>
                    <a:pt x="101" y="0"/>
                  </a:lnTo>
                  <a:lnTo>
                    <a:pt x="75" y="0"/>
                  </a:lnTo>
                  <a:lnTo>
                    <a:pt x="53" y="9"/>
                  </a:lnTo>
                  <a:lnTo>
                    <a:pt x="35" y="18"/>
                  </a:lnTo>
                  <a:lnTo>
                    <a:pt x="22" y="31"/>
                  </a:lnTo>
                  <a:lnTo>
                    <a:pt x="9" y="45"/>
                  </a:lnTo>
                  <a:lnTo>
                    <a:pt x="4" y="58"/>
                  </a:lnTo>
                  <a:lnTo>
                    <a:pt x="0" y="71"/>
                  </a:lnTo>
                  <a:lnTo>
                    <a:pt x="0" y="80"/>
                  </a:lnTo>
                  <a:lnTo>
                    <a:pt x="9" y="89"/>
                  </a:lnTo>
                  <a:lnTo>
                    <a:pt x="22" y="93"/>
                  </a:lnTo>
                  <a:lnTo>
                    <a:pt x="31" y="93"/>
                  </a:lnTo>
                  <a:lnTo>
                    <a:pt x="40" y="89"/>
                  </a:lnTo>
                  <a:lnTo>
                    <a:pt x="62" y="76"/>
                  </a:lnTo>
                  <a:lnTo>
                    <a:pt x="79" y="58"/>
                  </a:lnTo>
                  <a:lnTo>
                    <a:pt x="93" y="36"/>
                  </a:lnTo>
                  <a:lnTo>
                    <a:pt x="101" y="14"/>
                  </a:lnTo>
                  <a:lnTo>
                    <a:pt x="106" y="0"/>
                  </a:lnTo>
                  <a:lnTo>
                    <a:pt x="10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3" name="Freeform 200"/>
            <p:cNvSpPr>
              <a:spLocks/>
            </p:cNvSpPr>
            <p:nvPr/>
          </p:nvSpPr>
          <p:spPr bwMode="auto">
            <a:xfrm>
              <a:off x="3588" y="1574"/>
              <a:ext cx="62" cy="106"/>
            </a:xfrm>
            <a:custGeom>
              <a:avLst/>
              <a:gdLst>
                <a:gd name="T0" fmla="*/ 49 w 62"/>
                <a:gd name="T1" fmla="*/ 5 h 106"/>
                <a:gd name="T2" fmla="*/ 49 w 62"/>
                <a:gd name="T3" fmla="*/ 5 h 106"/>
                <a:gd name="T4" fmla="*/ 18 w 62"/>
                <a:gd name="T5" fmla="*/ 27 h 106"/>
                <a:gd name="T6" fmla="*/ 9 w 62"/>
                <a:gd name="T7" fmla="*/ 40 h 106"/>
                <a:gd name="T8" fmla="*/ 5 w 62"/>
                <a:gd name="T9" fmla="*/ 53 h 106"/>
                <a:gd name="T10" fmla="*/ 0 w 62"/>
                <a:gd name="T11" fmla="*/ 62 h 106"/>
                <a:gd name="T12" fmla="*/ 5 w 62"/>
                <a:gd name="T13" fmla="*/ 75 h 106"/>
                <a:gd name="T14" fmla="*/ 9 w 62"/>
                <a:gd name="T15" fmla="*/ 89 h 106"/>
                <a:gd name="T16" fmla="*/ 18 w 62"/>
                <a:gd name="T17" fmla="*/ 102 h 106"/>
                <a:gd name="T18" fmla="*/ 18 w 62"/>
                <a:gd name="T19" fmla="*/ 102 h 106"/>
                <a:gd name="T20" fmla="*/ 31 w 62"/>
                <a:gd name="T21" fmla="*/ 106 h 106"/>
                <a:gd name="T22" fmla="*/ 40 w 62"/>
                <a:gd name="T23" fmla="*/ 102 h 106"/>
                <a:gd name="T24" fmla="*/ 49 w 62"/>
                <a:gd name="T25" fmla="*/ 97 h 106"/>
                <a:gd name="T26" fmla="*/ 53 w 62"/>
                <a:gd name="T27" fmla="*/ 93 h 106"/>
                <a:gd name="T28" fmla="*/ 62 w 62"/>
                <a:gd name="T29" fmla="*/ 75 h 106"/>
                <a:gd name="T30" fmla="*/ 62 w 62"/>
                <a:gd name="T31" fmla="*/ 49 h 106"/>
                <a:gd name="T32" fmla="*/ 62 w 62"/>
                <a:gd name="T33" fmla="*/ 27 h 106"/>
                <a:gd name="T34" fmla="*/ 58 w 62"/>
                <a:gd name="T35" fmla="*/ 9 h 106"/>
                <a:gd name="T36" fmla="*/ 53 w 62"/>
                <a:gd name="T37" fmla="*/ 0 h 106"/>
                <a:gd name="T38" fmla="*/ 53 w 62"/>
                <a:gd name="T39" fmla="*/ 0 h 106"/>
                <a:gd name="T40" fmla="*/ 49 w 62"/>
                <a:gd name="T41" fmla="*/ 5 h 10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2"/>
                <a:gd name="T64" fmla="*/ 0 h 106"/>
                <a:gd name="T65" fmla="*/ 62 w 62"/>
                <a:gd name="T66" fmla="*/ 106 h 10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2" h="106">
                  <a:moveTo>
                    <a:pt x="49" y="5"/>
                  </a:moveTo>
                  <a:lnTo>
                    <a:pt x="49" y="5"/>
                  </a:lnTo>
                  <a:lnTo>
                    <a:pt x="18" y="27"/>
                  </a:lnTo>
                  <a:lnTo>
                    <a:pt x="9" y="40"/>
                  </a:lnTo>
                  <a:lnTo>
                    <a:pt x="5" y="53"/>
                  </a:lnTo>
                  <a:lnTo>
                    <a:pt x="0" y="62"/>
                  </a:lnTo>
                  <a:lnTo>
                    <a:pt x="5" y="75"/>
                  </a:lnTo>
                  <a:lnTo>
                    <a:pt x="9" y="89"/>
                  </a:lnTo>
                  <a:lnTo>
                    <a:pt x="18" y="102"/>
                  </a:lnTo>
                  <a:lnTo>
                    <a:pt x="31" y="106"/>
                  </a:lnTo>
                  <a:lnTo>
                    <a:pt x="40" y="102"/>
                  </a:lnTo>
                  <a:lnTo>
                    <a:pt x="49" y="97"/>
                  </a:lnTo>
                  <a:lnTo>
                    <a:pt x="53" y="93"/>
                  </a:lnTo>
                  <a:lnTo>
                    <a:pt x="62" y="75"/>
                  </a:lnTo>
                  <a:lnTo>
                    <a:pt x="62" y="49"/>
                  </a:lnTo>
                  <a:lnTo>
                    <a:pt x="62" y="27"/>
                  </a:lnTo>
                  <a:lnTo>
                    <a:pt x="58" y="9"/>
                  </a:lnTo>
                  <a:lnTo>
                    <a:pt x="53" y="0"/>
                  </a:lnTo>
                  <a:lnTo>
                    <a:pt x="49" y="5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4" name="Freeform 201"/>
            <p:cNvSpPr>
              <a:spLocks/>
            </p:cNvSpPr>
            <p:nvPr/>
          </p:nvSpPr>
          <p:spPr bwMode="auto">
            <a:xfrm>
              <a:off x="3588" y="1574"/>
              <a:ext cx="62" cy="106"/>
            </a:xfrm>
            <a:custGeom>
              <a:avLst/>
              <a:gdLst>
                <a:gd name="T0" fmla="*/ 49 w 62"/>
                <a:gd name="T1" fmla="*/ 5 h 106"/>
                <a:gd name="T2" fmla="*/ 49 w 62"/>
                <a:gd name="T3" fmla="*/ 5 h 106"/>
                <a:gd name="T4" fmla="*/ 18 w 62"/>
                <a:gd name="T5" fmla="*/ 27 h 106"/>
                <a:gd name="T6" fmla="*/ 9 w 62"/>
                <a:gd name="T7" fmla="*/ 40 h 106"/>
                <a:gd name="T8" fmla="*/ 5 w 62"/>
                <a:gd name="T9" fmla="*/ 53 h 106"/>
                <a:gd name="T10" fmla="*/ 0 w 62"/>
                <a:gd name="T11" fmla="*/ 62 h 106"/>
                <a:gd name="T12" fmla="*/ 5 w 62"/>
                <a:gd name="T13" fmla="*/ 75 h 106"/>
                <a:gd name="T14" fmla="*/ 9 w 62"/>
                <a:gd name="T15" fmla="*/ 89 h 106"/>
                <a:gd name="T16" fmla="*/ 18 w 62"/>
                <a:gd name="T17" fmla="*/ 102 h 106"/>
                <a:gd name="T18" fmla="*/ 18 w 62"/>
                <a:gd name="T19" fmla="*/ 102 h 106"/>
                <a:gd name="T20" fmla="*/ 31 w 62"/>
                <a:gd name="T21" fmla="*/ 106 h 106"/>
                <a:gd name="T22" fmla="*/ 40 w 62"/>
                <a:gd name="T23" fmla="*/ 102 h 106"/>
                <a:gd name="T24" fmla="*/ 49 w 62"/>
                <a:gd name="T25" fmla="*/ 97 h 106"/>
                <a:gd name="T26" fmla="*/ 53 w 62"/>
                <a:gd name="T27" fmla="*/ 93 h 106"/>
                <a:gd name="T28" fmla="*/ 62 w 62"/>
                <a:gd name="T29" fmla="*/ 75 h 106"/>
                <a:gd name="T30" fmla="*/ 62 w 62"/>
                <a:gd name="T31" fmla="*/ 49 h 106"/>
                <a:gd name="T32" fmla="*/ 62 w 62"/>
                <a:gd name="T33" fmla="*/ 27 h 106"/>
                <a:gd name="T34" fmla="*/ 58 w 62"/>
                <a:gd name="T35" fmla="*/ 9 h 106"/>
                <a:gd name="T36" fmla="*/ 53 w 62"/>
                <a:gd name="T37" fmla="*/ 0 h 106"/>
                <a:gd name="T38" fmla="*/ 53 w 62"/>
                <a:gd name="T39" fmla="*/ 0 h 106"/>
                <a:gd name="T40" fmla="*/ 49 w 62"/>
                <a:gd name="T41" fmla="*/ 5 h 10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2"/>
                <a:gd name="T64" fmla="*/ 0 h 106"/>
                <a:gd name="T65" fmla="*/ 62 w 62"/>
                <a:gd name="T66" fmla="*/ 106 h 10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2" h="106">
                  <a:moveTo>
                    <a:pt x="49" y="5"/>
                  </a:moveTo>
                  <a:lnTo>
                    <a:pt x="49" y="5"/>
                  </a:lnTo>
                  <a:lnTo>
                    <a:pt x="18" y="27"/>
                  </a:lnTo>
                  <a:lnTo>
                    <a:pt x="9" y="40"/>
                  </a:lnTo>
                  <a:lnTo>
                    <a:pt x="5" y="53"/>
                  </a:lnTo>
                  <a:lnTo>
                    <a:pt x="0" y="62"/>
                  </a:lnTo>
                  <a:lnTo>
                    <a:pt x="5" y="75"/>
                  </a:lnTo>
                  <a:lnTo>
                    <a:pt x="9" y="89"/>
                  </a:lnTo>
                  <a:lnTo>
                    <a:pt x="18" y="102"/>
                  </a:lnTo>
                  <a:lnTo>
                    <a:pt x="31" y="106"/>
                  </a:lnTo>
                  <a:lnTo>
                    <a:pt x="40" y="102"/>
                  </a:lnTo>
                  <a:lnTo>
                    <a:pt x="49" y="97"/>
                  </a:lnTo>
                  <a:lnTo>
                    <a:pt x="53" y="93"/>
                  </a:lnTo>
                  <a:lnTo>
                    <a:pt x="62" y="75"/>
                  </a:lnTo>
                  <a:lnTo>
                    <a:pt x="62" y="49"/>
                  </a:lnTo>
                  <a:lnTo>
                    <a:pt x="62" y="27"/>
                  </a:lnTo>
                  <a:lnTo>
                    <a:pt x="58" y="9"/>
                  </a:lnTo>
                  <a:lnTo>
                    <a:pt x="53" y="0"/>
                  </a:lnTo>
                  <a:lnTo>
                    <a:pt x="49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5" name="Freeform 202"/>
            <p:cNvSpPr>
              <a:spLocks/>
            </p:cNvSpPr>
            <p:nvPr/>
          </p:nvSpPr>
          <p:spPr bwMode="auto">
            <a:xfrm>
              <a:off x="3496" y="1636"/>
              <a:ext cx="70" cy="93"/>
            </a:xfrm>
            <a:custGeom>
              <a:avLst/>
              <a:gdLst>
                <a:gd name="T0" fmla="*/ 4 w 70"/>
                <a:gd name="T1" fmla="*/ 5 h 93"/>
                <a:gd name="T2" fmla="*/ 4 w 70"/>
                <a:gd name="T3" fmla="*/ 5 h 93"/>
                <a:gd name="T4" fmla="*/ 0 w 70"/>
                <a:gd name="T5" fmla="*/ 13 h 93"/>
                <a:gd name="T6" fmla="*/ 0 w 70"/>
                <a:gd name="T7" fmla="*/ 31 h 93"/>
                <a:gd name="T8" fmla="*/ 0 w 70"/>
                <a:gd name="T9" fmla="*/ 49 h 93"/>
                <a:gd name="T10" fmla="*/ 4 w 70"/>
                <a:gd name="T11" fmla="*/ 66 h 93"/>
                <a:gd name="T12" fmla="*/ 13 w 70"/>
                <a:gd name="T13" fmla="*/ 80 h 93"/>
                <a:gd name="T14" fmla="*/ 22 w 70"/>
                <a:gd name="T15" fmla="*/ 88 h 93"/>
                <a:gd name="T16" fmla="*/ 35 w 70"/>
                <a:gd name="T17" fmla="*/ 93 h 93"/>
                <a:gd name="T18" fmla="*/ 53 w 70"/>
                <a:gd name="T19" fmla="*/ 88 h 93"/>
                <a:gd name="T20" fmla="*/ 53 w 70"/>
                <a:gd name="T21" fmla="*/ 88 h 93"/>
                <a:gd name="T22" fmla="*/ 66 w 70"/>
                <a:gd name="T23" fmla="*/ 80 h 93"/>
                <a:gd name="T24" fmla="*/ 70 w 70"/>
                <a:gd name="T25" fmla="*/ 71 h 93"/>
                <a:gd name="T26" fmla="*/ 70 w 70"/>
                <a:gd name="T27" fmla="*/ 58 h 93"/>
                <a:gd name="T28" fmla="*/ 70 w 70"/>
                <a:gd name="T29" fmla="*/ 49 h 93"/>
                <a:gd name="T30" fmla="*/ 57 w 70"/>
                <a:gd name="T31" fmla="*/ 31 h 93"/>
                <a:gd name="T32" fmla="*/ 39 w 70"/>
                <a:gd name="T33" fmla="*/ 18 h 93"/>
                <a:gd name="T34" fmla="*/ 39 w 70"/>
                <a:gd name="T35" fmla="*/ 18 h 93"/>
                <a:gd name="T36" fmla="*/ 48 w 70"/>
                <a:gd name="T37" fmla="*/ 22 h 93"/>
                <a:gd name="T38" fmla="*/ 39 w 70"/>
                <a:gd name="T39" fmla="*/ 13 h 93"/>
                <a:gd name="T40" fmla="*/ 17 w 70"/>
                <a:gd name="T41" fmla="*/ 5 h 93"/>
                <a:gd name="T42" fmla="*/ 13 w 70"/>
                <a:gd name="T43" fmla="*/ 0 h 93"/>
                <a:gd name="T44" fmla="*/ 4 w 70"/>
                <a:gd name="T45" fmla="*/ 5 h 9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93"/>
                <a:gd name="T71" fmla="*/ 70 w 70"/>
                <a:gd name="T72" fmla="*/ 93 h 9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93">
                  <a:moveTo>
                    <a:pt x="4" y="5"/>
                  </a:moveTo>
                  <a:lnTo>
                    <a:pt x="4" y="5"/>
                  </a:lnTo>
                  <a:lnTo>
                    <a:pt x="0" y="13"/>
                  </a:lnTo>
                  <a:lnTo>
                    <a:pt x="0" y="31"/>
                  </a:lnTo>
                  <a:lnTo>
                    <a:pt x="0" y="49"/>
                  </a:lnTo>
                  <a:lnTo>
                    <a:pt x="4" y="66"/>
                  </a:lnTo>
                  <a:lnTo>
                    <a:pt x="13" y="80"/>
                  </a:lnTo>
                  <a:lnTo>
                    <a:pt x="22" y="88"/>
                  </a:lnTo>
                  <a:lnTo>
                    <a:pt x="35" y="93"/>
                  </a:lnTo>
                  <a:lnTo>
                    <a:pt x="53" y="88"/>
                  </a:lnTo>
                  <a:lnTo>
                    <a:pt x="66" y="80"/>
                  </a:lnTo>
                  <a:lnTo>
                    <a:pt x="70" y="71"/>
                  </a:lnTo>
                  <a:lnTo>
                    <a:pt x="70" y="58"/>
                  </a:lnTo>
                  <a:lnTo>
                    <a:pt x="70" y="49"/>
                  </a:lnTo>
                  <a:lnTo>
                    <a:pt x="57" y="31"/>
                  </a:lnTo>
                  <a:lnTo>
                    <a:pt x="39" y="18"/>
                  </a:lnTo>
                  <a:lnTo>
                    <a:pt x="48" y="22"/>
                  </a:lnTo>
                  <a:lnTo>
                    <a:pt x="39" y="13"/>
                  </a:lnTo>
                  <a:lnTo>
                    <a:pt x="17" y="5"/>
                  </a:lnTo>
                  <a:lnTo>
                    <a:pt x="13" y="0"/>
                  </a:lnTo>
                  <a:lnTo>
                    <a:pt x="4" y="5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6" name="Freeform 203"/>
            <p:cNvSpPr>
              <a:spLocks/>
            </p:cNvSpPr>
            <p:nvPr/>
          </p:nvSpPr>
          <p:spPr bwMode="auto">
            <a:xfrm>
              <a:off x="3496" y="1636"/>
              <a:ext cx="70" cy="93"/>
            </a:xfrm>
            <a:custGeom>
              <a:avLst/>
              <a:gdLst>
                <a:gd name="T0" fmla="*/ 4 w 70"/>
                <a:gd name="T1" fmla="*/ 5 h 93"/>
                <a:gd name="T2" fmla="*/ 4 w 70"/>
                <a:gd name="T3" fmla="*/ 5 h 93"/>
                <a:gd name="T4" fmla="*/ 0 w 70"/>
                <a:gd name="T5" fmla="*/ 13 h 93"/>
                <a:gd name="T6" fmla="*/ 0 w 70"/>
                <a:gd name="T7" fmla="*/ 31 h 93"/>
                <a:gd name="T8" fmla="*/ 0 w 70"/>
                <a:gd name="T9" fmla="*/ 49 h 93"/>
                <a:gd name="T10" fmla="*/ 4 w 70"/>
                <a:gd name="T11" fmla="*/ 66 h 93"/>
                <a:gd name="T12" fmla="*/ 13 w 70"/>
                <a:gd name="T13" fmla="*/ 80 h 93"/>
                <a:gd name="T14" fmla="*/ 22 w 70"/>
                <a:gd name="T15" fmla="*/ 88 h 93"/>
                <a:gd name="T16" fmla="*/ 35 w 70"/>
                <a:gd name="T17" fmla="*/ 93 h 93"/>
                <a:gd name="T18" fmla="*/ 53 w 70"/>
                <a:gd name="T19" fmla="*/ 88 h 93"/>
                <a:gd name="T20" fmla="*/ 53 w 70"/>
                <a:gd name="T21" fmla="*/ 88 h 93"/>
                <a:gd name="T22" fmla="*/ 66 w 70"/>
                <a:gd name="T23" fmla="*/ 80 h 93"/>
                <a:gd name="T24" fmla="*/ 70 w 70"/>
                <a:gd name="T25" fmla="*/ 71 h 93"/>
                <a:gd name="T26" fmla="*/ 70 w 70"/>
                <a:gd name="T27" fmla="*/ 58 h 93"/>
                <a:gd name="T28" fmla="*/ 70 w 70"/>
                <a:gd name="T29" fmla="*/ 49 h 93"/>
                <a:gd name="T30" fmla="*/ 57 w 70"/>
                <a:gd name="T31" fmla="*/ 31 h 93"/>
                <a:gd name="T32" fmla="*/ 39 w 70"/>
                <a:gd name="T33" fmla="*/ 18 h 93"/>
                <a:gd name="T34" fmla="*/ 39 w 70"/>
                <a:gd name="T35" fmla="*/ 18 h 93"/>
                <a:gd name="T36" fmla="*/ 48 w 70"/>
                <a:gd name="T37" fmla="*/ 22 h 93"/>
                <a:gd name="T38" fmla="*/ 39 w 70"/>
                <a:gd name="T39" fmla="*/ 13 h 93"/>
                <a:gd name="T40" fmla="*/ 17 w 70"/>
                <a:gd name="T41" fmla="*/ 5 h 93"/>
                <a:gd name="T42" fmla="*/ 13 w 70"/>
                <a:gd name="T43" fmla="*/ 0 h 93"/>
                <a:gd name="T44" fmla="*/ 4 w 70"/>
                <a:gd name="T45" fmla="*/ 5 h 9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0"/>
                <a:gd name="T70" fmla="*/ 0 h 93"/>
                <a:gd name="T71" fmla="*/ 70 w 70"/>
                <a:gd name="T72" fmla="*/ 93 h 9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0" h="93">
                  <a:moveTo>
                    <a:pt x="4" y="5"/>
                  </a:moveTo>
                  <a:lnTo>
                    <a:pt x="4" y="5"/>
                  </a:lnTo>
                  <a:lnTo>
                    <a:pt x="0" y="13"/>
                  </a:lnTo>
                  <a:lnTo>
                    <a:pt x="0" y="31"/>
                  </a:lnTo>
                  <a:lnTo>
                    <a:pt x="0" y="49"/>
                  </a:lnTo>
                  <a:lnTo>
                    <a:pt x="4" y="66"/>
                  </a:lnTo>
                  <a:lnTo>
                    <a:pt x="13" y="80"/>
                  </a:lnTo>
                  <a:lnTo>
                    <a:pt x="22" y="88"/>
                  </a:lnTo>
                  <a:lnTo>
                    <a:pt x="35" y="93"/>
                  </a:lnTo>
                  <a:lnTo>
                    <a:pt x="53" y="88"/>
                  </a:lnTo>
                  <a:lnTo>
                    <a:pt x="66" y="80"/>
                  </a:lnTo>
                  <a:lnTo>
                    <a:pt x="70" y="71"/>
                  </a:lnTo>
                  <a:lnTo>
                    <a:pt x="70" y="58"/>
                  </a:lnTo>
                  <a:lnTo>
                    <a:pt x="70" y="49"/>
                  </a:lnTo>
                  <a:lnTo>
                    <a:pt x="57" y="31"/>
                  </a:lnTo>
                  <a:lnTo>
                    <a:pt x="39" y="18"/>
                  </a:lnTo>
                  <a:lnTo>
                    <a:pt x="48" y="22"/>
                  </a:lnTo>
                  <a:lnTo>
                    <a:pt x="39" y="13"/>
                  </a:lnTo>
                  <a:lnTo>
                    <a:pt x="17" y="5"/>
                  </a:lnTo>
                  <a:lnTo>
                    <a:pt x="13" y="0"/>
                  </a:lnTo>
                  <a:lnTo>
                    <a:pt x="4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7" name="Freeform 204"/>
            <p:cNvSpPr>
              <a:spLocks/>
            </p:cNvSpPr>
            <p:nvPr/>
          </p:nvSpPr>
          <p:spPr bwMode="auto">
            <a:xfrm>
              <a:off x="3557" y="1724"/>
              <a:ext cx="84" cy="40"/>
            </a:xfrm>
            <a:custGeom>
              <a:avLst/>
              <a:gdLst>
                <a:gd name="T0" fmla="*/ 80 w 84"/>
                <a:gd name="T1" fmla="*/ 0 h 40"/>
                <a:gd name="T2" fmla="*/ 80 w 84"/>
                <a:gd name="T3" fmla="*/ 0 h 40"/>
                <a:gd name="T4" fmla="*/ 27 w 84"/>
                <a:gd name="T5" fmla="*/ 9 h 40"/>
                <a:gd name="T6" fmla="*/ 9 w 84"/>
                <a:gd name="T7" fmla="*/ 14 h 40"/>
                <a:gd name="T8" fmla="*/ 0 w 84"/>
                <a:gd name="T9" fmla="*/ 18 h 40"/>
                <a:gd name="T10" fmla="*/ 0 w 84"/>
                <a:gd name="T11" fmla="*/ 23 h 40"/>
                <a:gd name="T12" fmla="*/ 0 w 84"/>
                <a:gd name="T13" fmla="*/ 27 h 40"/>
                <a:gd name="T14" fmla="*/ 18 w 84"/>
                <a:gd name="T15" fmla="*/ 36 h 40"/>
                <a:gd name="T16" fmla="*/ 18 w 84"/>
                <a:gd name="T17" fmla="*/ 36 h 40"/>
                <a:gd name="T18" fmla="*/ 31 w 84"/>
                <a:gd name="T19" fmla="*/ 40 h 40"/>
                <a:gd name="T20" fmla="*/ 45 w 84"/>
                <a:gd name="T21" fmla="*/ 40 h 40"/>
                <a:gd name="T22" fmla="*/ 58 w 84"/>
                <a:gd name="T23" fmla="*/ 36 h 40"/>
                <a:gd name="T24" fmla="*/ 71 w 84"/>
                <a:gd name="T25" fmla="*/ 31 h 40"/>
                <a:gd name="T26" fmla="*/ 76 w 84"/>
                <a:gd name="T27" fmla="*/ 23 h 40"/>
                <a:gd name="T28" fmla="*/ 84 w 84"/>
                <a:gd name="T29" fmla="*/ 14 h 40"/>
                <a:gd name="T30" fmla="*/ 84 w 84"/>
                <a:gd name="T31" fmla="*/ 5 h 40"/>
                <a:gd name="T32" fmla="*/ 80 w 8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4"/>
                <a:gd name="T52" fmla="*/ 0 h 40"/>
                <a:gd name="T53" fmla="*/ 84 w 84"/>
                <a:gd name="T54" fmla="*/ 40 h 4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4" h="40">
                  <a:moveTo>
                    <a:pt x="80" y="0"/>
                  </a:moveTo>
                  <a:lnTo>
                    <a:pt x="80" y="0"/>
                  </a:lnTo>
                  <a:lnTo>
                    <a:pt x="27" y="9"/>
                  </a:lnTo>
                  <a:lnTo>
                    <a:pt x="9" y="14"/>
                  </a:lnTo>
                  <a:lnTo>
                    <a:pt x="0" y="18"/>
                  </a:lnTo>
                  <a:lnTo>
                    <a:pt x="0" y="23"/>
                  </a:lnTo>
                  <a:lnTo>
                    <a:pt x="0" y="27"/>
                  </a:lnTo>
                  <a:lnTo>
                    <a:pt x="18" y="36"/>
                  </a:lnTo>
                  <a:lnTo>
                    <a:pt x="31" y="40"/>
                  </a:lnTo>
                  <a:lnTo>
                    <a:pt x="45" y="40"/>
                  </a:lnTo>
                  <a:lnTo>
                    <a:pt x="58" y="36"/>
                  </a:lnTo>
                  <a:lnTo>
                    <a:pt x="71" y="31"/>
                  </a:lnTo>
                  <a:lnTo>
                    <a:pt x="76" y="23"/>
                  </a:lnTo>
                  <a:lnTo>
                    <a:pt x="84" y="14"/>
                  </a:lnTo>
                  <a:lnTo>
                    <a:pt x="84" y="5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8" name="Freeform 205"/>
            <p:cNvSpPr>
              <a:spLocks/>
            </p:cNvSpPr>
            <p:nvPr/>
          </p:nvSpPr>
          <p:spPr bwMode="auto">
            <a:xfrm>
              <a:off x="3557" y="1724"/>
              <a:ext cx="84" cy="40"/>
            </a:xfrm>
            <a:custGeom>
              <a:avLst/>
              <a:gdLst>
                <a:gd name="T0" fmla="*/ 80 w 84"/>
                <a:gd name="T1" fmla="*/ 0 h 40"/>
                <a:gd name="T2" fmla="*/ 80 w 84"/>
                <a:gd name="T3" fmla="*/ 0 h 40"/>
                <a:gd name="T4" fmla="*/ 27 w 84"/>
                <a:gd name="T5" fmla="*/ 9 h 40"/>
                <a:gd name="T6" fmla="*/ 9 w 84"/>
                <a:gd name="T7" fmla="*/ 14 h 40"/>
                <a:gd name="T8" fmla="*/ 0 w 84"/>
                <a:gd name="T9" fmla="*/ 18 h 40"/>
                <a:gd name="T10" fmla="*/ 0 w 84"/>
                <a:gd name="T11" fmla="*/ 23 h 40"/>
                <a:gd name="T12" fmla="*/ 0 w 84"/>
                <a:gd name="T13" fmla="*/ 27 h 40"/>
                <a:gd name="T14" fmla="*/ 18 w 84"/>
                <a:gd name="T15" fmla="*/ 36 h 40"/>
                <a:gd name="T16" fmla="*/ 18 w 84"/>
                <a:gd name="T17" fmla="*/ 36 h 40"/>
                <a:gd name="T18" fmla="*/ 31 w 84"/>
                <a:gd name="T19" fmla="*/ 40 h 40"/>
                <a:gd name="T20" fmla="*/ 45 w 84"/>
                <a:gd name="T21" fmla="*/ 40 h 40"/>
                <a:gd name="T22" fmla="*/ 58 w 84"/>
                <a:gd name="T23" fmla="*/ 36 h 40"/>
                <a:gd name="T24" fmla="*/ 71 w 84"/>
                <a:gd name="T25" fmla="*/ 31 h 40"/>
                <a:gd name="T26" fmla="*/ 76 w 84"/>
                <a:gd name="T27" fmla="*/ 23 h 40"/>
                <a:gd name="T28" fmla="*/ 84 w 84"/>
                <a:gd name="T29" fmla="*/ 14 h 40"/>
                <a:gd name="T30" fmla="*/ 84 w 84"/>
                <a:gd name="T31" fmla="*/ 5 h 40"/>
                <a:gd name="T32" fmla="*/ 80 w 8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4"/>
                <a:gd name="T52" fmla="*/ 0 h 40"/>
                <a:gd name="T53" fmla="*/ 84 w 84"/>
                <a:gd name="T54" fmla="*/ 40 h 4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4" h="40">
                  <a:moveTo>
                    <a:pt x="80" y="0"/>
                  </a:moveTo>
                  <a:lnTo>
                    <a:pt x="80" y="0"/>
                  </a:lnTo>
                  <a:lnTo>
                    <a:pt x="27" y="9"/>
                  </a:lnTo>
                  <a:lnTo>
                    <a:pt x="9" y="14"/>
                  </a:lnTo>
                  <a:lnTo>
                    <a:pt x="0" y="18"/>
                  </a:lnTo>
                  <a:lnTo>
                    <a:pt x="0" y="23"/>
                  </a:lnTo>
                  <a:lnTo>
                    <a:pt x="0" y="27"/>
                  </a:lnTo>
                  <a:lnTo>
                    <a:pt x="18" y="36"/>
                  </a:lnTo>
                  <a:lnTo>
                    <a:pt x="31" y="40"/>
                  </a:lnTo>
                  <a:lnTo>
                    <a:pt x="45" y="40"/>
                  </a:lnTo>
                  <a:lnTo>
                    <a:pt x="58" y="36"/>
                  </a:lnTo>
                  <a:lnTo>
                    <a:pt x="71" y="31"/>
                  </a:lnTo>
                  <a:lnTo>
                    <a:pt x="76" y="23"/>
                  </a:lnTo>
                  <a:lnTo>
                    <a:pt x="84" y="14"/>
                  </a:lnTo>
                  <a:lnTo>
                    <a:pt x="84" y="5"/>
                  </a:lnTo>
                  <a:lnTo>
                    <a:pt x="8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69" name="Freeform 206"/>
            <p:cNvSpPr>
              <a:spLocks/>
            </p:cNvSpPr>
            <p:nvPr/>
          </p:nvSpPr>
          <p:spPr bwMode="auto">
            <a:xfrm>
              <a:off x="3778" y="1707"/>
              <a:ext cx="142" cy="97"/>
            </a:xfrm>
            <a:custGeom>
              <a:avLst/>
              <a:gdLst>
                <a:gd name="T0" fmla="*/ 142 w 142"/>
                <a:gd name="T1" fmla="*/ 0 h 97"/>
                <a:gd name="T2" fmla="*/ 142 w 142"/>
                <a:gd name="T3" fmla="*/ 0 h 97"/>
                <a:gd name="T4" fmla="*/ 102 w 142"/>
                <a:gd name="T5" fmla="*/ 9 h 97"/>
                <a:gd name="T6" fmla="*/ 49 w 142"/>
                <a:gd name="T7" fmla="*/ 22 h 97"/>
                <a:gd name="T8" fmla="*/ 22 w 142"/>
                <a:gd name="T9" fmla="*/ 35 h 97"/>
                <a:gd name="T10" fmla="*/ 5 w 142"/>
                <a:gd name="T11" fmla="*/ 48 h 97"/>
                <a:gd name="T12" fmla="*/ 0 w 142"/>
                <a:gd name="T13" fmla="*/ 57 h 97"/>
                <a:gd name="T14" fmla="*/ 0 w 142"/>
                <a:gd name="T15" fmla="*/ 66 h 97"/>
                <a:gd name="T16" fmla="*/ 0 w 142"/>
                <a:gd name="T17" fmla="*/ 75 h 97"/>
                <a:gd name="T18" fmla="*/ 9 w 142"/>
                <a:gd name="T19" fmla="*/ 84 h 97"/>
                <a:gd name="T20" fmla="*/ 9 w 142"/>
                <a:gd name="T21" fmla="*/ 84 h 97"/>
                <a:gd name="T22" fmla="*/ 18 w 142"/>
                <a:gd name="T23" fmla="*/ 93 h 97"/>
                <a:gd name="T24" fmla="*/ 27 w 142"/>
                <a:gd name="T25" fmla="*/ 97 h 97"/>
                <a:gd name="T26" fmla="*/ 40 w 142"/>
                <a:gd name="T27" fmla="*/ 97 h 97"/>
                <a:gd name="T28" fmla="*/ 49 w 142"/>
                <a:gd name="T29" fmla="*/ 97 h 97"/>
                <a:gd name="T30" fmla="*/ 71 w 142"/>
                <a:gd name="T31" fmla="*/ 84 h 97"/>
                <a:gd name="T32" fmla="*/ 93 w 142"/>
                <a:gd name="T33" fmla="*/ 66 h 97"/>
                <a:gd name="T34" fmla="*/ 124 w 142"/>
                <a:gd name="T35" fmla="*/ 22 h 97"/>
                <a:gd name="T36" fmla="*/ 142 w 142"/>
                <a:gd name="T37" fmla="*/ 0 h 9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42"/>
                <a:gd name="T58" fmla="*/ 0 h 97"/>
                <a:gd name="T59" fmla="*/ 142 w 142"/>
                <a:gd name="T60" fmla="*/ 97 h 9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42" h="97">
                  <a:moveTo>
                    <a:pt x="142" y="0"/>
                  </a:moveTo>
                  <a:lnTo>
                    <a:pt x="142" y="0"/>
                  </a:lnTo>
                  <a:lnTo>
                    <a:pt x="102" y="9"/>
                  </a:lnTo>
                  <a:lnTo>
                    <a:pt x="49" y="22"/>
                  </a:lnTo>
                  <a:lnTo>
                    <a:pt x="22" y="35"/>
                  </a:lnTo>
                  <a:lnTo>
                    <a:pt x="5" y="48"/>
                  </a:lnTo>
                  <a:lnTo>
                    <a:pt x="0" y="57"/>
                  </a:lnTo>
                  <a:lnTo>
                    <a:pt x="0" y="66"/>
                  </a:lnTo>
                  <a:lnTo>
                    <a:pt x="0" y="75"/>
                  </a:lnTo>
                  <a:lnTo>
                    <a:pt x="9" y="84"/>
                  </a:lnTo>
                  <a:lnTo>
                    <a:pt x="18" y="93"/>
                  </a:lnTo>
                  <a:lnTo>
                    <a:pt x="27" y="97"/>
                  </a:lnTo>
                  <a:lnTo>
                    <a:pt x="40" y="97"/>
                  </a:lnTo>
                  <a:lnTo>
                    <a:pt x="49" y="97"/>
                  </a:lnTo>
                  <a:lnTo>
                    <a:pt x="71" y="84"/>
                  </a:lnTo>
                  <a:lnTo>
                    <a:pt x="93" y="66"/>
                  </a:lnTo>
                  <a:lnTo>
                    <a:pt x="124" y="22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0" name="Freeform 207"/>
            <p:cNvSpPr>
              <a:spLocks/>
            </p:cNvSpPr>
            <p:nvPr/>
          </p:nvSpPr>
          <p:spPr bwMode="auto">
            <a:xfrm>
              <a:off x="3778" y="1707"/>
              <a:ext cx="142" cy="97"/>
            </a:xfrm>
            <a:custGeom>
              <a:avLst/>
              <a:gdLst>
                <a:gd name="T0" fmla="*/ 142 w 142"/>
                <a:gd name="T1" fmla="*/ 0 h 97"/>
                <a:gd name="T2" fmla="*/ 142 w 142"/>
                <a:gd name="T3" fmla="*/ 0 h 97"/>
                <a:gd name="T4" fmla="*/ 102 w 142"/>
                <a:gd name="T5" fmla="*/ 9 h 97"/>
                <a:gd name="T6" fmla="*/ 49 w 142"/>
                <a:gd name="T7" fmla="*/ 22 h 97"/>
                <a:gd name="T8" fmla="*/ 22 w 142"/>
                <a:gd name="T9" fmla="*/ 35 h 97"/>
                <a:gd name="T10" fmla="*/ 5 w 142"/>
                <a:gd name="T11" fmla="*/ 48 h 97"/>
                <a:gd name="T12" fmla="*/ 0 w 142"/>
                <a:gd name="T13" fmla="*/ 57 h 97"/>
                <a:gd name="T14" fmla="*/ 0 w 142"/>
                <a:gd name="T15" fmla="*/ 66 h 97"/>
                <a:gd name="T16" fmla="*/ 0 w 142"/>
                <a:gd name="T17" fmla="*/ 75 h 97"/>
                <a:gd name="T18" fmla="*/ 9 w 142"/>
                <a:gd name="T19" fmla="*/ 84 h 97"/>
                <a:gd name="T20" fmla="*/ 9 w 142"/>
                <a:gd name="T21" fmla="*/ 84 h 97"/>
                <a:gd name="T22" fmla="*/ 18 w 142"/>
                <a:gd name="T23" fmla="*/ 93 h 97"/>
                <a:gd name="T24" fmla="*/ 27 w 142"/>
                <a:gd name="T25" fmla="*/ 97 h 97"/>
                <a:gd name="T26" fmla="*/ 40 w 142"/>
                <a:gd name="T27" fmla="*/ 97 h 97"/>
                <a:gd name="T28" fmla="*/ 49 w 142"/>
                <a:gd name="T29" fmla="*/ 97 h 97"/>
                <a:gd name="T30" fmla="*/ 71 w 142"/>
                <a:gd name="T31" fmla="*/ 84 h 97"/>
                <a:gd name="T32" fmla="*/ 93 w 142"/>
                <a:gd name="T33" fmla="*/ 66 h 97"/>
                <a:gd name="T34" fmla="*/ 124 w 142"/>
                <a:gd name="T35" fmla="*/ 22 h 97"/>
                <a:gd name="T36" fmla="*/ 142 w 142"/>
                <a:gd name="T37" fmla="*/ 0 h 9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42"/>
                <a:gd name="T58" fmla="*/ 0 h 97"/>
                <a:gd name="T59" fmla="*/ 142 w 142"/>
                <a:gd name="T60" fmla="*/ 97 h 9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42" h="97">
                  <a:moveTo>
                    <a:pt x="142" y="0"/>
                  </a:moveTo>
                  <a:lnTo>
                    <a:pt x="142" y="0"/>
                  </a:lnTo>
                  <a:lnTo>
                    <a:pt x="102" y="9"/>
                  </a:lnTo>
                  <a:lnTo>
                    <a:pt x="49" y="22"/>
                  </a:lnTo>
                  <a:lnTo>
                    <a:pt x="22" y="35"/>
                  </a:lnTo>
                  <a:lnTo>
                    <a:pt x="5" y="48"/>
                  </a:lnTo>
                  <a:lnTo>
                    <a:pt x="0" y="57"/>
                  </a:lnTo>
                  <a:lnTo>
                    <a:pt x="0" y="66"/>
                  </a:lnTo>
                  <a:lnTo>
                    <a:pt x="0" y="75"/>
                  </a:lnTo>
                  <a:lnTo>
                    <a:pt x="9" y="84"/>
                  </a:lnTo>
                  <a:lnTo>
                    <a:pt x="18" y="93"/>
                  </a:lnTo>
                  <a:lnTo>
                    <a:pt x="27" y="97"/>
                  </a:lnTo>
                  <a:lnTo>
                    <a:pt x="40" y="97"/>
                  </a:lnTo>
                  <a:lnTo>
                    <a:pt x="49" y="97"/>
                  </a:lnTo>
                  <a:lnTo>
                    <a:pt x="71" y="84"/>
                  </a:lnTo>
                  <a:lnTo>
                    <a:pt x="93" y="66"/>
                  </a:lnTo>
                  <a:lnTo>
                    <a:pt x="124" y="22"/>
                  </a:lnTo>
                  <a:lnTo>
                    <a:pt x="1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1" name="Freeform 208"/>
            <p:cNvSpPr>
              <a:spLocks/>
            </p:cNvSpPr>
            <p:nvPr/>
          </p:nvSpPr>
          <p:spPr bwMode="auto">
            <a:xfrm>
              <a:off x="3809" y="1800"/>
              <a:ext cx="106" cy="61"/>
            </a:xfrm>
            <a:custGeom>
              <a:avLst/>
              <a:gdLst>
                <a:gd name="T0" fmla="*/ 106 w 106"/>
                <a:gd name="T1" fmla="*/ 48 h 61"/>
                <a:gd name="T2" fmla="*/ 106 w 106"/>
                <a:gd name="T3" fmla="*/ 48 h 61"/>
                <a:gd name="T4" fmla="*/ 102 w 106"/>
                <a:gd name="T5" fmla="*/ 39 h 61"/>
                <a:gd name="T6" fmla="*/ 93 w 106"/>
                <a:gd name="T7" fmla="*/ 26 h 61"/>
                <a:gd name="T8" fmla="*/ 62 w 106"/>
                <a:gd name="T9" fmla="*/ 8 h 61"/>
                <a:gd name="T10" fmla="*/ 44 w 106"/>
                <a:gd name="T11" fmla="*/ 0 h 61"/>
                <a:gd name="T12" fmla="*/ 27 w 106"/>
                <a:gd name="T13" fmla="*/ 0 h 61"/>
                <a:gd name="T14" fmla="*/ 13 w 106"/>
                <a:gd name="T15" fmla="*/ 4 h 61"/>
                <a:gd name="T16" fmla="*/ 5 w 106"/>
                <a:gd name="T17" fmla="*/ 17 h 61"/>
                <a:gd name="T18" fmla="*/ 5 w 106"/>
                <a:gd name="T19" fmla="*/ 17 h 61"/>
                <a:gd name="T20" fmla="*/ 0 w 106"/>
                <a:gd name="T21" fmla="*/ 26 h 61"/>
                <a:gd name="T22" fmla="*/ 0 w 106"/>
                <a:gd name="T23" fmla="*/ 35 h 61"/>
                <a:gd name="T24" fmla="*/ 5 w 106"/>
                <a:gd name="T25" fmla="*/ 44 h 61"/>
                <a:gd name="T26" fmla="*/ 9 w 106"/>
                <a:gd name="T27" fmla="*/ 48 h 61"/>
                <a:gd name="T28" fmla="*/ 27 w 106"/>
                <a:gd name="T29" fmla="*/ 57 h 61"/>
                <a:gd name="T30" fmla="*/ 44 w 106"/>
                <a:gd name="T31" fmla="*/ 61 h 61"/>
                <a:gd name="T32" fmla="*/ 66 w 106"/>
                <a:gd name="T33" fmla="*/ 61 h 61"/>
                <a:gd name="T34" fmla="*/ 89 w 106"/>
                <a:gd name="T35" fmla="*/ 57 h 61"/>
                <a:gd name="T36" fmla="*/ 102 w 106"/>
                <a:gd name="T37" fmla="*/ 53 h 61"/>
                <a:gd name="T38" fmla="*/ 106 w 106"/>
                <a:gd name="T39" fmla="*/ 48 h 6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06"/>
                <a:gd name="T61" fmla="*/ 0 h 61"/>
                <a:gd name="T62" fmla="*/ 106 w 106"/>
                <a:gd name="T63" fmla="*/ 61 h 6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06" h="61">
                  <a:moveTo>
                    <a:pt x="106" y="48"/>
                  </a:moveTo>
                  <a:lnTo>
                    <a:pt x="106" y="48"/>
                  </a:lnTo>
                  <a:lnTo>
                    <a:pt x="102" y="39"/>
                  </a:lnTo>
                  <a:lnTo>
                    <a:pt x="93" y="26"/>
                  </a:lnTo>
                  <a:lnTo>
                    <a:pt x="62" y="8"/>
                  </a:lnTo>
                  <a:lnTo>
                    <a:pt x="44" y="0"/>
                  </a:lnTo>
                  <a:lnTo>
                    <a:pt x="27" y="0"/>
                  </a:lnTo>
                  <a:lnTo>
                    <a:pt x="13" y="4"/>
                  </a:lnTo>
                  <a:lnTo>
                    <a:pt x="5" y="17"/>
                  </a:lnTo>
                  <a:lnTo>
                    <a:pt x="0" y="26"/>
                  </a:lnTo>
                  <a:lnTo>
                    <a:pt x="0" y="35"/>
                  </a:lnTo>
                  <a:lnTo>
                    <a:pt x="5" y="44"/>
                  </a:lnTo>
                  <a:lnTo>
                    <a:pt x="9" y="48"/>
                  </a:lnTo>
                  <a:lnTo>
                    <a:pt x="27" y="57"/>
                  </a:lnTo>
                  <a:lnTo>
                    <a:pt x="44" y="61"/>
                  </a:lnTo>
                  <a:lnTo>
                    <a:pt x="66" y="61"/>
                  </a:lnTo>
                  <a:lnTo>
                    <a:pt x="89" y="57"/>
                  </a:lnTo>
                  <a:lnTo>
                    <a:pt x="102" y="53"/>
                  </a:lnTo>
                  <a:lnTo>
                    <a:pt x="106" y="48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2" name="Freeform 209"/>
            <p:cNvSpPr>
              <a:spLocks/>
            </p:cNvSpPr>
            <p:nvPr/>
          </p:nvSpPr>
          <p:spPr bwMode="auto">
            <a:xfrm>
              <a:off x="3809" y="1800"/>
              <a:ext cx="106" cy="61"/>
            </a:xfrm>
            <a:custGeom>
              <a:avLst/>
              <a:gdLst>
                <a:gd name="T0" fmla="*/ 106 w 106"/>
                <a:gd name="T1" fmla="*/ 48 h 61"/>
                <a:gd name="T2" fmla="*/ 106 w 106"/>
                <a:gd name="T3" fmla="*/ 48 h 61"/>
                <a:gd name="T4" fmla="*/ 102 w 106"/>
                <a:gd name="T5" fmla="*/ 39 h 61"/>
                <a:gd name="T6" fmla="*/ 93 w 106"/>
                <a:gd name="T7" fmla="*/ 26 h 61"/>
                <a:gd name="T8" fmla="*/ 62 w 106"/>
                <a:gd name="T9" fmla="*/ 8 h 61"/>
                <a:gd name="T10" fmla="*/ 44 w 106"/>
                <a:gd name="T11" fmla="*/ 0 h 61"/>
                <a:gd name="T12" fmla="*/ 27 w 106"/>
                <a:gd name="T13" fmla="*/ 0 h 61"/>
                <a:gd name="T14" fmla="*/ 13 w 106"/>
                <a:gd name="T15" fmla="*/ 4 h 61"/>
                <a:gd name="T16" fmla="*/ 5 w 106"/>
                <a:gd name="T17" fmla="*/ 17 h 61"/>
                <a:gd name="T18" fmla="*/ 5 w 106"/>
                <a:gd name="T19" fmla="*/ 17 h 61"/>
                <a:gd name="T20" fmla="*/ 0 w 106"/>
                <a:gd name="T21" fmla="*/ 26 h 61"/>
                <a:gd name="T22" fmla="*/ 0 w 106"/>
                <a:gd name="T23" fmla="*/ 35 h 61"/>
                <a:gd name="T24" fmla="*/ 5 w 106"/>
                <a:gd name="T25" fmla="*/ 44 h 61"/>
                <a:gd name="T26" fmla="*/ 9 w 106"/>
                <a:gd name="T27" fmla="*/ 48 h 61"/>
                <a:gd name="T28" fmla="*/ 27 w 106"/>
                <a:gd name="T29" fmla="*/ 57 h 61"/>
                <a:gd name="T30" fmla="*/ 44 w 106"/>
                <a:gd name="T31" fmla="*/ 61 h 61"/>
                <a:gd name="T32" fmla="*/ 66 w 106"/>
                <a:gd name="T33" fmla="*/ 61 h 61"/>
                <a:gd name="T34" fmla="*/ 89 w 106"/>
                <a:gd name="T35" fmla="*/ 57 h 61"/>
                <a:gd name="T36" fmla="*/ 102 w 106"/>
                <a:gd name="T37" fmla="*/ 53 h 61"/>
                <a:gd name="T38" fmla="*/ 106 w 106"/>
                <a:gd name="T39" fmla="*/ 48 h 6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06"/>
                <a:gd name="T61" fmla="*/ 0 h 61"/>
                <a:gd name="T62" fmla="*/ 106 w 106"/>
                <a:gd name="T63" fmla="*/ 61 h 6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06" h="61">
                  <a:moveTo>
                    <a:pt x="106" y="48"/>
                  </a:moveTo>
                  <a:lnTo>
                    <a:pt x="106" y="48"/>
                  </a:lnTo>
                  <a:lnTo>
                    <a:pt x="102" y="39"/>
                  </a:lnTo>
                  <a:lnTo>
                    <a:pt x="93" y="26"/>
                  </a:lnTo>
                  <a:lnTo>
                    <a:pt x="62" y="8"/>
                  </a:lnTo>
                  <a:lnTo>
                    <a:pt x="44" y="0"/>
                  </a:lnTo>
                  <a:lnTo>
                    <a:pt x="27" y="0"/>
                  </a:lnTo>
                  <a:lnTo>
                    <a:pt x="13" y="4"/>
                  </a:lnTo>
                  <a:lnTo>
                    <a:pt x="5" y="17"/>
                  </a:lnTo>
                  <a:lnTo>
                    <a:pt x="0" y="26"/>
                  </a:lnTo>
                  <a:lnTo>
                    <a:pt x="0" y="35"/>
                  </a:lnTo>
                  <a:lnTo>
                    <a:pt x="5" y="44"/>
                  </a:lnTo>
                  <a:lnTo>
                    <a:pt x="9" y="48"/>
                  </a:lnTo>
                  <a:lnTo>
                    <a:pt x="27" y="57"/>
                  </a:lnTo>
                  <a:lnTo>
                    <a:pt x="44" y="61"/>
                  </a:lnTo>
                  <a:lnTo>
                    <a:pt x="66" y="61"/>
                  </a:lnTo>
                  <a:lnTo>
                    <a:pt x="89" y="57"/>
                  </a:lnTo>
                  <a:lnTo>
                    <a:pt x="102" y="53"/>
                  </a:lnTo>
                  <a:lnTo>
                    <a:pt x="106" y="4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3" name="Freeform 210"/>
            <p:cNvSpPr>
              <a:spLocks/>
            </p:cNvSpPr>
            <p:nvPr/>
          </p:nvSpPr>
          <p:spPr bwMode="auto">
            <a:xfrm>
              <a:off x="3761" y="1649"/>
              <a:ext cx="61" cy="89"/>
            </a:xfrm>
            <a:custGeom>
              <a:avLst/>
              <a:gdLst>
                <a:gd name="T0" fmla="*/ 13 w 61"/>
                <a:gd name="T1" fmla="*/ 0 h 89"/>
                <a:gd name="T2" fmla="*/ 13 w 61"/>
                <a:gd name="T3" fmla="*/ 0 h 89"/>
                <a:gd name="T4" fmla="*/ 4 w 61"/>
                <a:gd name="T5" fmla="*/ 22 h 89"/>
                <a:gd name="T6" fmla="*/ 0 w 61"/>
                <a:gd name="T7" fmla="*/ 53 h 89"/>
                <a:gd name="T8" fmla="*/ 0 w 61"/>
                <a:gd name="T9" fmla="*/ 71 h 89"/>
                <a:gd name="T10" fmla="*/ 0 w 61"/>
                <a:gd name="T11" fmla="*/ 80 h 89"/>
                <a:gd name="T12" fmla="*/ 13 w 61"/>
                <a:gd name="T13" fmla="*/ 89 h 89"/>
                <a:gd name="T14" fmla="*/ 31 w 61"/>
                <a:gd name="T15" fmla="*/ 89 h 89"/>
                <a:gd name="T16" fmla="*/ 31 w 61"/>
                <a:gd name="T17" fmla="*/ 89 h 89"/>
                <a:gd name="T18" fmla="*/ 44 w 61"/>
                <a:gd name="T19" fmla="*/ 84 h 89"/>
                <a:gd name="T20" fmla="*/ 53 w 61"/>
                <a:gd name="T21" fmla="*/ 75 h 89"/>
                <a:gd name="T22" fmla="*/ 61 w 61"/>
                <a:gd name="T23" fmla="*/ 71 h 89"/>
                <a:gd name="T24" fmla="*/ 61 w 61"/>
                <a:gd name="T25" fmla="*/ 62 h 89"/>
                <a:gd name="T26" fmla="*/ 61 w 61"/>
                <a:gd name="T27" fmla="*/ 49 h 89"/>
                <a:gd name="T28" fmla="*/ 53 w 61"/>
                <a:gd name="T29" fmla="*/ 31 h 89"/>
                <a:gd name="T30" fmla="*/ 39 w 61"/>
                <a:gd name="T31" fmla="*/ 18 h 89"/>
                <a:gd name="T32" fmla="*/ 26 w 61"/>
                <a:gd name="T33" fmla="*/ 5 h 89"/>
                <a:gd name="T34" fmla="*/ 17 w 61"/>
                <a:gd name="T35" fmla="*/ 0 h 89"/>
                <a:gd name="T36" fmla="*/ 13 w 61"/>
                <a:gd name="T37" fmla="*/ 0 h 8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1"/>
                <a:gd name="T58" fmla="*/ 0 h 89"/>
                <a:gd name="T59" fmla="*/ 61 w 61"/>
                <a:gd name="T60" fmla="*/ 89 h 8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1" h="89">
                  <a:moveTo>
                    <a:pt x="13" y="0"/>
                  </a:moveTo>
                  <a:lnTo>
                    <a:pt x="13" y="0"/>
                  </a:lnTo>
                  <a:lnTo>
                    <a:pt x="4" y="22"/>
                  </a:lnTo>
                  <a:lnTo>
                    <a:pt x="0" y="53"/>
                  </a:lnTo>
                  <a:lnTo>
                    <a:pt x="0" y="71"/>
                  </a:lnTo>
                  <a:lnTo>
                    <a:pt x="0" y="80"/>
                  </a:lnTo>
                  <a:lnTo>
                    <a:pt x="13" y="89"/>
                  </a:lnTo>
                  <a:lnTo>
                    <a:pt x="31" y="89"/>
                  </a:lnTo>
                  <a:lnTo>
                    <a:pt x="44" y="84"/>
                  </a:lnTo>
                  <a:lnTo>
                    <a:pt x="53" y="75"/>
                  </a:lnTo>
                  <a:lnTo>
                    <a:pt x="61" y="71"/>
                  </a:lnTo>
                  <a:lnTo>
                    <a:pt x="61" y="62"/>
                  </a:lnTo>
                  <a:lnTo>
                    <a:pt x="61" y="49"/>
                  </a:lnTo>
                  <a:lnTo>
                    <a:pt x="53" y="31"/>
                  </a:lnTo>
                  <a:lnTo>
                    <a:pt x="39" y="18"/>
                  </a:lnTo>
                  <a:lnTo>
                    <a:pt x="26" y="5"/>
                  </a:lnTo>
                  <a:lnTo>
                    <a:pt x="17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4" name="Freeform 211"/>
            <p:cNvSpPr>
              <a:spLocks/>
            </p:cNvSpPr>
            <p:nvPr/>
          </p:nvSpPr>
          <p:spPr bwMode="auto">
            <a:xfrm>
              <a:off x="3761" y="1649"/>
              <a:ext cx="61" cy="89"/>
            </a:xfrm>
            <a:custGeom>
              <a:avLst/>
              <a:gdLst>
                <a:gd name="T0" fmla="*/ 13 w 61"/>
                <a:gd name="T1" fmla="*/ 0 h 89"/>
                <a:gd name="T2" fmla="*/ 13 w 61"/>
                <a:gd name="T3" fmla="*/ 0 h 89"/>
                <a:gd name="T4" fmla="*/ 4 w 61"/>
                <a:gd name="T5" fmla="*/ 22 h 89"/>
                <a:gd name="T6" fmla="*/ 0 w 61"/>
                <a:gd name="T7" fmla="*/ 53 h 89"/>
                <a:gd name="T8" fmla="*/ 0 w 61"/>
                <a:gd name="T9" fmla="*/ 71 h 89"/>
                <a:gd name="T10" fmla="*/ 0 w 61"/>
                <a:gd name="T11" fmla="*/ 80 h 89"/>
                <a:gd name="T12" fmla="*/ 13 w 61"/>
                <a:gd name="T13" fmla="*/ 89 h 89"/>
                <a:gd name="T14" fmla="*/ 31 w 61"/>
                <a:gd name="T15" fmla="*/ 89 h 89"/>
                <a:gd name="T16" fmla="*/ 31 w 61"/>
                <a:gd name="T17" fmla="*/ 89 h 89"/>
                <a:gd name="T18" fmla="*/ 44 w 61"/>
                <a:gd name="T19" fmla="*/ 84 h 89"/>
                <a:gd name="T20" fmla="*/ 53 w 61"/>
                <a:gd name="T21" fmla="*/ 75 h 89"/>
                <a:gd name="T22" fmla="*/ 61 w 61"/>
                <a:gd name="T23" fmla="*/ 71 h 89"/>
                <a:gd name="T24" fmla="*/ 61 w 61"/>
                <a:gd name="T25" fmla="*/ 62 h 89"/>
                <a:gd name="T26" fmla="*/ 61 w 61"/>
                <a:gd name="T27" fmla="*/ 49 h 89"/>
                <a:gd name="T28" fmla="*/ 53 w 61"/>
                <a:gd name="T29" fmla="*/ 31 h 89"/>
                <a:gd name="T30" fmla="*/ 39 w 61"/>
                <a:gd name="T31" fmla="*/ 18 h 89"/>
                <a:gd name="T32" fmla="*/ 26 w 61"/>
                <a:gd name="T33" fmla="*/ 5 h 89"/>
                <a:gd name="T34" fmla="*/ 17 w 61"/>
                <a:gd name="T35" fmla="*/ 0 h 89"/>
                <a:gd name="T36" fmla="*/ 13 w 61"/>
                <a:gd name="T37" fmla="*/ 0 h 8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1"/>
                <a:gd name="T58" fmla="*/ 0 h 89"/>
                <a:gd name="T59" fmla="*/ 61 w 61"/>
                <a:gd name="T60" fmla="*/ 89 h 8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1" h="89">
                  <a:moveTo>
                    <a:pt x="13" y="0"/>
                  </a:moveTo>
                  <a:lnTo>
                    <a:pt x="13" y="0"/>
                  </a:lnTo>
                  <a:lnTo>
                    <a:pt x="4" y="22"/>
                  </a:lnTo>
                  <a:lnTo>
                    <a:pt x="0" y="53"/>
                  </a:lnTo>
                  <a:lnTo>
                    <a:pt x="0" y="71"/>
                  </a:lnTo>
                  <a:lnTo>
                    <a:pt x="0" y="80"/>
                  </a:lnTo>
                  <a:lnTo>
                    <a:pt x="13" y="89"/>
                  </a:lnTo>
                  <a:lnTo>
                    <a:pt x="31" y="89"/>
                  </a:lnTo>
                  <a:lnTo>
                    <a:pt x="44" y="84"/>
                  </a:lnTo>
                  <a:lnTo>
                    <a:pt x="53" y="75"/>
                  </a:lnTo>
                  <a:lnTo>
                    <a:pt x="61" y="71"/>
                  </a:lnTo>
                  <a:lnTo>
                    <a:pt x="61" y="62"/>
                  </a:lnTo>
                  <a:lnTo>
                    <a:pt x="61" y="49"/>
                  </a:lnTo>
                  <a:lnTo>
                    <a:pt x="53" y="31"/>
                  </a:lnTo>
                  <a:lnTo>
                    <a:pt x="39" y="18"/>
                  </a:lnTo>
                  <a:lnTo>
                    <a:pt x="26" y="5"/>
                  </a:lnTo>
                  <a:lnTo>
                    <a:pt x="17" y="0"/>
                  </a:lnTo>
                  <a:lnTo>
                    <a:pt x="1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5" name="Freeform 212"/>
            <p:cNvSpPr>
              <a:spLocks/>
            </p:cNvSpPr>
            <p:nvPr/>
          </p:nvSpPr>
          <p:spPr bwMode="auto">
            <a:xfrm>
              <a:off x="3712" y="1839"/>
              <a:ext cx="57" cy="58"/>
            </a:xfrm>
            <a:custGeom>
              <a:avLst/>
              <a:gdLst>
                <a:gd name="T0" fmla="*/ 57 w 57"/>
                <a:gd name="T1" fmla="*/ 58 h 58"/>
                <a:gd name="T2" fmla="*/ 57 w 57"/>
                <a:gd name="T3" fmla="*/ 58 h 58"/>
                <a:gd name="T4" fmla="*/ 57 w 57"/>
                <a:gd name="T5" fmla="*/ 44 h 58"/>
                <a:gd name="T6" fmla="*/ 53 w 57"/>
                <a:gd name="T7" fmla="*/ 22 h 58"/>
                <a:gd name="T8" fmla="*/ 49 w 57"/>
                <a:gd name="T9" fmla="*/ 9 h 58"/>
                <a:gd name="T10" fmla="*/ 40 w 57"/>
                <a:gd name="T11" fmla="*/ 0 h 58"/>
                <a:gd name="T12" fmla="*/ 27 w 57"/>
                <a:gd name="T13" fmla="*/ 0 h 58"/>
                <a:gd name="T14" fmla="*/ 13 w 57"/>
                <a:gd name="T15" fmla="*/ 0 h 58"/>
                <a:gd name="T16" fmla="*/ 13 w 57"/>
                <a:gd name="T17" fmla="*/ 0 h 58"/>
                <a:gd name="T18" fmla="*/ 0 w 57"/>
                <a:gd name="T19" fmla="*/ 14 h 58"/>
                <a:gd name="T20" fmla="*/ 0 w 57"/>
                <a:gd name="T21" fmla="*/ 22 h 58"/>
                <a:gd name="T22" fmla="*/ 9 w 57"/>
                <a:gd name="T23" fmla="*/ 36 h 58"/>
                <a:gd name="T24" fmla="*/ 18 w 57"/>
                <a:gd name="T25" fmla="*/ 44 h 58"/>
                <a:gd name="T26" fmla="*/ 49 w 57"/>
                <a:gd name="T27" fmla="*/ 58 h 58"/>
                <a:gd name="T28" fmla="*/ 57 w 57"/>
                <a:gd name="T29" fmla="*/ 58 h 58"/>
                <a:gd name="T30" fmla="*/ 57 w 57"/>
                <a:gd name="T31" fmla="*/ 58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7"/>
                <a:gd name="T49" fmla="*/ 0 h 58"/>
                <a:gd name="T50" fmla="*/ 57 w 57"/>
                <a:gd name="T51" fmla="*/ 58 h 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7" h="58">
                  <a:moveTo>
                    <a:pt x="57" y="58"/>
                  </a:moveTo>
                  <a:lnTo>
                    <a:pt x="57" y="58"/>
                  </a:lnTo>
                  <a:lnTo>
                    <a:pt x="57" y="44"/>
                  </a:lnTo>
                  <a:lnTo>
                    <a:pt x="53" y="22"/>
                  </a:lnTo>
                  <a:lnTo>
                    <a:pt x="49" y="9"/>
                  </a:lnTo>
                  <a:lnTo>
                    <a:pt x="40" y="0"/>
                  </a:lnTo>
                  <a:lnTo>
                    <a:pt x="27" y="0"/>
                  </a:lnTo>
                  <a:lnTo>
                    <a:pt x="13" y="0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9" y="36"/>
                  </a:lnTo>
                  <a:lnTo>
                    <a:pt x="18" y="44"/>
                  </a:lnTo>
                  <a:lnTo>
                    <a:pt x="49" y="58"/>
                  </a:lnTo>
                  <a:lnTo>
                    <a:pt x="57" y="58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6" name="Freeform 213"/>
            <p:cNvSpPr>
              <a:spLocks/>
            </p:cNvSpPr>
            <p:nvPr/>
          </p:nvSpPr>
          <p:spPr bwMode="auto">
            <a:xfrm>
              <a:off x="3712" y="1839"/>
              <a:ext cx="57" cy="58"/>
            </a:xfrm>
            <a:custGeom>
              <a:avLst/>
              <a:gdLst>
                <a:gd name="T0" fmla="*/ 57 w 57"/>
                <a:gd name="T1" fmla="*/ 58 h 58"/>
                <a:gd name="T2" fmla="*/ 57 w 57"/>
                <a:gd name="T3" fmla="*/ 58 h 58"/>
                <a:gd name="T4" fmla="*/ 57 w 57"/>
                <a:gd name="T5" fmla="*/ 44 h 58"/>
                <a:gd name="T6" fmla="*/ 53 w 57"/>
                <a:gd name="T7" fmla="*/ 22 h 58"/>
                <a:gd name="T8" fmla="*/ 49 w 57"/>
                <a:gd name="T9" fmla="*/ 9 h 58"/>
                <a:gd name="T10" fmla="*/ 40 w 57"/>
                <a:gd name="T11" fmla="*/ 0 h 58"/>
                <a:gd name="T12" fmla="*/ 27 w 57"/>
                <a:gd name="T13" fmla="*/ 0 h 58"/>
                <a:gd name="T14" fmla="*/ 13 w 57"/>
                <a:gd name="T15" fmla="*/ 0 h 58"/>
                <a:gd name="T16" fmla="*/ 13 w 57"/>
                <a:gd name="T17" fmla="*/ 0 h 58"/>
                <a:gd name="T18" fmla="*/ 0 w 57"/>
                <a:gd name="T19" fmla="*/ 14 h 58"/>
                <a:gd name="T20" fmla="*/ 0 w 57"/>
                <a:gd name="T21" fmla="*/ 22 h 58"/>
                <a:gd name="T22" fmla="*/ 9 w 57"/>
                <a:gd name="T23" fmla="*/ 36 h 58"/>
                <a:gd name="T24" fmla="*/ 18 w 57"/>
                <a:gd name="T25" fmla="*/ 44 h 58"/>
                <a:gd name="T26" fmla="*/ 49 w 57"/>
                <a:gd name="T27" fmla="*/ 58 h 58"/>
                <a:gd name="T28" fmla="*/ 57 w 57"/>
                <a:gd name="T29" fmla="*/ 58 h 58"/>
                <a:gd name="T30" fmla="*/ 57 w 57"/>
                <a:gd name="T31" fmla="*/ 58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7"/>
                <a:gd name="T49" fmla="*/ 0 h 58"/>
                <a:gd name="T50" fmla="*/ 57 w 57"/>
                <a:gd name="T51" fmla="*/ 58 h 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7" h="58">
                  <a:moveTo>
                    <a:pt x="57" y="58"/>
                  </a:moveTo>
                  <a:lnTo>
                    <a:pt x="57" y="58"/>
                  </a:lnTo>
                  <a:lnTo>
                    <a:pt x="57" y="44"/>
                  </a:lnTo>
                  <a:lnTo>
                    <a:pt x="53" y="22"/>
                  </a:lnTo>
                  <a:lnTo>
                    <a:pt x="49" y="9"/>
                  </a:lnTo>
                  <a:lnTo>
                    <a:pt x="40" y="0"/>
                  </a:lnTo>
                  <a:lnTo>
                    <a:pt x="27" y="0"/>
                  </a:lnTo>
                  <a:lnTo>
                    <a:pt x="13" y="0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9" y="36"/>
                  </a:lnTo>
                  <a:lnTo>
                    <a:pt x="18" y="44"/>
                  </a:lnTo>
                  <a:lnTo>
                    <a:pt x="49" y="58"/>
                  </a:lnTo>
                  <a:lnTo>
                    <a:pt x="57" y="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7" name="Freeform 214"/>
            <p:cNvSpPr>
              <a:spLocks/>
            </p:cNvSpPr>
            <p:nvPr/>
          </p:nvSpPr>
          <p:spPr bwMode="auto">
            <a:xfrm>
              <a:off x="3959" y="1919"/>
              <a:ext cx="128" cy="75"/>
            </a:xfrm>
            <a:custGeom>
              <a:avLst/>
              <a:gdLst>
                <a:gd name="T0" fmla="*/ 124 w 128"/>
                <a:gd name="T1" fmla="*/ 0 h 75"/>
                <a:gd name="T2" fmla="*/ 124 w 128"/>
                <a:gd name="T3" fmla="*/ 0 h 75"/>
                <a:gd name="T4" fmla="*/ 93 w 128"/>
                <a:gd name="T5" fmla="*/ 4 h 75"/>
                <a:gd name="T6" fmla="*/ 58 w 128"/>
                <a:gd name="T7" fmla="*/ 9 h 75"/>
                <a:gd name="T8" fmla="*/ 45 w 128"/>
                <a:gd name="T9" fmla="*/ 13 h 75"/>
                <a:gd name="T10" fmla="*/ 31 w 128"/>
                <a:gd name="T11" fmla="*/ 22 h 75"/>
                <a:gd name="T12" fmla="*/ 18 w 128"/>
                <a:gd name="T13" fmla="*/ 31 h 75"/>
                <a:gd name="T14" fmla="*/ 9 w 128"/>
                <a:gd name="T15" fmla="*/ 44 h 75"/>
                <a:gd name="T16" fmla="*/ 9 w 128"/>
                <a:gd name="T17" fmla="*/ 44 h 75"/>
                <a:gd name="T18" fmla="*/ 0 w 128"/>
                <a:gd name="T19" fmla="*/ 57 h 75"/>
                <a:gd name="T20" fmla="*/ 0 w 128"/>
                <a:gd name="T21" fmla="*/ 70 h 75"/>
                <a:gd name="T22" fmla="*/ 5 w 128"/>
                <a:gd name="T23" fmla="*/ 75 h 75"/>
                <a:gd name="T24" fmla="*/ 9 w 128"/>
                <a:gd name="T25" fmla="*/ 75 h 75"/>
                <a:gd name="T26" fmla="*/ 31 w 128"/>
                <a:gd name="T27" fmla="*/ 70 h 75"/>
                <a:gd name="T28" fmla="*/ 62 w 128"/>
                <a:gd name="T29" fmla="*/ 53 h 75"/>
                <a:gd name="T30" fmla="*/ 111 w 128"/>
                <a:gd name="T31" fmla="*/ 13 h 75"/>
                <a:gd name="T32" fmla="*/ 124 w 128"/>
                <a:gd name="T33" fmla="*/ 0 h 75"/>
                <a:gd name="T34" fmla="*/ 128 w 128"/>
                <a:gd name="T35" fmla="*/ 0 h 75"/>
                <a:gd name="T36" fmla="*/ 124 w 128"/>
                <a:gd name="T37" fmla="*/ 0 h 7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8"/>
                <a:gd name="T58" fmla="*/ 0 h 75"/>
                <a:gd name="T59" fmla="*/ 128 w 128"/>
                <a:gd name="T60" fmla="*/ 75 h 7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8" h="75">
                  <a:moveTo>
                    <a:pt x="124" y="0"/>
                  </a:moveTo>
                  <a:lnTo>
                    <a:pt x="124" y="0"/>
                  </a:lnTo>
                  <a:lnTo>
                    <a:pt x="93" y="4"/>
                  </a:lnTo>
                  <a:lnTo>
                    <a:pt x="58" y="9"/>
                  </a:lnTo>
                  <a:lnTo>
                    <a:pt x="45" y="13"/>
                  </a:lnTo>
                  <a:lnTo>
                    <a:pt x="31" y="22"/>
                  </a:lnTo>
                  <a:lnTo>
                    <a:pt x="18" y="31"/>
                  </a:lnTo>
                  <a:lnTo>
                    <a:pt x="9" y="44"/>
                  </a:lnTo>
                  <a:lnTo>
                    <a:pt x="0" y="57"/>
                  </a:lnTo>
                  <a:lnTo>
                    <a:pt x="0" y="70"/>
                  </a:lnTo>
                  <a:lnTo>
                    <a:pt x="5" y="75"/>
                  </a:lnTo>
                  <a:lnTo>
                    <a:pt x="9" y="75"/>
                  </a:lnTo>
                  <a:lnTo>
                    <a:pt x="31" y="70"/>
                  </a:lnTo>
                  <a:lnTo>
                    <a:pt x="62" y="53"/>
                  </a:lnTo>
                  <a:lnTo>
                    <a:pt x="111" y="13"/>
                  </a:lnTo>
                  <a:lnTo>
                    <a:pt x="124" y="0"/>
                  </a:lnTo>
                  <a:lnTo>
                    <a:pt x="128" y="0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8" name="Freeform 215"/>
            <p:cNvSpPr>
              <a:spLocks/>
            </p:cNvSpPr>
            <p:nvPr/>
          </p:nvSpPr>
          <p:spPr bwMode="auto">
            <a:xfrm>
              <a:off x="3959" y="1919"/>
              <a:ext cx="128" cy="75"/>
            </a:xfrm>
            <a:custGeom>
              <a:avLst/>
              <a:gdLst>
                <a:gd name="T0" fmla="*/ 124 w 128"/>
                <a:gd name="T1" fmla="*/ 0 h 75"/>
                <a:gd name="T2" fmla="*/ 124 w 128"/>
                <a:gd name="T3" fmla="*/ 0 h 75"/>
                <a:gd name="T4" fmla="*/ 93 w 128"/>
                <a:gd name="T5" fmla="*/ 4 h 75"/>
                <a:gd name="T6" fmla="*/ 58 w 128"/>
                <a:gd name="T7" fmla="*/ 9 h 75"/>
                <a:gd name="T8" fmla="*/ 45 w 128"/>
                <a:gd name="T9" fmla="*/ 13 h 75"/>
                <a:gd name="T10" fmla="*/ 31 w 128"/>
                <a:gd name="T11" fmla="*/ 22 h 75"/>
                <a:gd name="T12" fmla="*/ 18 w 128"/>
                <a:gd name="T13" fmla="*/ 31 h 75"/>
                <a:gd name="T14" fmla="*/ 9 w 128"/>
                <a:gd name="T15" fmla="*/ 44 h 75"/>
                <a:gd name="T16" fmla="*/ 9 w 128"/>
                <a:gd name="T17" fmla="*/ 44 h 75"/>
                <a:gd name="T18" fmla="*/ 0 w 128"/>
                <a:gd name="T19" fmla="*/ 57 h 75"/>
                <a:gd name="T20" fmla="*/ 0 w 128"/>
                <a:gd name="T21" fmla="*/ 70 h 75"/>
                <a:gd name="T22" fmla="*/ 5 w 128"/>
                <a:gd name="T23" fmla="*/ 75 h 75"/>
                <a:gd name="T24" fmla="*/ 9 w 128"/>
                <a:gd name="T25" fmla="*/ 75 h 75"/>
                <a:gd name="T26" fmla="*/ 31 w 128"/>
                <a:gd name="T27" fmla="*/ 70 h 75"/>
                <a:gd name="T28" fmla="*/ 62 w 128"/>
                <a:gd name="T29" fmla="*/ 53 h 75"/>
                <a:gd name="T30" fmla="*/ 111 w 128"/>
                <a:gd name="T31" fmla="*/ 13 h 75"/>
                <a:gd name="T32" fmla="*/ 124 w 128"/>
                <a:gd name="T33" fmla="*/ 0 h 75"/>
                <a:gd name="T34" fmla="*/ 128 w 128"/>
                <a:gd name="T35" fmla="*/ 0 h 75"/>
                <a:gd name="T36" fmla="*/ 124 w 128"/>
                <a:gd name="T37" fmla="*/ 0 h 7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8"/>
                <a:gd name="T58" fmla="*/ 0 h 75"/>
                <a:gd name="T59" fmla="*/ 128 w 128"/>
                <a:gd name="T60" fmla="*/ 75 h 7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8" h="75">
                  <a:moveTo>
                    <a:pt x="124" y="0"/>
                  </a:moveTo>
                  <a:lnTo>
                    <a:pt x="124" y="0"/>
                  </a:lnTo>
                  <a:lnTo>
                    <a:pt x="93" y="4"/>
                  </a:lnTo>
                  <a:lnTo>
                    <a:pt x="58" y="9"/>
                  </a:lnTo>
                  <a:lnTo>
                    <a:pt x="45" y="13"/>
                  </a:lnTo>
                  <a:lnTo>
                    <a:pt x="31" y="22"/>
                  </a:lnTo>
                  <a:lnTo>
                    <a:pt x="18" y="31"/>
                  </a:lnTo>
                  <a:lnTo>
                    <a:pt x="9" y="44"/>
                  </a:lnTo>
                  <a:lnTo>
                    <a:pt x="0" y="57"/>
                  </a:lnTo>
                  <a:lnTo>
                    <a:pt x="0" y="70"/>
                  </a:lnTo>
                  <a:lnTo>
                    <a:pt x="5" y="75"/>
                  </a:lnTo>
                  <a:lnTo>
                    <a:pt x="9" y="75"/>
                  </a:lnTo>
                  <a:lnTo>
                    <a:pt x="31" y="70"/>
                  </a:lnTo>
                  <a:lnTo>
                    <a:pt x="62" y="53"/>
                  </a:lnTo>
                  <a:lnTo>
                    <a:pt x="111" y="13"/>
                  </a:lnTo>
                  <a:lnTo>
                    <a:pt x="124" y="0"/>
                  </a:lnTo>
                  <a:lnTo>
                    <a:pt x="128" y="0"/>
                  </a:lnTo>
                  <a:lnTo>
                    <a:pt x="1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79" name="Freeform 216"/>
            <p:cNvSpPr>
              <a:spLocks/>
            </p:cNvSpPr>
            <p:nvPr/>
          </p:nvSpPr>
          <p:spPr bwMode="auto">
            <a:xfrm>
              <a:off x="3933" y="2007"/>
              <a:ext cx="93" cy="40"/>
            </a:xfrm>
            <a:custGeom>
              <a:avLst/>
              <a:gdLst>
                <a:gd name="T0" fmla="*/ 88 w 93"/>
                <a:gd name="T1" fmla="*/ 27 h 40"/>
                <a:gd name="T2" fmla="*/ 88 w 93"/>
                <a:gd name="T3" fmla="*/ 27 h 40"/>
                <a:gd name="T4" fmla="*/ 53 w 93"/>
                <a:gd name="T5" fmla="*/ 9 h 40"/>
                <a:gd name="T6" fmla="*/ 40 w 93"/>
                <a:gd name="T7" fmla="*/ 5 h 40"/>
                <a:gd name="T8" fmla="*/ 26 w 93"/>
                <a:gd name="T9" fmla="*/ 0 h 40"/>
                <a:gd name="T10" fmla="*/ 18 w 93"/>
                <a:gd name="T11" fmla="*/ 5 h 40"/>
                <a:gd name="T12" fmla="*/ 9 w 93"/>
                <a:gd name="T13" fmla="*/ 9 h 40"/>
                <a:gd name="T14" fmla="*/ 9 w 93"/>
                <a:gd name="T15" fmla="*/ 9 h 40"/>
                <a:gd name="T16" fmla="*/ 0 w 93"/>
                <a:gd name="T17" fmla="*/ 18 h 40"/>
                <a:gd name="T18" fmla="*/ 0 w 93"/>
                <a:gd name="T19" fmla="*/ 27 h 40"/>
                <a:gd name="T20" fmla="*/ 0 w 93"/>
                <a:gd name="T21" fmla="*/ 31 h 40"/>
                <a:gd name="T22" fmla="*/ 4 w 93"/>
                <a:gd name="T23" fmla="*/ 35 h 40"/>
                <a:gd name="T24" fmla="*/ 22 w 93"/>
                <a:gd name="T25" fmla="*/ 40 h 40"/>
                <a:gd name="T26" fmla="*/ 44 w 93"/>
                <a:gd name="T27" fmla="*/ 40 h 40"/>
                <a:gd name="T28" fmla="*/ 84 w 93"/>
                <a:gd name="T29" fmla="*/ 35 h 40"/>
                <a:gd name="T30" fmla="*/ 93 w 93"/>
                <a:gd name="T31" fmla="*/ 31 h 40"/>
                <a:gd name="T32" fmla="*/ 93 w 93"/>
                <a:gd name="T33" fmla="*/ 31 h 40"/>
                <a:gd name="T34" fmla="*/ 88 w 93"/>
                <a:gd name="T35" fmla="*/ 27 h 4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3"/>
                <a:gd name="T55" fmla="*/ 0 h 40"/>
                <a:gd name="T56" fmla="*/ 93 w 93"/>
                <a:gd name="T57" fmla="*/ 40 h 4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3" h="40">
                  <a:moveTo>
                    <a:pt x="88" y="27"/>
                  </a:moveTo>
                  <a:lnTo>
                    <a:pt x="88" y="27"/>
                  </a:lnTo>
                  <a:lnTo>
                    <a:pt x="53" y="9"/>
                  </a:lnTo>
                  <a:lnTo>
                    <a:pt x="40" y="5"/>
                  </a:lnTo>
                  <a:lnTo>
                    <a:pt x="26" y="0"/>
                  </a:lnTo>
                  <a:lnTo>
                    <a:pt x="18" y="5"/>
                  </a:lnTo>
                  <a:lnTo>
                    <a:pt x="9" y="9"/>
                  </a:lnTo>
                  <a:lnTo>
                    <a:pt x="0" y="18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4" y="35"/>
                  </a:lnTo>
                  <a:lnTo>
                    <a:pt x="22" y="40"/>
                  </a:lnTo>
                  <a:lnTo>
                    <a:pt x="44" y="40"/>
                  </a:lnTo>
                  <a:lnTo>
                    <a:pt x="84" y="35"/>
                  </a:lnTo>
                  <a:lnTo>
                    <a:pt x="93" y="31"/>
                  </a:lnTo>
                  <a:lnTo>
                    <a:pt x="88" y="27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0" name="Freeform 217"/>
            <p:cNvSpPr>
              <a:spLocks/>
            </p:cNvSpPr>
            <p:nvPr/>
          </p:nvSpPr>
          <p:spPr bwMode="auto">
            <a:xfrm>
              <a:off x="3933" y="2007"/>
              <a:ext cx="93" cy="40"/>
            </a:xfrm>
            <a:custGeom>
              <a:avLst/>
              <a:gdLst>
                <a:gd name="T0" fmla="*/ 88 w 93"/>
                <a:gd name="T1" fmla="*/ 27 h 40"/>
                <a:gd name="T2" fmla="*/ 88 w 93"/>
                <a:gd name="T3" fmla="*/ 27 h 40"/>
                <a:gd name="T4" fmla="*/ 53 w 93"/>
                <a:gd name="T5" fmla="*/ 9 h 40"/>
                <a:gd name="T6" fmla="*/ 40 w 93"/>
                <a:gd name="T7" fmla="*/ 5 h 40"/>
                <a:gd name="T8" fmla="*/ 26 w 93"/>
                <a:gd name="T9" fmla="*/ 0 h 40"/>
                <a:gd name="T10" fmla="*/ 18 w 93"/>
                <a:gd name="T11" fmla="*/ 5 h 40"/>
                <a:gd name="T12" fmla="*/ 9 w 93"/>
                <a:gd name="T13" fmla="*/ 9 h 40"/>
                <a:gd name="T14" fmla="*/ 9 w 93"/>
                <a:gd name="T15" fmla="*/ 9 h 40"/>
                <a:gd name="T16" fmla="*/ 0 w 93"/>
                <a:gd name="T17" fmla="*/ 18 h 40"/>
                <a:gd name="T18" fmla="*/ 0 w 93"/>
                <a:gd name="T19" fmla="*/ 27 h 40"/>
                <a:gd name="T20" fmla="*/ 0 w 93"/>
                <a:gd name="T21" fmla="*/ 31 h 40"/>
                <a:gd name="T22" fmla="*/ 4 w 93"/>
                <a:gd name="T23" fmla="*/ 35 h 40"/>
                <a:gd name="T24" fmla="*/ 22 w 93"/>
                <a:gd name="T25" fmla="*/ 40 h 40"/>
                <a:gd name="T26" fmla="*/ 44 w 93"/>
                <a:gd name="T27" fmla="*/ 40 h 40"/>
                <a:gd name="T28" fmla="*/ 84 w 93"/>
                <a:gd name="T29" fmla="*/ 35 h 40"/>
                <a:gd name="T30" fmla="*/ 93 w 93"/>
                <a:gd name="T31" fmla="*/ 31 h 40"/>
                <a:gd name="T32" fmla="*/ 93 w 93"/>
                <a:gd name="T33" fmla="*/ 31 h 40"/>
                <a:gd name="T34" fmla="*/ 88 w 93"/>
                <a:gd name="T35" fmla="*/ 27 h 4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3"/>
                <a:gd name="T55" fmla="*/ 0 h 40"/>
                <a:gd name="T56" fmla="*/ 93 w 93"/>
                <a:gd name="T57" fmla="*/ 40 h 4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3" h="40">
                  <a:moveTo>
                    <a:pt x="88" y="27"/>
                  </a:moveTo>
                  <a:lnTo>
                    <a:pt x="88" y="27"/>
                  </a:lnTo>
                  <a:lnTo>
                    <a:pt x="53" y="9"/>
                  </a:lnTo>
                  <a:lnTo>
                    <a:pt x="40" y="5"/>
                  </a:lnTo>
                  <a:lnTo>
                    <a:pt x="26" y="0"/>
                  </a:lnTo>
                  <a:lnTo>
                    <a:pt x="18" y="5"/>
                  </a:lnTo>
                  <a:lnTo>
                    <a:pt x="9" y="9"/>
                  </a:lnTo>
                  <a:lnTo>
                    <a:pt x="0" y="18"/>
                  </a:lnTo>
                  <a:lnTo>
                    <a:pt x="0" y="27"/>
                  </a:lnTo>
                  <a:lnTo>
                    <a:pt x="0" y="31"/>
                  </a:lnTo>
                  <a:lnTo>
                    <a:pt x="4" y="35"/>
                  </a:lnTo>
                  <a:lnTo>
                    <a:pt x="22" y="40"/>
                  </a:lnTo>
                  <a:lnTo>
                    <a:pt x="44" y="40"/>
                  </a:lnTo>
                  <a:lnTo>
                    <a:pt x="84" y="35"/>
                  </a:lnTo>
                  <a:lnTo>
                    <a:pt x="93" y="31"/>
                  </a:lnTo>
                  <a:lnTo>
                    <a:pt x="88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1" name="Freeform 218"/>
            <p:cNvSpPr>
              <a:spLocks/>
            </p:cNvSpPr>
            <p:nvPr/>
          </p:nvSpPr>
          <p:spPr bwMode="auto">
            <a:xfrm>
              <a:off x="3893" y="1888"/>
              <a:ext cx="44" cy="88"/>
            </a:xfrm>
            <a:custGeom>
              <a:avLst/>
              <a:gdLst>
                <a:gd name="T0" fmla="*/ 22 w 44"/>
                <a:gd name="T1" fmla="*/ 4 h 88"/>
                <a:gd name="T2" fmla="*/ 22 w 44"/>
                <a:gd name="T3" fmla="*/ 4 h 88"/>
                <a:gd name="T4" fmla="*/ 9 w 44"/>
                <a:gd name="T5" fmla="*/ 26 h 88"/>
                <a:gd name="T6" fmla="*/ 5 w 44"/>
                <a:gd name="T7" fmla="*/ 44 h 88"/>
                <a:gd name="T8" fmla="*/ 0 w 44"/>
                <a:gd name="T9" fmla="*/ 66 h 88"/>
                <a:gd name="T10" fmla="*/ 9 w 44"/>
                <a:gd name="T11" fmla="*/ 88 h 88"/>
                <a:gd name="T12" fmla="*/ 9 w 44"/>
                <a:gd name="T13" fmla="*/ 88 h 88"/>
                <a:gd name="T14" fmla="*/ 22 w 44"/>
                <a:gd name="T15" fmla="*/ 88 h 88"/>
                <a:gd name="T16" fmla="*/ 31 w 44"/>
                <a:gd name="T17" fmla="*/ 88 h 88"/>
                <a:gd name="T18" fmla="*/ 35 w 44"/>
                <a:gd name="T19" fmla="*/ 88 h 88"/>
                <a:gd name="T20" fmla="*/ 40 w 44"/>
                <a:gd name="T21" fmla="*/ 84 h 88"/>
                <a:gd name="T22" fmla="*/ 44 w 44"/>
                <a:gd name="T23" fmla="*/ 66 h 88"/>
                <a:gd name="T24" fmla="*/ 44 w 44"/>
                <a:gd name="T25" fmla="*/ 44 h 88"/>
                <a:gd name="T26" fmla="*/ 40 w 44"/>
                <a:gd name="T27" fmla="*/ 22 h 88"/>
                <a:gd name="T28" fmla="*/ 31 w 44"/>
                <a:gd name="T29" fmla="*/ 9 h 88"/>
                <a:gd name="T30" fmla="*/ 22 w 44"/>
                <a:gd name="T31" fmla="*/ 0 h 88"/>
                <a:gd name="T32" fmla="*/ 22 w 44"/>
                <a:gd name="T33" fmla="*/ 0 h 88"/>
                <a:gd name="T34" fmla="*/ 22 w 44"/>
                <a:gd name="T35" fmla="*/ 4 h 8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4"/>
                <a:gd name="T55" fmla="*/ 0 h 88"/>
                <a:gd name="T56" fmla="*/ 44 w 44"/>
                <a:gd name="T57" fmla="*/ 88 h 8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4" h="88">
                  <a:moveTo>
                    <a:pt x="22" y="4"/>
                  </a:moveTo>
                  <a:lnTo>
                    <a:pt x="22" y="4"/>
                  </a:lnTo>
                  <a:lnTo>
                    <a:pt x="9" y="26"/>
                  </a:lnTo>
                  <a:lnTo>
                    <a:pt x="5" y="44"/>
                  </a:lnTo>
                  <a:lnTo>
                    <a:pt x="0" y="66"/>
                  </a:lnTo>
                  <a:lnTo>
                    <a:pt x="9" y="88"/>
                  </a:lnTo>
                  <a:lnTo>
                    <a:pt x="22" y="88"/>
                  </a:lnTo>
                  <a:lnTo>
                    <a:pt x="31" y="88"/>
                  </a:lnTo>
                  <a:lnTo>
                    <a:pt x="35" y="88"/>
                  </a:lnTo>
                  <a:lnTo>
                    <a:pt x="40" y="84"/>
                  </a:lnTo>
                  <a:lnTo>
                    <a:pt x="44" y="66"/>
                  </a:lnTo>
                  <a:lnTo>
                    <a:pt x="44" y="44"/>
                  </a:lnTo>
                  <a:lnTo>
                    <a:pt x="40" y="22"/>
                  </a:lnTo>
                  <a:lnTo>
                    <a:pt x="31" y="9"/>
                  </a:lnTo>
                  <a:lnTo>
                    <a:pt x="22" y="0"/>
                  </a:lnTo>
                  <a:lnTo>
                    <a:pt x="22" y="4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2" name="Freeform 219"/>
            <p:cNvSpPr>
              <a:spLocks/>
            </p:cNvSpPr>
            <p:nvPr/>
          </p:nvSpPr>
          <p:spPr bwMode="auto">
            <a:xfrm>
              <a:off x="3893" y="1888"/>
              <a:ext cx="44" cy="88"/>
            </a:xfrm>
            <a:custGeom>
              <a:avLst/>
              <a:gdLst>
                <a:gd name="T0" fmla="*/ 22 w 44"/>
                <a:gd name="T1" fmla="*/ 4 h 88"/>
                <a:gd name="T2" fmla="*/ 22 w 44"/>
                <a:gd name="T3" fmla="*/ 4 h 88"/>
                <a:gd name="T4" fmla="*/ 9 w 44"/>
                <a:gd name="T5" fmla="*/ 26 h 88"/>
                <a:gd name="T6" fmla="*/ 5 w 44"/>
                <a:gd name="T7" fmla="*/ 44 h 88"/>
                <a:gd name="T8" fmla="*/ 0 w 44"/>
                <a:gd name="T9" fmla="*/ 66 h 88"/>
                <a:gd name="T10" fmla="*/ 9 w 44"/>
                <a:gd name="T11" fmla="*/ 88 h 88"/>
                <a:gd name="T12" fmla="*/ 9 w 44"/>
                <a:gd name="T13" fmla="*/ 88 h 88"/>
                <a:gd name="T14" fmla="*/ 22 w 44"/>
                <a:gd name="T15" fmla="*/ 88 h 88"/>
                <a:gd name="T16" fmla="*/ 31 w 44"/>
                <a:gd name="T17" fmla="*/ 88 h 88"/>
                <a:gd name="T18" fmla="*/ 35 w 44"/>
                <a:gd name="T19" fmla="*/ 88 h 88"/>
                <a:gd name="T20" fmla="*/ 40 w 44"/>
                <a:gd name="T21" fmla="*/ 84 h 88"/>
                <a:gd name="T22" fmla="*/ 44 w 44"/>
                <a:gd name="T23" fmla="*/ 66 h 88"/>
                <a:gd name="T24" fmla="*/ 44 w 44"/>
                <a:gd name="T25" fmla="*/ 44 h 88"/>
                <a:gd name="T26" fmla="*/ 40 w 44"/>
                <a:gd name="T27" fmla="*/ 22 h 88"/>
                <a:gd name="T28" fmla="*/ 31 w 44"/>
                <a:gd name="T29" fmla="*/ 9 h 88"/>
                <a:gd name="T30" fmla="*/ 22 w 44"/>
                <a:gd name="T31" fmla="*/ 0 h 88"/>
                <a:gd name="T32" fmla="*/ 22 w 44"/>
                <a:gd name="T33" fmla="*/ 0 h 88"/>
                <a:gd name="T34" fmla="*/ 22 w 44"/>
                <a:gd name="T35" fmla="*/ 4 h 8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4"/>
                <a:gd name="T55" fmla="*/ 0 h 88"/>
                <a:gd name="T56" fmla="*/ 44 w 44"/>
                <a:gd name="T57" fmla="*/ 88 h 8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4" h="88">
                  <a:moveTo>
                    <a:pt x="22" y="4"/>
                  </a:moveTo>
                  <a:lnTo>
                    <a:pt x="22" y="4"/>
                  </a:lnTo>
                  <a:lnTo>
                    <a:pt x="9" y="26"/>
                  </a:lnTo>
                  <a:lnTo>
                    <a:pt x="5" y="44"/>
                  </a:lnTo>
                  <a:lnTo>
                    <a:pt x="0" y="66"/>
                  </a:lnTo>
                  <a:lnTo>
                    <a:pt x="9" y="88"/>
                  </a:lnTo>
                  <a:lnTo>
                    <a:pt x="22" y="88"/>
                  </a:lnTo>
                  <a:lnTo>
                    <a:pt x="31" y="88"/>
                  </a:lnTo>
                  <a:lnTo>
                    <a:pt x="35" y="88"/>
                  </a:lnTo>
                  <a:lnTo>
                    <a:pt x="40" y="84"/>
                  </a:lnTo>
                  <a:lnTo>
                    <a:pt x="44" y="66"/>
                  </a:lnTo>
                  <a:lnTo>
                    <a:pt x="44" y="44"/>
                  </a:lnTo>
                  <a:lnTo>
                    <a:pt x="40" y="22"/>
                  </a:lnTo>
                  <a:lnTo>
                    <a:pt x="31" y="9"/>
                  </a:lnTo>
                  <a:lnTo>
                    <a:pt x="22" y="0"/>
                  </a:lnTo>
                  <a:lnTo>
                    <a:pt x="22" y="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3" name="Freeform 220"/>
            <p:cNvSpPr>
              <a:spLocks/>
            </p:cNvSpPr>
            <p:nvPr/>
          </p:nvSpPr>
          <p:spPr bwMode="auto">
            <a:xfrm>
              <a:off x="3734" y="2135"/>
              <a:ext cx="141" cy="75"/>
            </a:xfrm>
            <a:custGeom>
              <a:avLst/>
              <a:gdLst>
                <a:gd name="T0" fmla="*/ 141 w 141"/>
                <a:gd name="T1" fmla="*/ 75 h 75"/>
                <a:gd name="T2" fmla="*/ 141 w 141"/>
                <a:gd name="T3" fmla="*/ 75 h 75"/>
                <a:gd name="T4" fmla="*/ 115 w 141"/>
                <a:gd name="T5" fmla="*/ 53 h 75"/>
                <a:gd name="T6" fmla="*/ 84 w 141"/>
                <a:gd name="T7" fmla="*/ 18 h 75"/>
                <a:gd name="T8" fmla="*/ 62 w 141"/>
                <a:gd name="T9" fmla="*/ 5 h 75"/>
                <a:gd name="T10" fmla="*/ 44 w 141"/>
                <a:gd name="T11" fmla="*/ 0 h 75"/>
                <a:gd name="T12" fmla="*/ 35 w 141"/>
                <a:gd name="T13" fmla="*/ 0 h 75"/>
                <a:gd name="T14" fmla="*/ 27 w 141"/>
                <a:gd name="T15" fmla="*/ 5 h 75"/>
                <a:gd name="T16" fmla="*/ 18 w 141"/>
                <a:gd name="T17" fmla="*/ 9 h 75"/>
                <a:gd name="T18" fmla="*/ 9 w 141"/>
                <a:gd name="T19" fmla="*/ 18 h 75"/>
                <a:gd name="T20" fmla="*/ 9 w 141"/>
                <a:gd name="T21" fmla="*/ 18 h 75"/>
                <a:gd name="T22" fmla="*/ 0 w 141"/>
                <a:gd name="T23" fmla="*/ 31 h 75"/>
                <a:gd name="T24" fmla="*/ 0 w 141"/>
                <a:gd name="T25" fmla="*/ 40 h 75"/>
                <a:gd name="T26" fmla="*/ 5 w 141"/>
                <a:gd name="T27" fmla="*/ 49 h 75"/>
                <a:gd name="T28" fmla="*/ 9 w 141"/>
                <a:gd name="T29" fmla="*/ 58 h 75"/>
                <a:gd name="T30" fmla="*/ 31 w 141"/>
                <a:gd name="T31" fmla="*/ 66 h 75"/>
                <a:gd name="T32" fmla="*/ 58 w 141"/>
                <a:gd name="T33" fmla="*/ 71 h 75"/>
                <a:gd name="T34" fmla="*/ 115 w 141"/>
                <a:gd name="T35" fmla="*/ 75 h 75"/>
                <a:gd name="T36" fmla="*/ 141 w 141"/>
                <a:gd name="T37" fmla="*/ 75 h 7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41"/>
                <a:gd name="T58" fmla="*/ 0 h 75"/>
                <a:gd name="T59" fmla="*/ 141 w 141"/>
                <a:gd name="T60" fmla="*/ 75 h 7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41" h="75">
                  <a:moveTo>
                    <a:pt x="141" y="75"/>
                  </a:moveTo>
                  <a:lnTo>
                    <a:pt x="141" y="75"/>
                  </a:lnTo>
                  <a:lnTo>
                    <a:pt x="115" y="53"/>
                  </a:lnTo>
                  <a:lnTo>
                    <a:pt x="84" y="18"/>
                  </a:lnTo>
                  <a:lnTo>
                    <a:pt x="62" y="5"/>
                  </a:lnTo>
                  <a:lnTo>
                    <a:pt x="44" y="0"/>
                  </a:lnTo>
                  <a:lnTo>
                    <a:pt x="35" y="0"/>
                  </a:lnTo>
                  <a:lnTo>
                    <a:pt x="27" y="5"/>
                  </a:lnTo>
                  <a:lnTo>
                    <a:pt x="18" y="9"/>
                  </a:lnTo>
                  <a:lnTo>
                    <a:pt x="9" y="18"/>
                  </a:lnTo>
                  <a:lnTo>
                    <a:pt x="0" y="31"/>
                  </a:lnTo>
                  <a:lnTo>
                    <a:pt x="0" y="40"/>
                  </a:lnTo>
                  <a:lnTo>
                    <a:pt x="5" y="49"/>
                  </a:lnTo>
                  <a:lnTo>
                    <a:pt x="9" y="58"/>
                  </a:lnTo>
                  <a:lnTo>
                    <a:pt x="31" y="66"/>
                  </a:lnTo>
                  <a:lnTo>
                    <a:pt x="58" y="71"/>
                  </a:lnTo>
                  <a:lnTo>
                    <a:pt x="115" y="75"/>
                  </a:lnTo>
                  <a:lnTo>
                    <a:pt x="141" y="75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4" name="Freeform 221"/>
            <p:cNvSpPr>
              <a:spLocks/>
            </p:cNvSpPr>
            <p:nvPr/>
          </p:nvSpPr>
          <p:spPr bwMode="auto">
            <a:xfrm>
              <a:off x="3734" y="2135"/>
              <a:ext cx="141" cy="75"/>
            </a:xfrm>
            <a:custGeom>
              <a:avLst/>
              <a:gdLst>
                <a:gd name="T0" fmla="*/ 141 w 141"/>
                <a:gd name="T1" fmla="*/ 75 h 75"/>
                <a:gd name="T2" fmla="*/ 141 w 141"/>
                <a:gd name="T3" fmla="*/ 75 h 75"/>
                <a:gd name="T4" fmla="*/ 115 w 141"/>
                <a:gd name="T5" fmla="*/ 53 h 75"/>
                <a:gd name="T6" fmla="*/ 84 w 141"/>
                <a:gd name="T7" fmla="*/ 18 h 75"/>
                <a:gd name="T8" fmla="*/ 62 w 141"/>
                <a:gd name="T9" fmla="*/ 5 h 75"/>
                <a:gd name="T10" fmla="*/ 44 w 141"/>
                <a:gd name="T11" fmla="*/ 0 h 75"/>
                <a:gd name="T12" fmla="*/ 35 w 141"/>
                <a:gd name="T13" fmla="*/ 0 h 75"/>
                <a:gd name="T14" fmla="*/ 27 w 141"/>
                <a:gd name="T15" fmla="*/ 5 h 75"/>
                <a:gd name="T16" fmla="*/ 18 w 141"/>
                <a:gd name="T17" fmla="*/ 9 h 75"/>
                <a:gd name="T18" fmla="*/ 9 w 141"/>
                <a:gd name="T19" fmla="*/ 18 h 75"/>
                <a:gd name="T20" fmla="*/ 9 w 141"/>
                <a:gd name="T21" fmla="*/ 18 h 75"/>
                <a:gd name="T22" fmla="*/ 0 w 141"/>
                <a:gd name="T23" fmla="*/ 31 h 75"/>
                <a:gd name="T24" fmla="*/ 0 w 141"/>
                <a:gd name="T25" fmla="*/ 40 h 75"/>
                <a:gd name="T26" fmla="*/ 5 w 141"/>
                <a:gd name="T27" fmla="*/ 49 h 75"/>
                <a:gd name="T28" fmla="*/ 9 w 141"/>
                <a:gd name="T29" fmla="*/ 58 h 75"/>
                <a:gd name="T30" fmla="*/ 31 w 141"/>
                <a:gd name="T31" fmla="*/ 66 h 75"/>
                <a:gd name="T32" fmla="*/ 58 w 141"/>
                <a:gd name="T33" fmla="*/ 71 h 75"/>
                <a:gd name="T34" fmla="*/ 115 w 141"/>
                <a:gd name="T35" fmla="*/ 75 h 75"/>
                <a:gd name="T36" fmla="*/ 141 w 141"/>
                <a:gd name="T37" fmla="*/ 75 h 7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41"/>
                <a:gd name="T58" fmla="*/ 0 h 75"/>
                <a:gd name="T59" fmla="*/ 141 w 141"/>
                <a:gd name="T60" fmla="*/ 75 h 7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41" h="75">
                  <a:moveTo>
                    <a:pt x="141" y="75"/>
                  </a:moveTo>
                  <a:lnTo>
                    <a:pt x="141" y="75"/>
                  </a:lnTo>
                  <a:lnTo>
                    <a:pt x="115" y="53"/>
                  </a:lnTo>
                  <a:lnTo>
                    <a:pt x="84" y="18"/>
                  </a:lnTo>
                  <a:lnTo>
                    <a:pt x="62" y="5"/>
                  </a:lnTo>
                  <a:lnTo>
                    <a:pt x="44" y="0"/>
                  </a:lnTo>
                  <a:lnTo>
                    <a:pt x="35" y="0"/>
                  </a:lnTo>
                  <a:lnTo>
                    <a:pt x="27" y="5"/>
                  </a:lnTo>
                  <a:lnTo>
                    <a:pt x="18" y="9"/>
                  </a:lnTo>
                  <a:lnTo>
                    <a:pt x="9" y="18"/>
                  </a:lnTo>
                  <a:lnTo>
                    <a:pt x="0" y="31"/>
                  </a:lnTo>
                  <a:lnTo>
                    <a:pt x="0" y="40"/>
                  </a:lnTo>
                  <a:lnTo>
                    <a:pt x="5" y="49"/>
                  </a:lnTo>
                  <a:lnTo>
                    <a:pt x="9" y="58"/>
                  </a:lnTo>
                  <a:lnTo>
                    <a:pt x="31" y="66"/>
                  </a:lnTo>
                  <a:lnTo>
                    <a:pt x="58" y="71"/>
                  </a:lnTo>
                  <a:lnTo>
                    <a:pt x="115" y="75"/>
                  </a:lnTo>
                  <a:lnTo>
                    <a:pt x="141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5" name="Freeform 222"/>
            <p:cNvSpPr>
              <a:spLocks/>
            </p:cNvSpPr>
            <p:nvPr/>
          </p:nvSpPr>
          <p:spPr bwMode="auto">
            <a:xfrm>
              <a:off x="3624" y="1985"/>
              <a:ext cx="70" cy="97"/>
            </a:xfrm>
            <a:custGeom>
              <a:avLst/>
              <a:gdLst>
                <a:gd name="T0" fmla="*/ 31 w 70"/>
                <a:gd name="T1" fmla="*/ 4 h 97"/>
                <a:gd name="T2" fmla="*/ 31 w 70"/>
                <a:gd name="T3" fmla="*/ 4 h 97"/>
                <a:gd name="T4" fmla="*/ 17 w 70"/>
                <a:gd name="T5" fmla="*/ 27 h 97"/>
                <a:gd name="T6" fmla="*/ 4 w 70"/>
                <a:gd name="T7" fmla="*/ 53 h 97"/>
                <a:gd name="T8" fmla="*/ 0 w 70"/>
                <a:gd name="T9" fmla="*/ 66 h 97"/>
                <a:gd name="T10" fmla="*/ 0 w 70"/>
                <a:gd name="T11" fmla="*/ 80 h 97"/>
                <a:gd name="T12" fmla="*/ 9 w 70"/>
                <a:gd name="T13" fmla="*/ 88 h 97"/>
                <a:gd name="T14" fmla="*/ 22 w 70"/>
                <a:gd name="T15" fmla="*/ 97 h 97"/>
                <a:gd name="T16" fmla="*/ 22 w 70"/>
                <a:gd name="T17" fmla="*/ 97 h 97"/>
                <a:gd name="T18" fmla="*/ 39 w 70"/>
                <a:gd name="T19" fmla="*/ 97 h 97"/>
                <a:gd name="T20" fmla="*/ 48 w 70"/>
                <a:gd name="T21" fmla="*/ 97 h 97"/>
                <a:gd name="T22" fmla="*/ 57 w 70"/>
                <a:gd name="T23" fmla="*/ 93 h 97"/>
                <a:gd name="T24" fmla="*/ 66 w 70"/>
                <a:gd name="T25" fmla="*/ 88 h 97"/>
                <a:gd name="T26" fmla="*/ 66 w 70"/>
                <a:gd name="T27" fmla="*/ 80 h 97"/>
                <a:gd name="T28" fmla="*/ 70 w 70"/>
                <a:gd name="T29" fmla="*/ 71 h 97"/>
                <a:gd name="T30" fmla="*/ 66 w 70"/>
                <a:gd name="T31" fmla="*/ 53 h 97"/>
                <a:gd name="T32" fmla="*/ 57 w 70"/>
                <a:gd name="T33" fmla="*/ 31 h 97"/>
                <a:gd name="T34" fmla="*/ 44 w 70"/>
                <a:gd name="T35" fmla="*/ 13 h 97"/>
                <a:gd name="T36" fmla="*/ 35 w 70"/>
                <a:gd name="T37" fmla="*/ 4 h 97"/>
                <a:gd name="T38" fmla="*/ 35 w 70"/>
                <a:gd name="T39" fmla="*/ 0 h 97"/>
                <a:gd name="T40" fmla="*/ 31 w 70"/>
                <a:gd name="T41" fmla="*/ 4 h 9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70"/>
                <a:gd name="T64" fmla="*/ 0 h 97"/>
                <a:gd name="T65" fmla="*/ 70 w 70"/>
                <a:gd name="T66" fmla="*/ 97 h 9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70" h="97">
                  <a:moveTo>
                    <a:pt x="31" y="4"/>
                  </a:moveTo>
                  <a:lnTo>
                    <a:pt x="31" y="4"/>
                  </a:lnTo>
                  <a:lnTo>
                    <a:pt x="17" y="27"/>
                  </a:lnTo>
                  <a:lnTo>
                    <a:pt x="4" y="53"/>
                  </a:lnTo>
                  <a:lnTo>
                    <a:pt x="0" y="66"/>
                  </a:lnTo>
                  <a:lnTo>
                    <a:pt x="0" y="80"/>
                  </a:lnTo>
                  <a:lnTo>
                    <a:pt x="9" y="88"/>
                  </a:lnTo>
                  <a:lnTo>
                    <a:pt x="22" y="97"/>
                  </a:lnTo>
                  <a:lnTo>
                    <a:pt x="39" y="97"/>
                  </a:lnTo>
                  <a:lnTo>
                    <a:pt x="48" y="97"/>
                  </a:lnTo>
                  <a:lnTo>
                    <a:pt x="57" y="93"/>
                  </a:lnTo>
                  <a:lnTo>
                    <a:pt x="66" y="88"/>
                  </a:lnTo>
                  <a:lnTo>
                    <a:pt x="66" y="80"/>
                  </a:lnTo>
                  <a:lnTo>
                    <a:pt x="70" y="71"/>
                  </a:lnTo>
                  <a:lnTo>
                    <a:pt x="66" y="53"/>
                  </a:lnTo>
                  <a:lnTo>
                    <a:pt x="57" y="31"/>
                  </a:lnTo>
                  <a:lnTo>
                    <a:pt x="44" y="13"/>
                  </a:lnTo>
                  <a:lnTo>
                    <a:pt x="35" y="4"/>
                  </a:lnTo>
                  <a:lnTo>
                    <a:pt x="35" y="0"/>
                  </a:lnTo>
                  <a:lnTo>
                    <a:pt x="31" y="4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6" name="Freeform 223"/>
            <p:cNvSpPr>
              <a:spLocks/>
            </p:cNvSpPr>
            <p:nvPr/>
          </p:nvSpPr>
          <p:spPr bwMode="auto">
            <a:xfrm>
              <a:off x="3624" y="1985"/>
              <a:ext cx="70" cy="97"/>
            </a:xfrm>
            <a:custGeom>
              <a:avLst/>
              <a:gdLst>
                <a:gd name="T0" fmla="*/ 31 w 70"/>
                <a:gd name="T1" fmla="*/ 4 h 97"/>
                <a:gd name="T2" fmla="*/ 31 w 70"/>
                <a:gd name="T3" fmla="*/ 4 h 97"/>
                <a:gd name="T4" fmla="*/ 17 w 70"/>
                <a:gd name="T5" fmla="*/ 27 h 97"/>
                <a:gd name="T6" fmla="*/ 4 w 70"/>
                <a:gd name="T7" fmla="*/ 53 h 97"/>
                <a:gd name="T8" fmla="*/ 0 w 70"/>
                <a:gd name="T9" fmla="*/ 66 h 97"/>
                <a:gd name="T10" fmla="*/ 0 w 70"/>
                <a:gd name="T11" fmla="*/ 80 h 97"/>
                <a:gd name="T12" fmla="*/ 9 w 70"/>
                <a:gd name="T13" fmla="*/ 88 h 97"/>
                <a:gd name="T14" fmla="*/ 22 w 70"/>
                <a:gd name="T15" fmla="*/ 97 h 97"/>
                <a:gd name="T16" fmla="*/ 22 w 70"/>
                <a:gd name="T17" fmla="*/ 97 h 97"/>
                <a:gd name="T18" fmla="*/ 39 w 70"/>
                <a:gd name="T19" fmla="*/ 97 h 97"/>
                <a:gd name="T20" fmla="*/ 48 w 70"/>
                <a:gd name="T21" fmla="*/ 97 h 97"/>
                <a:gd name="T22" fmla="*/ 57 w 70"/>
                <a:gd name="T23" fmla="*/ 93 h 97"/>
                <a:gd name="T24" fmla="*/ 66 w 70"/>
                <a:gd name="T25" fmla="*/ 88 h 97"/>
                <a:gd name="T26" fmla="*/ 66 w 70"/>
                <a:gd name="T27" fmla="*/ 80 h 97"/>
                <a:gd name="T28" fmla="*/ 70 w 70"/>
                <a:gd name="T29" fmla="*/ 71 h 97"/>
                <a:gd name="T30" fmla="*/ 66 w 70"/>
                <a:gd name="T31" fmla="*/ 53 h 97"/>
                <a:gd name="T32" fmla="*/ 57 w 70"/>
                <a:gd name="T33" fmla="*/ 31 h 97"/>
                <a:gd name="T34" fmla="*/ 44 w 70"/>
                <a:gd name="T35" fmla="*/ 13 h 97"/>
                <a:gd name="T36" fmla="*/ 35 w 70"/>
                <a:gd name="T37" fmla="*/ 4 h 97"/>
                <a:gd name="T38" fmla="*/ 35 w 70"/>
                <a:gd name="T39" fmla="*/ 0 h 97"/>
                <a:gd name="T40" fmla="*/ 31 w 70"/>
                <a:gd name="T41" fmla="*/ 4 h 9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70"/>
                <a:gd name="T64" fmla="*/ 0 h 97"/>
                <a:gd name="T65" fmla="*/ 70 w 70"/>
                <a:gd name="T66" fmla="*/ 97 h 9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70" h="97">
                  <a:moveTo>
                    <a:pt x="31" y="4"/>
                  </a:moveTo>
                  <a:lnTo>
                    <a:pt x="31" y="4"/>
                  </a:lnTo>
                  <a:lnTo>
                    <a:pt x="17" y="27"/>
                  </a:lnTo>
                  <a:lnTo>
                    <a:pt x="4" y="53"/>
                  </a:lnTo>
                  <a:lnTo>
                    <a:pt x="0" y="66"/>
                  </a:lnTo>
                  <a:lnTo>
                    <a:pt x="0" y="80"/>
                  </a:lnTo>
                  <a:lnTo>
                    <a:pt x="9" y="88"/>
                  </a:lnTo>
                  <a:lnTo>
                    <a:pt x="22" y="97"/>
                  </a:lnTo>
                  <a:lnTo>
                    <a:pt x="39" y="97"/>
                  </a:lnTo>
                  <a:lnTo>
                    <a:pt x="48" y="97"/>
                  </a:lnTo>
                  <a:lnTo>
                    <a:pt x="57" y="93"/>
                  </a:lnTo>
                  <a:lnTo>
                    <a:pt x="66" y="88"/>
                  </a:lnTo>
                  <a:lnTo>
                    <a:pt x="66" y="80"/>
                  </a:lnTo>
                  <a:lnTo>
                    <a:pt x="70" y="71"/>
                  </a:lnTo>
                  <a:lnTo>
                    <a:pt x="66" y="53"/>
                  </a:lnTo>
                  <a:lnTo>
                    <a:pt x="57" y="31"/>
                  </a:lnTo>
                  <a:lnTo>
                    <a:pt x="44" y="13"/>
                  </a:lnTo>
                  <a:lnTo>
                    <a:pt x="35" y="4"/>
                  </a:lnTo>
                  <a:lnTo>
                    <a:pt x="35" y="0"/>
                  </a:lnTo>
                  <a:lnTo>
                    <a:pt x="31" y="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7" name="Freeform 224"/>
            <p:cNvSpPr>
              <a:spLocks/>
            </p:cNvSpPr>
            <p:nvPr/>
          </p:nvSpPr>
          <p:spPr bwMode="auto">
            <a:xfrm>
              <a:off x="3928" y="2091"/>
              <a:ext cx="67" cy="49"/>
            </a:xfrm>
            <a:custGeom>
              <a:avLst/>
              <a:gdLst>
                <a:gd name="T0" fmla="*/ 53 w 67"/>
                <a:gd name="T1" fmla="*/ 49 h 49"/>
                <a:gd name="T2" fmla="*/ 53 w 67"/>
                <a:gd name="T3" fmla="*/ 49 h 49"/>
                <a:gd name="T4" fmla="*/ 58 w 67"/>
                <a:gd name="T5" fmla="*/ 44 h 49"/>
                <a:gd name="T6" fmla="*/ 62 w 67"/>
                <a:gd name="T7" fmla="*/ 35 h 49"/>
                <a:gd name="T8" fmla="*/ 67 w 67"/>
                <a:gd name="T9" fmla="*/ 18 h 49"/>
                <a:gd name="T10" fmla="*/ 62 w 67"/>
                <a:gd name="T11" fmla="*/ 13 h 49"/>
                <a:gd name="T12" fmla="*/ 53 w 67"/>
                <a:gd name="T13" fmla="*/ 4 h 49"/>
                <a:gd name="T14" fmla="*/ 53 w 67"/>
                <a:gd name="T15" fmla="*/ 4 h 49"/>
                <a:gd name="T16" fmla="*/ 36 w 67"/>
                <a:gd name="T17" fmla="*/ 0 h 49"/>
                <a:gd name="T18" fmla="*/ 27 w 67"/>
                <a:gd name="T19" fmla="*/ 0 h 49"/>
                <a:gd name="T20" fmla="*/ 18 w 67"/>
                <a:gd name="T21" fmla="*/ 4 h 49"/>
                <a:gd name="T22" fmla="*/ 18 w 67"/>
                <a:gd name="T23" fmla="*/ 4 h 49"/>
                <a:gd name="T24" fmla="*/ 5 w 67"/>
                <a:gd name="T25" fmla="*/ 18 h 49"/>
                <a:gd name="T26" fmla="*/ 0 w 67"/>
                <a:gd name="T27" fmla="*/ 31 h 49"/>
                <a:gd name="T28" fmla="*/ 9 w 67"/>
                <a:gd name="T29" fmla="*/ 35 h 49"/>
                <a:gd name="T30" fmla="*/ 18 w 67"/>
                <a:gd name="T31" fmla="*/ 44 h 49"/>
                <a:gd name="T32" fmla="*/ 40 w 67"/>
                <a:gd name="T33" fmla="*/ 49 h 49"/>
                <a:gd name="T34" fmla="*/ 53 w 67"/>
                <a:gd name="T35" fmla="*/ 49 h 4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7"/>
                <a:gd name="T55" fmla="*/ 0 h 49"/>
                <a:gd name="T56" fmla="*/ 67 w 67"/>
                <a:gd name="T57" fmla="*/ 49 h 4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7" h="49">
                  <a:moveTo>
                    <a:pt x="53" y="49"/>
                  </a:moveTo>
                  <a:lnTo>
                    <a:pt x="53" y="49"/>
                  </a:lnTo>
                  <a:lnTo>
                    <a:pt x="58" y="44"/>
                  </a:lnTo>
                  <a:lnTo>
                    <a:pt x="62" y="35"/>
                  </a:lnTo>
                  <a:lnTo>
                    <a:pt x="67" y="18"/>
                  </a:lnTo>
                  <a:lnTo>
                    <a:pt x="62" y="13"/>
                  </a:lnTo>
                  <a:lnTo>
                    <a:pt x="53" y="4"/>
                  </a:lnTo>
                  <a:lnTo>
                    <a:pt x="36" y="0"/>
                  </a:lnTo>
                  <a:lnTo>
                    <a:pt x="27" y="0"/>
                  </a:lnTo>
                  <a:lnTo>
                    <a:pt x="18" y="4"/>
                  </a:lnTo>
                  <a:lnTo>
                    <a:pt x="5" y="18"/>
                  </a:lnTo>
                  <a:lnTo>
                    <a:pt x="0" y="31"/>
                  </a:lnTo>
                  <a:lnTo>
                    <a:pt x="9" y="35"/>
                  </a:lnTo>
                  <a:lnTo>
                    <a:pt x="18" y="44"/>
                  </a:lnTo>
                  <a:lnTo>
                    <a:pt x="40" y="49"/>
                  </a:lnTo>
                  <a:lnTo>
                    <a:pt x="53" y="49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8" name="Freeform 225"/>
            <p:cNvSpPr>
              <a:spLocks/>
            </p:cNvSpPr>
            <p:nvPr/>
          </p:nvSpPr>
          <p:spPr bwMode="auto">
            <a:xfrm>
              <a:off x="3928" y="2091"/>
              <a:ext cx="67" cy="49"/>
            </a:xfrm>
            <a:custGeom>
              <a:avLst/>
              <a:gdLst>
                <a:gd name="T0" fmla="*/ 53 w 67"/>
                <a:gd name="T1" fmla="*/ 49 h 49"/>
                <a:gd name="T2" fmla="*/ 53 w 67"/>
                <a:gd name="T3" fmla="*/ 49 h 49"/>
                <a:gd name="T4" fmla="*/ 58 w 67"/>
                <a:gd name="T5" fmla="*/ 44 h 49"/>
                <a:gd name="T6" fmla="*/ 62 w 67"/>
                <a:gd name="T7" fmla="*/ 35 h 49"/>
                <a:gd name="T8" fmla="*/ 67 w 67"/>
                <a:gd name="T9" fmla="*/ 18 h 49"/>
                <a:gd name="T10" fmla="*/ 62 w 67"/>
                <a:gd name="T11" fmla="*/ 13 h 49"/>
                <a:gd name="T12" fmla="*/ 53 w 67"/>
                <a:gd name="T13" fmla="*/ 4 h 49"/>
                <a:gd name="T14" fmla="*/ 53 w 67"/>
                <a:gd name="T15" fmla="*/ 4 h 49"/>
                <a:gd name="T16" fmla="*/ 36 w 67"/>
                <a:gd name="T17" fmla="*/ 0 h 49"/>
                <a:gd name="T18" fmla="*/ 27 w 67"/>
                <a:gd name="T19" fmla="*/ 0 h 49"/>
                <a:gd name="T20" fmla="*/ 18 w 67"/>
                <a:gd name="T21" fmla="*/ 4 h 49"/>
                <a:gd name="T22" fmla="*/ 18 w 67"/>
                <a:gd name="T23" fmla="*/ 4 h 49"/>
                <a:gd name="T24" fmla="*/ 5 w 67"/>
                <a:gd name="T25" fmla="*/ 18 h 49"/>
                <a:gd name="T26" fmla="*/ 0 w 67"/>
                <a:gd name="T27" fmla="*/ 31 h 49"/>
                <a:gd name="T28" fmla="*/ 9 w 67"/>
                <a:gd name="T29" fmla="*/ 35 h 49"/>
                <a:gd name="T30" fmla="*/ 18 w 67"/>
                <a:gd name="T31" fmla="*/ 44 h 49"/>
                <a:gd name="T32" fmla="*/ 40 w 67"/>
                <a:gd name="T33" fmla="*/ 49 h 49"/>
                <a:gd name="T34" fmla="*/ 53 w 67"/>
                <a:gd name="T35" fmla="*/ 49 h 4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7"/>
                <a:gd name="T55" fmla="*/ 0 h 49"/>
                <a:gd name="T56" fmla="*/ 67 w 67"/>
                <a:gd name="T57" fmla="*/ 49 h 4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7" h="49">
                  <a:moveTo>
                    <a:pt x="53" y="49"/>
                  </a:moveTo>
                  <a:lnTo>
                    <a:pt x="53" y="49"/>
                  </a:lnTo>
                  <a:lnTo>
                    <a:pt x="58" y="44"/>
                  </a:lnTo>
                  <a:lnTo>
                    <a:pt x="62" y="35"/>
                  </a:lnTo>
                  <a:lnTo>
                    <a:pt x="67" y="18"/>
                  </a:lnTo>
                  <a:lnTo>
                    <a:pt x="62" y="13"/>
                  </a:lnTo>
                  <a:lnTo>
                    <a:pt x="53" y="4"/>
                  </a:lnTo>
                  <a:lnTo>
                    <a:pt x="36" y="0"/>
                  </a:lnTo>
                  <a:lnTo>
                    <a:pt x="27" y="0"/>
                  </a:lnTo>
                  <a:lnTo>
                    <a:pt x="18" y="4"/>
                  </a:lnTo>
                  <a:lnTo>
                    <a:pt x="5" y="18"/>
                  </a:lnTo>
                  <a:lnTo>
                    <a:pt x="0" y="31"/>
                  </a:lnTo>
                  <a:lnTo>
                    <a:pt x="9" y="35"/>
                  </a:lnTo>
                  <a:lnTo>
                    <a:pt x="18" y="44"/>
                  </a:lnTo>
                  <a:lnTo>
                    <a:pt x="40" y="49"/>
                  </a:lnTo>
                  <a:lnTo>
                    <a:pt x="53" y="4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89" name="Freeform 226"/>
            <p:cNvSpPr>
              <a:spLocks/>
            </p:cNvSpPr>
            <p:nvPr/>
          </p:nvSpPr>
          <p:spPr bwMode="auto">
            <a:xfrm>
              <a:off x="3893" y="1751"/>
              <a:ext cx="106" cy="66"/>
            </a:xfrm>
            <a:custGeom>
              <a:avLst/>
              <a:gdLst>
                <a:gd name="T0" fmla="*/ 106 w 106"/>
                <a:gd name="T1" fmla="*/ 9 h 66"/>
                <a:gd name="T2" fmla="*/ 106 w 106"/>
                <a:gd name="T3" fmla="*/ 9 h 66"/>
                <a:gd name="T4" fmla="*/ 93 w 106"/>
                <a:gd name="T5" fmla="*/ 9 h 66"/>
                <a:gd name="T6" fmla="*/ 80 w 106"/>
                <a:gd name="T7" fmla="*/ 9 h 66"/>
                <a:gd name="T8" fmla="*/ 44 w 106"/>
                <a:gd name="T9" fmla="*/ 0 h 66"/>
                <a:gd name="T10" fmla="*/ 27 w 106"/>
                <a:gd name="T11" fmla="*/ 0 h 66"/>
                <a:gd name="T12" fmla="*/ 13 w 106"/>
                <a:gd name="T13" fmla="*/ 0 h 66"/>
                <a:gd name="T14" fmla="*/ 5 w 106"/>
                <a:gd name="T15" fmla="*/ 9 h 66"/>
                <a:gd name="T16" fmla="*/ 0 w 106"/>
                <a:gd name="T17" fmla="*/ 26 h 66"/>
                <a:gd name="T18" fmla="*/ 0 w 106"/>
                <a:gd name="T19" fmla="*/ 26 h 66"/>
                <a:gd name="T20" fmla="*/ 0 w 106"/>
                <a:gd name="T21" fmla="*/ 44 h 66"/>
                <a:gd name="T22" fmla="*/ 5 w 106"/>
                <a:gd name="T23" fmla="*/ 53 h 66"/>
                <a:gd name="T24" fmla="*/ 9 w 106"/>
                <a:gd name="T25" fmla="*/ 62 h 66"/>
                <a:gd name="T26" fmla="*/ 18 w 106"/>
                <a:gd name="T27" fmla="*/ 66 h 66"/>
                <a:gd name="T28" fmla="*/ 27 w 106"/>
                <a:gd name="T29" fmla="*/ 66 h 66"/>
                <a:gd name="T30" fmla="*/ 35 w 106"/>
                <a:gd name="T31" fmla="*/ 66 h 66"/>
                <a:gd name="T32" fmla="*/ 58 w 106"/>
                <a:gd name="T33" fmla="*/ 53 h 66"/>
                <a:gd name="T34" fmla="*/ 80 w 106"/>
                <a:gd name="T35" fmla="*/ 40 h 66"/>
                <a:gd name="T36" fmla="*/ 97 w 106"/>
                <a:gd name="T37" fmla="*/ 26 h 66"/>
                <a:gd name="T38" fmla="*/ 106 w 106"/>
                <a:gd name="T39" fmla="*/ 13 h 66"/>
                <a:gd name="T40" fmla="*/ 106 w 106"/>
                <a:gd name="T41" fmla="*/ 13 h 66"/>
                <a:gd name="T42" fmla="*/ 106 w 106"/>
                <a:gd name="T43" fmla="*/ 9 h 6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66"/>
                <a:gd name="T68" fmla="*/ 106 w 106"/>
                <a:gd name="T69" fmla="*/ 66 h 6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66">
                  <a:moveTo>
                    <a:pt x="106" y="9"/>
                  </a:moveTo>
                  <a:lnTo>
                    <a:pt x="106" y="9"/>
                  </a:lnTo>
                  <a:lnTo>
                    <a:pt x="93" y="9"/>
                  </a:lnTo>
                  <a:lnTo>
                    <a:pt x="80" y="9"/>
                  </a:lnTo>
                  <a:lnTo>
                    <a:pt x="44" y="0"/>
                  </a:lnTo>
                  <a:lnTo>
                    <a:pt x="27" y="0"/>
                  </a:lnTo>
                  <a:lnTo>
                    <a:pt x="13" y="0"/>
                  </a:lnTo>
                  <a:lnTo>
                    <a:pt x="5" y="9"/>
                  </a:lnTo>
                  <a:lnTo>
                    <a:pt x="0" y="26"/>
                  </a:lnTo>
                  <a:lnTo>
                    <a:pt x="0" y="44"/>
                  </a:lnTo>
                  <a:lnTo>
                    <a:pt x="5" y="53"/>
                  </a:lnTo>
                  <a:lnTo>
                    <a:pt x="9" y="62"/>
                  </a:lnTo>
                  <a:lnTo>
                    <a:pt x="18" y="66"/>
                  </a:lnTo>
                  <a:lnTo>
                    <a:pt x="27" y="66"/>
                  </a:lnTo>
                  <a:lnTo>
                    <a:pt x="35" y="66"/>
                  </a:lnTo>
                  <a:lnTo>
                    <a:pt x="58" y="53"/>
                  </a:lnTo>
                  <a:lnTo>
                    <a:pt x="80" y="40"/>
                  </a:lnTo>
                  <a:lnTo>
                    <a:pt x="97" y="26"/>
                  </a:lnTo>
                  <a:lnTo>
                    <a:pt x="106" y="13"/>
                  </a:lnTo>
                  <a:lnTo>
                    <a:pt x="106" y="9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0" name="Freeform 227"/>
            <p:cNvSpPr>
              <a:spLocks/>
            </p:cNvSpPr>
            <p:nvPr/>
          </p:nvSpPr>
          <p:spPr bwMode="auto">
            <a:xfrm>
              <a:off x="3893" y="1751"/>
              <a:ext cx="106" cy="66"/>
            </a:xfrm>
            <a:custGeom>
              <a:avLst/>
              <a:gdLst>
                <a:gd name="T0" fmla="*/ 106 w 106"/>
                <a:gd name="T1" fmla="*/ 9 h 66"/>
                <a:gd name="T2" fmla="*/ 106 w 106"/>
                <a:gd name="T3" fmla="*/ 9 h 66"/>
                <a:gd name="T4" fmla="*/ 93 w 106"/>
                <a:gd name="T5" fmla="*/ 9 h 66"/>
                <a:gd name="T6" fmla="*/ 80 w 106"/>
                <a:gd name="T7" fmla="*/ 9 h 66"/>
                <a:gd name="T8" fmla="*/ 44 w 106"/>
                <a:gd name="T9" fmla="*/ 0 h 66"/>
                <a:gd name="T10" fmla="*/ 27 w 106"/>
                <a:gd name="T11" fmla="*/ 0 h 66"/>
                <a:gd name="T12" fmla="*/ 13 w 106"/>
                <a:gd name="T13" fmla="*/ 0 h 66"/>
                <a:gd name="T14" fmla="*/ 5 w 106"/>
                <a:gd name="T15" fmla="*/ 9 h 66"/>
                <a:gd name="T16" fmla="*/ 0 w 106"/>
                <a:gd name="T17" fmla="*/ 26 h 66"/>
                <a:gd name="T18" fmla="*/ 0 w 106"/>
                <a:gd name="T19" fmla="*/ 26 h 66"/>
                <a:gd name="T20" fmla="*/ 0 w 106"/>
                <a:gd name="T21" fmla="*/ 44 h 66"/>
                <a:gd name="T22" fmla="*/ 5 w 106"/>
                <a:gd name="T23" fmla="*/ 53 h 66"/>
                <a:gd name="T24" fmla="*/ 9 w 106"/>
                <a:gd name="T25" fmla="*/ 62 h 66"/>
                <a:gd name="T26" fmla="*/ 18 w 106"/>
                <a:gd name="T27" fmla="*/ 66 h 66"/>
                <a:gd name="T28" fmla="*/ 27 w 106"/>
                <a:gd name="T29" fmla="*/ 66 h 66"/>
                <a:gd name="T30" fmla="*/ 35 w 106"/>
                <a:gd name="T31" fmla="*/ 66 h 66"/>
                <a:gd name="T32" fmla="*/ 58 w 106"/>
                <a:gd name="T33" fmla="*/ 53 h 66"/>
                <a:gd name="T34" fmla="*/ 80 w 106"/>
                <a:gd name="T35" fmla="*/ 40 h 66"/>
                <a:gd name="T36" fmla="*/ 97 w 106"/>
                <a:gd name="T37" fmla="*/ 26 h 66"/>
                <a:gd name="T38" fmla="*/ 106 w 106"/>
                <a:gd name="T39" fmla="*/ 13 h 66"/>
                <a:gd name="T40" fmla="*/ 106 w 106"/>
                <a:gd name="T41" fmla="*/ 13 h 66"/>
                <a:gd name="T42" fmla="*/ 106 w 106"/>
                <a:gd name="T43" fmla="*/ 9 h 6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66"/>
                <a:gd name="T68" fmla="*/ 106 w 106"/>
                <a:gd name="T69" fmla="*/ 66 h 6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66">
                  <a:moveTo>
                    <a:pt x="106" y="9"/>
                  </a:moveTo>
                  <a:lnTo>
                    <a:pt x="106" y="9"/>
                  </a:lnTo>
                  <a:lnTo>
                    <a:pt x="93" y="9"/>
                  </a:lnTo>
                  <a:lnTo>
                    <a:pt x="80" y="9"/>
                  </a:lnTo>
                  <a:lnTo>
                    <a:pt x="44" y="0"/>
                  </a:lnTo>
                  <a:lnTo>
                    <a:pt x="27" y="0"/>
                  </a:lnTo>
                  <a:lnTo>
                    <a:pt x="13" y="0"/>
                  </a:lnTo>
                  <a:lnTo>
                    <a:pt x="5" y="9"/>
                  </a:lnTo>
                  <a:lnTo>
                    <a:pt x="0" y="26"/>
                  </a:lnTo>
                  <a:lnTo>
                    <a:pt x="0" y="44"/>
                  </a:lnTo>
                  <a:lnTo>
                    <a:pt x="5" y="53"/>
                  </a:lnTo>
                  <a:lnTo>
                    <a:pt x="9" y="62"/>
                  </a:lnTo>
                  <a:lnTo>
                    <a:pt x="18" y="66"/>
                  </a:lnTo>
                  <a:lnTo>
                    <a:pt x="27" y="66"/>
                  </a:lnTo>
                  <a:lnTo>
                    <a:pt x="35" y="66"/>
                  </a:lnTo>
                  <a:lnTo>
                    <a:pt x="58" y="53"/>
                  </a:lnTo>
                  <a:lnTo>
                    <a:pt x="80" y="40"/>
                  </a:lnTo>
                  <a:lnTo>
                    <a:pt x="97" y="26"/>
                  </a:lnTo>
                  <a:lnTo>
                    <a:pt x="106" y="13"/>
                  </a:lnTo>
                  <a:lnTo>
                    <a:pt x="106" y="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1" name="Freeform 228"/>
            <p:cNvSpPr>
              <a:spLocks/>
            </p:cNvSpPr>
            <p:nvPr/>
          </p:nvSpPr>
          <p:spPr bwMode="auto">
            <a:xfrm>
              <a:off x="2961" y="1773"/>
              <a:ext cx="49" cy="75"/>
            </a:xfrm>
            <a:custGeom>
              <a:avLst/>
              <a:gdLst>
                <a:gd name="T0" fmla="*/ 44 w 49"/>
                <a:gd name="T1" fmla="*/ 0 h 75"/>
                <a:gd name="T2" fmla="*/ 44 w 49"/>
                <a:gd name="T3" fmla="*/ 0 h 75"/>
                <a:gd name="T4" fmla="*/ 31 w 49"/>
                <a:gd name="T5" fmla="*/ 9 h 75"/>
                <a:gd name="T6" fmla="*/ 13 w 49"/>
                <a:gd name="T7" fmla="*/ 27 h 75"/>
                <a:gd name="T8" fmla="*/ 5 w 49"/>
                <a:gd name="T9" fmla="*/ 35 h 75"/>
                <a:gd name="T10" fmla="*/ 0 w 49"/>
                <a:gd name="T11" fmla="*/ 44 h 75"/>
                <a:gd name="T12" fmla="*/ 0 w 49"/>
                <a:gd name="T13" fmla="*/ 53 h 75"/>
                <a:gd name="T14" fmla="*/ 5 w 49"/>
                <a:gd name="T15" fmla="*/ 66 h 75"/>
                <a:gd name="T16" fmla="*/ 5 w 49"/>
                <a:gd name="T17" fmla="*/ 66 h 75"/>
                <a:gd name="T18" fmla="*/ 18 w 49"/>
                <a:gd name="T19" fmla="*/ 75 h 75"/>
                <a:gd name="T20" fmla="*/ 31 w 49"/>
                <a:gd name="T21" fmla="*/ 75 h 75"/>
                <a:gd name="T22" fmla="*/ 36 w 49"/>
                <a:gd name="T23" fmla="*/ 71 h 75"/>
                <a:gd name="T24" fmla="*/ 40 w 49"/>
                <a:gd name="T25" fmla="*/ 62 h 75"/>
                <a:gd name="T26" fmla="*/ 49 w 49"/>
                <a:gd name="T27" fmla="*/ 44 h 75"/>
                <a:gd name="T28" fmla="*/ 49 w 49"/>
                <a:gd name="T29" fmla="*/ 40 h 75"/>
                <a:gd name="T30" fmla="*/ 49 w 49"/>
                <a:gd name="T31" fmla="*/ 40 h 75"/>
                <a:gd name="T32" fmla="*/ 49 w 49"/>
                <a:gd name="T33" fmla="*/ 13 h 75"/>
                <a:gd name="T34" fmla="*/ 44 w 49"/>
                <a:gd name="T35" fmla="*/ 0 h 75"/>
                <a:gd name="T36" fmla="*/ 44 w 49"/>
                <a:gd name="T37" fmla="*/ 0 h 7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9"/>
                <a:gd name="T58" fmla="*/ 0 h 75"/>
                <a:gd name="T59" fmla="*/ 49 w 49"/>
                <a:gd name="T60" fmla="*/ 75 h 7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9" h="75">
                  <a:moveTo>
                    <a:pt x="44" y="0"/>
                  </a:moveTo>
                  <a:lnTo>
                    <a:pt x="44" y="0"/>
                  </a:lnTo>
                  <a:lnTo>
                    <a:pt x="31" y="9"/>
                  </a:lnTo>
                  <a:lnTo>
                    <a:pt x="13" y="27"/>
                  </a:lnTo>
                  <a:lnTo>
                    <a:pt x="5" y="35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5" y="66"/>
                  </a:lnTo>
                  <a:lnTo>
                    <a:pt x="18" y="75"/>
                  </a:lnTo>
                  <a:lnTo>
                    <a:pt x="31" y="75"/>
                  </a:lnTo>
                  <a:lnTo>
                    <a:pt x="36" y="71"/>
                  </a:lnTo>
                  <a:lnTo>
                    <a:pt x="40" y="62"/>
                  </a:lnTo>
                  <a:lnTo>
                    <a:pt x="49" y="44"/>
                  </a:lnTo>
                  <a:lnTo>
                    <a:pt x="49" y="40"/>
                  </a:lnTo>
                  <a:lnTo>
                    <a:pt x="49" y="13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2" name="Freeform 229"/>
            <p:cNvSpPr>
              <a:spLocks/>
            </p:cNvSpPr>
            <p:nvPr/>
          </p:nvSpPr>
          <p:spPr bwMode="auto">
            <a:xfrm>
              <a:off x="2842" y="2709"/>
              <a:ext cx="477" cy="990"/>
            </a:xfrm>
            <a:custGeom>
              <a:avLst/>
              <a:gdLst>
                <a:gd name="T0" fmla="*/ 287 w 477"/>
                <a:gd name="T1" fmla="*/ 358 h 990"/>
                <a:gd name="T2" fmla="*/ 287 w 477"/>
                <a:gd name="T3" fmla="*/ 358 h 990"/>
                <a:gd name="T4" fmla="*/ 194 w 477"/>
                <a:gd name="T5" fmla="*/ 508 h 990"/>
                <a:gd name="T6" fmla="*/ 150 w 477"/>
                <a:gd name="T7" fmla="*/ 588 h 990"/>
                <a:gd name="T8" fmla="*/ 106 w 477"/>
                <a:gd name="T9" fmla="*/ 663 h 990"/>
                <a:gd name="T10" fmla="*/ 66 w 477"/>
                <a:gd name="T11" fmla="*/ 742 h 990"/>
                <a:gd name="T12" fmla="*/ 35 w 477"/>
                <a:gd name="T13" fmla="*/ 822 h 990"/>
                <a:gd name="T14" fmla="*/ 9 w 477"/>
                <a:gd name="T15" fmla="*/ 906 h 990"/>
                <a:gd name="T16" fmla="*/ 4 w 477"/>
                <a:gd name="T17" fmla="*/ 946 h 990"/>
                <a:gd name="T18" fmla="*/ 0 w 477"/>
                <a:gd name="T19" fmla="*/ 990 h 990"/>
                <a:gd name="T20" fmla="*/ 0 w 477"/>
                <a:gd name="T21" fmla="*/ 990 h 990"/>
                <a:gd name="T22" fmla="*/ 0 w 477"/>
                <a:gd name="T23" fmla="*/ 990 h 990"/>
                <a:gd name="T24" fmla="*/ 0 w 477"/>
                <a:gd name="T25" fmla="*/ 990 h 990"/>
                <a:gd name="T26" fmla="*/ 0 w 477"/>
                <a:gd name="T27" fmla="*/ 990 h 990"/>
                <a:gd name="T28" fmla="*/ 13 w 477"/>
                <a:gd name="T29" fmla="*/ 941 h 990"/>
                <a:gd name="T30" fmla="*/ 26 w 477"/>
                <a:gd name="T31" fmla="*/ 893 h 990"/>
                <a:gd name="T32" fmla="*/ 44 w 477"/>
                <a:gd name="T33" fmla="*/ 848 h 990"/>
                <a:gd name="T34" fmla="*/ 62 w 477"/>
                <a:gd name="T35" fmla="*/ 804 h 990"/>
                <a:gd name="T36" fmla="*/ 106 w 477"/>
                <a:gd name="T37" fmla="*/ 716 h 990"/>
                <a:gd name="T38" fmla="*/ 159 w 477"/>
                <a:gd name="T39" fmla="*/ 632 h 990"/>
                <a:gd name="T40" fmla="*/ 269 w 477"/>
                <a:gd name="T41" fmla="*/ 464 h 990"/>
                <a:gd name="T42" fmla="*/ 322 w 477"/>
                <a:gd name="T43" fmla="*/ 380 h 990"/>
                <a:gd name="T44" fmla="*/ 371 w 477"/>
                <a:gd name="T45" fmla="*/ 296 h 990"/>
                <a:gd name="T46" fmla="*/ 371 w 477"/>
                <a:gd name="T47" fmla="*/ 296 h 990"/>
                <a:gd name="T48" fmla="*/ 402 w 477"/>
                <a:gd name="T49" fmla="*/ 221 h 990"/>
                <a:gd name="T50" fmla="*/ 433 w 477"/>
                <a:gd name="T51" fmla="*/ 151 h 990"/>
                <a:gd name="T52" fmla="*/ 455 w 477"/>
                <a:gd name="T53" fmla="*/ 75 h 990"/>
                <a:gd name="T54" fmla="*/ 477 w 477"/>
                <a:gd name="T55" fmla="*/ 0 h 990"/>
                <a:gd name="T56" fmla="*/ 477 w 477"/>
                <a:gd name="T57" fmla="*/ 0 h 990"/>
                <a:gd name="T58" fmla="*/ 402 w 477"/>
                <a:gd name="T59" fmla="*/ 0 h 990"/>
                <a:gd name="T60" fmla="*/ 402 w 477"/>
                <a:gd name="T61" fmla="*/ 0 h 990"/>
                <a:gd name="T62" fmla="*/ 397 w 477"/>
                <a:gd name="T63" fmla="*/ 53 h 990"/>
                <a:gd name="T64" fmla="*/ 389 w 477"/>
                <a:gd name="T65" fmla="*/ 106 h 990"/>
                <a:gd name="T66" fmla="*/ 375 w 477"/>
                <a:gd name="T67" fmla="*/ 151 h 990"/>
                <a:gd name="T68" fmla="*/ 362 w 477"/>
                <a:gd name="T69" fmla="*/ 195 h 990"/>
                <a:gd name="T70" fmla="*/ 327 w 477"/>
                <a:gd name="T71" fmla="*/ 279 h 990"/>
                <a:gd name="T72" fmla="*/ 287 w 477"/>
                <a:gd name="T73" fmla="*/ 358 h 990"/>
                <a:gd name="T74" fmla="*/ 287 w 477"/>
                <a:gd name="T75" fmla="*/ 358 h 9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77"/>
                <a:gd name="T115" fmla="*/ 0 h 990"/>
                <a:gd name="T116" fmla="*/ 477 w 477"/>
                <a:gd name="T117" fmla="*/ 990 h 99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77" h="990">
                  <a:moveTo>
                    <a:pt x="287" y="358"/>
                  </a:moveTo>
                  <a:lnTo>
                    <a:pt x="287" y="358"/>
                  </a:lnTo>
                  <a:lnTo>
                    <a:pt x="194" y="508"/>
                  </a:lnTo>
                  <a:lnTo>
                    <a:pt x="150" y="588"/>
                  </a:lnTo>
                  <a:lnTo>
                    <a:pt x="106" y="663"/>
                  </a:lnTo>
                  <a:lnTo>
                    <a:pt x="66" y="742"/>
                  </a:lnTo>
                  <a:lnTo>
                    <a:pt x="35" y="822"/>
                  </a:lnTo>
                  <a:lnTo>
                    <a:pt x="9" y="906"/>
                  </a:lnTo>
                  <a:lnTo>
                    <a:pt x="4" y="946"/>
                  </a:lnTo>
                  <a:lnTo>
                    <a:pt x="0" y="990"/>
                  </a:lnTo>
                  <a:lnTo>
                    <a:pt x="13" y="941"/>
                  </a:lnTo>
                  <a:lnTo>
                    <a:pt x="26" y="893"/>
                  </a:lnTo>
                  <a:lnTo>
                    <a:pt x="44" y="848"/>
                  </a:lnTo>
                  <a:lnTo>
                    <a:pt x="62" y="804"/>
                  </a:lnTo>
                  <a:lnTo>
                    <a:pt x="106" y="716"/>
                  </a:lnTo>
                  <a:lnTo>
                    <a:pt x="159" y="632"/>
                  </a:lnTo>
                  <a:lnTo>
                    <a:pt x="269" y="464"/>
                  </a:lnTo>
                  <a:lnTo>
                    <a:pt x="322" y="380"/>
                  </a:lnTo>
                  <a:lnTo>
                    <a:pt x="371" y="296"/>
                  </a:lnTo>
                  <a:lnTo>
                    <a:pt x="402" y="221"/>
                  </a:lnTo>
                  <a:lnTo>
                    <a:pt x="433" y="151"/>
                  </a:lnTo>
                  <a:lnTo>
                    <a:pt x="455" y="75"/>
                  </a:lnTo>
                  <a:lnTo>
                    <a:pt x="477" y="0"/>
                  </a:lnTo>
                  <a:lnTo>
                    <a:pt x="402" y="0"/>
                  </a:lnTo>
                  <a:lnTo>
                    <a:pt x="397" y="53"/>
                  </a:lnTo>
                  <a:lnTo>
                    <a:pt x="389" y="106"/>
                  </a:lnTo>
                  <a:lnTo>
                    <a:pt x="375" y="151"/>
                  </a:lnTo>
                  <a:lnTo>
                    <a:pt x="362" y="195"/>
                  </a:lnTo>
                  <a:lnTo>
                    <a:pt x="327" y="279"/>
                  </a:lnTo>
                  <a:lnTo>
                    <a:pt x="287" y="358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3" name="Freeform 230"/>
            <p:cNvSpPr>
              <a:spLocks/>
            </p:cNvSpPr>
            <p:nvPr/>
          </p:nvSpPr>
          <p:spPr bwMode="auto">
            <a:xfrm>
              <a:off x="2771" y="3328"/>
              <a:ext cx="208" cy="141"/>
            </a:xfrm>
            <a:custGeom>
              <a:avLst/>
              <a:gdLst>
                <a:gd name="T0" fmla="*/ 0 w 208"/>
                <a:gd name="T1" fmla="*/ 141 h 141"/>
                <a:gd name="T2" fmla="*/ 0 w 208"/>
                <a:gd name="T3" fmla="*/ 141 h 141"/>
                <a:gd name="T4" fmla="*/ 53 w 208"/>
                <a:gd name="T5" fmla="*/ 92 h 141"/>
                <a:gd name="T6" fmla="*/ 115 w 208"/>
                <a:gd name="T7" fmla="*/ 48 h 141"/>
                <a:gd name="T8" fmla="*/ 115 w 208"/>
                <a:gd name="T9" fmla="*/ 48 h 141"/>
                <a:gd name="T10" fmla="*/ 177 w 208"/>
                <a:gd name="T11" fmla="*/ 13 h 141"/>
                <a:gd name="T12" fmla="*/ 177 w 208"/>
                <a:gd name="T13" fmla="*/ 13 h 141"/>
                <a:gd name="T14" fmla="*/ 181 w 208"/>
                <a:gd name="T15" fmla="*/ 9 h 141"/>
                <a:gd name="T16" fmla="*/ 186 w 208"/>
                <a:gd name="T17" fmla="*/ 4 h 141"/>
                <a:gd name="T18" fmla="*/ 195 w 208"/>
                <a:gd name="T19" fmla="*/ 0 h 141"/>
                <a:gd name="T20" fmla="*/ 195 w 208"/>
                <a:gd name="T21" fmla="*/ 0 h 141"/>
                <a:gd name="T22" fmla="*/ 203 w 208"/>
                <a:gd name="T23" fmla="*/ 0 h 141"/>
                <a:gd name="T24" fmla="*/ 208 w 208"/>
                <a:gd name="T25" fmla="*/ 4 h 141"/>
                <a:gd name="T26" fmla="*/ 208 w 208"/>
                <a:gd name="T27" fmla="*/ 13 h 141"/>
                <a:gd name="T28" fmla="*/ 199 w 208"/>
                <a:gd name="T29" fmla="*/ 26 h 141"/>
                <a:gd name="T30" fmla="*/ 195 w 208"/>
                <a:gd name="T31" fmla="*/ 35 h 141"/>
                <a:gd name="T32" fmla="*/ 195 w 208"/>
                <a:gd name="T33" fmla="*/ 35 h 141"/>
                <a:gd name="T34" fmla="*/ 168 w 208"/>
                <a:gd name="T35" fmla="*/ 39 h 141"/>
                <a:gd name="T36" fmla="*/ 142 w 208"/>
                <a:gd name="T37" fmla="*/ 48 h 141"/>
                <a:gd name="T38" fmla="*/ 93 w 208"/>
                <a:gd name="T39" fmla="*/ 75 h 141"/>
                <a:gd name="T40" fmla="*/ 93 w 208"/>
                <a:gd name="T41" fmla="*/ 75 h 141"/>
                <a:gd name="T42" fmla="*/ 44 w 208"/>
                <a:gd name="T43" fmla="*/ 106 h 141"/>
                <a:gd name="T44" fmla="*/ 5 w 208"/>
                <a:gd name="T45" fmla="*/ 141 h 141"/>
                <a:gd name="T46" fmla="*/ 5 w 208"/>
                <a:gd name="T47" fmla="*/ 141 h 141"/>
                <a:gd name="T48" fmla="*/ 0 w 208"/>
                <a:gd name="T49" fmla="*/ 141 h 141"/>
                <a:gd name="T50" fmla="*/ 0 w 208"/>
                <a:gd name="T51" fmla="*/ 141 h 14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08"/>
                <a:gd name="T79" fmla="*/ 0 h 141"/>
                <a:gd name="T80" fmla="*/ 208 w 208"/>
                <a:gd name="T81" fmla="*/ 141 h 14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08" h="141">
                  <a:moveTo>
                    <a:pt x="0" y="141"/>
                  </a:moveTo>
                  <a:lnTo>
                    <a:pt x="0" y="141"/>
                  </a:lnTo>
                  <a:lnTo>
                    <a:pt x="53" y="92"/>
                  </a:lnTo>
                  <a:lnTo>
                    <a:pt x="115" y="48"/>
                  </a:lnTo>
                  <a:lnTo>
                    <a:pt x="177" y="13"/>
                  </a:lnTo>
                  <a:lnTo>
                    <a:pt x="181" y="9"/>
                  </a:lnTo>
                  <a:lnTo>
                    <a:pt x="186" y="4"/>
                  </a:lnTo>
                  <a:lnTo>
                    <a:pt x="195" y="0"/>
                  </a:lnTo>
                  <a:lnTo>
                    <a:pt x="203" y="0"/>
                  </a:lnTo>
                  <a:lnTo>
                    <a:pt x="208" y="4"/>
                  </a:lnTo>
                  <a:lnTo>
                    <a:pt x="208" y="13"/>
                  </a:lnTo>
                  <a:lnTo>
                    <a:pt x="199" y="26"/>
                  </a:lnTo>
                  <a:lnTo>
                    <a:pt x="195" y="35"/>
                  </a:lnTo>
                  <a:lnTo>
                    <a:pt x="168" y="39"/>
                  </a:lnTo>
                  <a:lnTo>
                    <a:pt x="142" y="48"/>
                  </a:lnTo>
                  <a:lnTo>
                    <a:pt x="93" y="75"/>
                  </a:lnTo>
                  <a:lnTo>
                    <a:pt x="44" y="106"/>
                  </a:lnTo>
                  <a:lnTo>
                    <a:pt x="5" y="141"/>
                  </a:lnTo>
                  <a:lnTo>
                    <a:pt x="0" y="141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4" name="Freeform 231"/>
            <p:cNvSpPr>
              <a:spLocks/>
            </p:cNvSpPr>
            <p:nvPr/>
          </p:nvSpPr>
          <p:spPr bwMode="auto">
            <a:xfrm>
              <a:off x="3107" y="3058"/>
              <a:ext cx="75" cy="385"/>
            </a:xfrm>
            <a:custGeom>
              <a:avLst/>
              <a:gdLst>
                <a:gd name="T0" fmla="*/ 71 w 75"/>
                <a:gd name="T1" fmla="*/ 385 h 385"/>
                <a:gd name="T2" fmla="*/ 71 w 75"/>
                <a:gd name="T3" fmla="*/ 385 h 385"/>
                <a:gd name="T4" fmla="*/ 31 w 75"/>
                <a:gd name="T5" fmla="*/ 296 h 385"/>
                <a:gd name="T6" fmla="*/ 18 w 75"/>
                <a:gd name="T7" fmla="*/ 248 h 385"/>
                <a:gd name="T8" fmla="*/ 4 w 75"/>
                <a:gd name="T9" fmla="*/ 195 h 385"/>
                <a:gd name="T10" fmla="*/ 0 w 75"/>
                <a:gd name="T11" fmla="*/ 146 h 385"/>
                <a:gd name="T12" fmla="*/ 0 w 75"/>
                <a:gd name="T13" fmla="*/ 97 h 385"/>
                <a:gd name="T14" fmla="*/ 4 w 75"/>
                <a:gd name="T15" fmla="*/ 71 h 385"/>
                <a:gd name="T16" fmla="*/ 9 w 75"/>
                <a:gd name="T17" fmla="*/ 49 h 385"/>
                <a:gd name="T18" fmla="*/ 18 w 75"/>
                <a:gd name="T19" fmla="*/ 27 h 385"/>
                <a:gd name="T20" fmla="*/ 31 w 75"/>
                <a:gd name="T21" fmla="*/ 5 h 385"/>
                <a:gd name="T22" fmla="*/ 31 w 75"/>
                <a:gd name="T23" fmla="*/ 5 h 385"/>
                <a:gd name="T24" fmla="*/ 40 w 75"/>
                <a:gd name="T25" fmla="*/ 0 h 385"/>
                <a:gd name="T26" fmla="*/ 49 w 75"/>
                <a:gd name="T27" fmla="*/ 0 h 385"/>
                <a:gd name="T28" fmla="*/ 53 w 75"/>
                <a:gd name="T29" fmla="*/ 5 h 385"/>
                <a:gd name="T30" fmla="*/ 53 w 75"/>
                <a:gd name="T31" fmla="*/ 14 h 385"/>
                <a:gd name="T32" fmla="*/ 53 w 75"/>
                <a:gd name="T33" fmla="*/ 14 h 385"/>
                <a:gd name="T34" fmla="*/ 31 w 75"/>
                <a:gd name="T35" fmla="*/ 97 h 385"/>
                <a:gd name="T36" fmla="*/ 26 w 75"/>
                <a:gd name="T37" fmla="*/ 142 h 385"/>
                <a:gd name="T38" fmla="*/ 22 w 75"/>
                <a:gd name="T39" fmla="*/ 186 h 385"/>
                <a:gd name="T40" fmla="*/ 22 w 75"/>
                <a:gd name="T41" fmla="*/ 186 h 385"/>
                <a:gd name="T42" fmla="*/ 31 w 75"/>
                <a:gd name="T43" fmla="*/ 234 h 385"/>
                <a:gd name="T44" fmla="*/ 40 w 75"/>
                <a:gd name="T45" fmla="*/ 287 h 385"/>
                <a:gd name="T46" fmla="*/ 75 w 75"/>
                <a:gd name="T47" fmla="*/ 385 h 385"/>
                <a:gd name="T48" fmla="*/ 75 w 75"/>
                <a:gd name="T49" fmla="*/ 385 h 385"/>
                <a:gd name="T50" fmla="*/ 71 w 75"/>
                <a:gd name="T51" fmla="*/ 385 h 385"/>
                <a:gd name="T52" fmla="*/ 71 w 75"/>
                <a:gd name="T53" fmla="*/ 385 h 385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75"/>
                <a:gd name="T82" fmla="*/ 0 h 385"/>
                <a:gd name="T83" fmla="*/ 75 w 75"/>
                <a:gd name="T84" fmla="*/ 385 h 385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75" h="385">
                  <a:moveTo>
                    <a:pt x="71" y="385"/>
                  </a:moveTo>
                  <a:lnTo>
                    <a:pt x="71" y="385"/>
                  </a:lnTo>
                  <a:lnTo>
                    <a:pt x="31" y="296"/>
                  </a:lnTo>
                  <a:lnTo>
                    <a:pt x="18" y="248"/>
                  </a:lnTo>
                  <a:lnTo>
                    <a:pt x="4" y="195"/>
                  </a:lnTo>
                  <a:lnTo>
                    <a:pt x="0" y="146"/>
                  </a:lnTo>
                  <a:lnTo>
                    <a:pt x="0" y="97"/>
                  </a:lnTo>
                  <a:lnTo>
                    <a:pt x="4" y="71"/>
                  </a:lnTo>
                  <a:lnTo>
                    <a:pt x="9" y="49"/>
                  </a:lnTo>
                  <a:lnTo>
                    <a:pt x="18" y="27"/>
                  </a:lnTo>
                  <a:lnTo>
                    <a:pt x="31" y="5"/>
                  </a:lnTo>
                  <a:lnTo>
                    <a:pt x="40" y="0"/>
                  </a:lnTo>
                  <a:lnTo>
                    <a:pt x="49" y="0"/>
                  </a:lnTo>
                  <a:lnTo>
                    <a:pt x="53" y="5"/>
                  </a:lnTo>
                  <a:lnTo>
                    <a:pt x="53" y="14"/>
                  </a:lnTo>
                  <a:lnTo>
                    <a:pt x="31" y="97"/>
                  </a:lnTo>
                  <a:lnTo>
                    <a:pt x="26" y="142"/>
                  </a:lnTo>
                  <a:lnTo>
                    <a:pt x="22" y="186"/>
                  </a:lnTo>
                  <a:lnTo>
                    <a:pt x="31" y="234"/>
                  </a:lnTo>
                  <a:lnTo>
                    <a:pt x="40" y="287"/>
                  </a:lnTo>
                  <a:lnTo>
                    <a:pt x="75" y="385"/>
                  </a:lnTo>
                  <a:lnTo>
                    <a:pt x="71" y="385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5" name="Freeform 232"/>
            <p:cNvSpPr>
              <a:spLocks/>
            </p:cNvSpPr>
            <p:nvPr/>
          </p:nvSpPr>
          <p:spPr bwMode="auto">
            <a:xfrm>
              <a:off x="3239" y="2745"/>
              <a:ext cx="208" cy="1002"/>
            </a:xfrm>
            <a:custGeom>
              <a:avLst/>
              <a:gdLst>
                <a:gd name="T0" fmla="*/ 208 w 208"/>
                <a:gd name="T1" fmla="*/ 1002 h 1002"/>
                <a:gd name="T2" fmla="*/ 208 w 208"/>
                <a:gd name="T3" fmla="*/ 1002 h 1002"/>
                <a:gd name="T4" fmla="*/ 173 w 208"/>
                <a:gd name="T5" fmla="*/ 945 h 1002"/>
                <a:gd name="T6" fmla="*/ 137 w 208"/>
                <a:gd name="T7" fmla="*/ 887 h 1002"/>
                <a:gd name="T8" fmla="*/ 111 w 208"/>
                <a:gd name="T9" fmla="*/ 826 h 1002"/>
                <a:gd name="T10" fmla="*/ 84 w 208"/>
                <a:gd name="T11" fmla="*/ 768 h 1002"/>
                <a:gd name="T12" fmla="*/ 62 w 208"/>
                <a:gd name="T13" fmla="*/ 706 h 1002"/>
                <a:gd name="T14" fmla="*/ 45 w 208"/>
                <a:gd name="T15" fmla="*/ 640 h 1002"/>
                <a:gd name="T16" fmla="*/ 31 w 208"/>
                <a:gd name="T17" fmla="*/ 578 h 1002"/>
                <a:gd name="T18" fmla="*/ 18 w 208"/>
                <a:gd name="T19" fmla="*/ 512 h 1002"/>
                <a:gd name="T20" fmla="*/ 18 w 208"/>
                <a:gd name="T21" fmla="*/ 512 h 1002"/>
                <a:gd name="T22" fmla="*/ 9 w 208"/>
                <a:gd name="T23" fmla="*/ 455 h 1002"/>
                <a:gd name="T24" fmla="*/ 5 w 208"/>
                <a:gd name="T25" fmla="*/ 397 h 1002"/>
                <a:gd name="T26" fmla="*/ 0 w 208"/>
                <a:gd name="T27" fmla="*/ 282 h 1002"/>
                <a:gd name="T28" fmla="*/ 0 w 208"/>
                <a:gd name="T29" fmla="*/ 282 h 1002"/>
                <a:gd name="T30" fmla="*/ 0 w 208"/>
                <a:gd name="T31" fmla="*/ 216 h 1002"/>
                <a:gd name="T32" fmla="*/ 0 w 208"/>
                <a:gd name="T33" fmla="*/ 145 h 1002"/>
                <a:gd name="T34" fmla="*/ 9 w 208"/>
                <a:gd name="T35" fmla="*/ 79 h 1002"/>
                <a:gd name="T36" fmla="*/ 18 w 208"/>
                <a:gd name="T37" fmla="*/ 13 h 1002"/>
                <a:gd name="T38" fmla="*/ 18 w 208"/>
                <a:gd name="T39" fmla="*/ 13 h 1002"/>
                <a:gd name="T40" fmla="*/ 23 w 208"/>
                <a:gd name="T41" fmla="*/ 4 h 1002"/>
                <a:gd name="T42" fmla="*/ 31 w 208"/>
                <a:gd name="T43" fmla="*/ 0 h 1002"/>
                <a:gd name="T44" fmla="*/ 40 w 208"/>
                <a:gd name="T45" fmla="*/ 0 h 1002"/>
                <a:gd name="T46" fmla="*/ 53 w 208"/>
                <a:gd name="T47" fmla="*/ 0 h 1002"/>
                <a:gd name="T48" fmla="*/ 76 w 208"/>
                <a:gd name="T49" fmla="*/ 9 h 1002"/>
                <a:gd name="T50" fmla="*/ 80 w 208"/>
                <a:gd name="T51" fmla="*/ 17 h 1002"/>
                <a:gd name="T52" fmla="*/ 84 w 208"/>
                <a:gd name="T53" fmla="*/ 26 h 1002"/>
                <a:gd name="T54" fmla="*/ 84 w 208"/>
                <a:gd name="T55" fmla="*/ 26 h 1002"/>
                <a:gd name="T56" fmla="*/ 84 w 208"/>
                <a:gd name="T57" fmla="*/ 53 h 1002"/>
                <a:gd name="T58" fmla="*/ 80 w 208"/>
                <a:gd name="T59" fmla="*/ 84 h 1002"/>
                <a:gd name="T60" fmla="*/ 67 w 208"/>
                <a:gd name="T61" fmla="*/ 141 h 1002"/>
                <a:gd name="T62" fmla="*/ 49 w 208"/>
                <a:gd name="T63" fmla="*/ 198 h 1002"/>
                <a:gd name="T64" fmla="*/ 45 w 208"/>
                <a:gd name="T65" fmla="*/ 225 h 1002"/>
                <a:gd name="T66" fmla="*/ 40 w 208"/>
                <a:gd name="T67" fmla="*/ 256 h 1002"/>
                <a:gd name="T68" fmla="*/ 40 w 208"/>
                <a:gd name="T69" fmla="*/ 256 h 1002"/>
                <a:gd name="T70" fmla="*/ 40 w 208"/>
                <a:gd name="T71" fmla="*/ 366 h 1002"/>
                <a:gd name="T72" fmla="*/ 45 w 208"/>
                <a:gd name="T73" fmla="*/ 481 h 1002"/>
                <a:gd name="T74" fmla="*/ 45 w 208"/>
                <a:gd name="T75" fmla="*/ 481 h 1002"/>
                <a:gd name="T76" fmla="*/ 49 w 208"/>
                <a:gd name="T77" fmla="*/ 552 h 1002"/>
                <a:gd name="T78" fmla="*/ 62 w 208"/>
                <a:gd name="T79" fmla="*/ 618 h 1002"/>
                <a:gd name="T80" fmla="*/ 76 w 208"/>
                <a:gd name="T81" fmla="*/ 684 h 1002"/>
                <a:gd name="T82" fmla="*/ 93 w 208"/>
                <a:gd name="T83" fmla="*/ 751 h 1002"/>
                <a:gd name="T84" fmla="*/ 115 w 208"/>
                <a:gd name="T85" fmla="*/ 817 h 1002"/>
                <a:gd name="T86" fmla="*/ 142 w 208"/>
                <a:gd name="T87" fmla="*/ 879 h 1002"/>
                <a:gd name="T88" fmla="*/ 173 w 208"/>
                <a:gd name="T89" fmla="*/ 940 h 1002"/>
                <a:gd name="T90" fmla="*/ 208 w 208"/>
                <a:gd name="T91" fmla="*/ 1002 h 1002"/>
                <a:gd name="T92" fmla="*/ 208 w 208"/>
                <a:gd name="T93" fmla="*/ 1002 h 1002"/>
                <a:gd name="T94" fmla="*/ 208 w 208"/>
                <a:gd name="T95" fmla="*/ 1002 h 1002"/>
                <a:gd name="T96" fmla="*/ 208 w 208"/>
                <a:gd name="T97" fmla="*/ 1002 h 100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08"/>
                <a:gd name="T148" fmla="*/ 0 h 1002"/>
                <a:gd name="T149" fmla="*/ 208 w 208"/>
                <a:gd name="T150" fmla="*/ 1002 h 100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08" h="1002">
                  <a:moveTo>
                    <a:pt x="208" y="1002"/>
                  </a:moveTo>
                  <a:lnTo>
                    <a:pt x="208" y="1002"/>
                  </a:lnTo>
                  <a:lnTo>
                    <a:pt x="173" y="945"/>
                  </a:lnTo>
                  <a:lnTo>
                    <a:pt x="137" y="887"/>
                  </a:lnTo>
                  <a:lnTo>
                    <a:pt x="111" y="826"/>
                  </a:lnTo>
                  <a:lnTo>
                    <a:pt x="84" y="768"/>
                  </a:lnTo>
                  <a:lnTo>
                    <a:pt x="62" y="706"/>
                  </a:lnTo>
                  <a:lnTo>
                    <a:pt x="45" y="640"/>
                  </a:lnTo>
                  <a:lnTo>
                    <a:pt x="31" y="578"/>
                  </a:lnTo>
                  <a:lnTo>
                    <a:pt x="18" y="512"/>
                  </a:lnTo>
                  <a:lnTo>
                    <a:pt x="9" y="455"/>
                  </a:lnTo>
                  <a:lnTo>
                    <a:pt x="5" y="397"/>
                  </a:lnTo>
                  <a:lnTo>
                    <a:pt x="0" y="282"/>
                  </a:lnTo>
                  <a:lnTo>
                    <a:pt x="0" y="216"/>
                  </a:lnTo>
                  <a:lnTo>
                    <a:pt x="0" y="145"/>
                  </a:lnTo>
                  <a:lnTo>
                    <a:pt x="9" y="79"/>
                  </a:lnTo>
                  <a:lnTo>
                    <a:pt x="18" y="13"/>
                  </a:lnTo>
                  <a:lnTo>
                    <a:pt x="23" y="4"/>
                  </a:lnTo>
                  <a:lnTo>
                    <a:pt x="31" y="0"/>
                  </a:lnTo>
                  <a:lnTo>
                    <a:pt x="40" y="0"/>
                  </a:lnTo>
                  <a:lnTo>
                    <a:pt x="53" y="0"/>
                  </a:lnTo>
                  <a:lnTo>
                    <a:pt x="76" y="9"/>
                  </a:lnTo>
                  <a:lnTo>
                    <a:pt x="80" y="17"/>
                  </a:lnTo>
                  <a:lnTo>
                    <a:pt x="84" y="26"/>
                  </a:lnTo>
                  <a:lnTo>
                    <a:pt x="84" y="53"/>
                  </a:lnTo>
                  <a:lnTo>
                    <a:pt x="80" y="84"/>
                  </a:lnTo>
                  <a:lnTo>
                    <a:pt x="67" y="141"/>
                  </a:lnTo>
                  <a:lnTo>
                    <a:pt x="49" y="198"/>
                  </a:lnTo>
                  <a:lnTo>
                    <a:pt x="45" y="225"/>
                  </a:lnTo>
                  <a:lnTo>
                    <a:pt x="40" y="256"/>
                  </a:lnTo>
                  <a:lnTo>
                    <a:pt x="40" y="366"/>
                  </a:lnTo>
                  <a:lnTo>
                    <a:pt x="45" y="481"/>
                  </a:lnTo>
                  <a:lnTo>
                    <a:pt x="49" y="552"/>
                  </a:lnTo>
                  <a:lnTo>
                    <a:pt x="62" y="618"/>
                  </a:lnTo>
                  <a:lnTo>
                    <a:pt x="76" y="684"/>
                  </a:lnTo>
                  <a:lnTo>
                    <a:pt x="93" y="751"/>
                  </a:lnTo>
                  <a:lnTo>
                    <a:pt x="115" y="817"/>
                  </a:lnTo>
                  <a:lnTo>
                    <a:pt x="142" y="879"/>
                  </a:lnTo>
                  <a:lnTo>
                    <a:pt x="173" y="940"/>
                  </a:lnTo>
                  <a:lnTo>
                    <a:pt x="208" y="1002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6" name="Freeform 233"/>
            <p:cNvSpPr>
              <a:spLocks/>
            </p:cNvSpPr>
            <p:nvPr/>
          </p:nvSpPr>
          <p:spPr bwMode="auto">
            <a:xfrm>
              <a:off x="3226" y="3248"/>
              <a:ext cx="44" cy="407"/>
            </a:xfrm>
            <a:custGeom>
              <a:avLst/>
              <a:gdLst>
                <a:gd name="T0" fmla="*/ 0 w 44"/>
                <a:gd name="T1" fmla="*/ 407 h 407"/>
                <a:gd name="T2" fmla="*/ 0 w 44"/>
                <a:gd name="T3" fmla="*/ 407 h 407"/>
                <a:gd name="T4" fmla="*/ 22 w 44"/>
                <a:gd name="T5" fmla="*/ 203 h 407"/>
                <a:gd name="T6" fmla="*/ 40 w 44"/>
                <a:gd name="T7" fmla="*/ 0 h 407"/>
                <a:gd name="T8" fmla="*/ 40 w 44"/>
                <a:gd name="T9" fmla="*/ 0 h 407"/>
                <a:gd name="T10" fmla="*/ 44 w 44"/>
                <a:gd name="T11" fmla="*/ 0 h 407"/>
                <a:gd name="T12" fmla="*/ 44 w 44"/>
                <a:gd name="T13" fmla="*/ 0 h 407"/>
                <a:gd name="T14" fmla="*/ 44 w 44"/>
                <a:gd name="T15" fmla="*/ 49 h 407"/>
                <a:gd name="T16" fmla="*/ 44 w 44"/>
                <a:gd name="T17" fmla="*/ 102 h 407"/>
                <a:gd name="T18" fmla="*/ 36 w 44"/>
                <a:gd name="T19" fmla="*/ 203 h 407"/>
                <a:gd name="T20" fmla="*/ 22 w 44"/>
                <a:gd name="T21" fmla="*/ 305 h 407"/>
                <a:gd name="T22" fmla="*/ 5 w 44"/>
                <a:gd name="T23" fmla="*/ 407 h 407"/>
                <a:gd name="T24" fmla="*/ 5 w 44"/>
                <a:gd name="T25" fmla="*/ 407 h 407"/>
                <a:gd name="T26" fmla="*/ 0 w 44"/>
                <a:gd name="T27" fmla="*/ 407 h 407"/>
                <a:gd name="T28" fmla="*/ 0 w 44"/>
                <a:gd name="T29" fmla="*/ 407 h 40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407"/>
                <a:gd name="T47" fmla="*/ 44 w 44"/>
                <a:gd name="T48" fmla="*/ 407 h 40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407">
                  <a:moveTo>
                    <a:pt x="0" y="407"/>
                  </a:moveTo>
                  <a:lnTo>
                    <a:pt x="0" y="407"/>
                  </a:lnTo>
                  <a:lnTo>
                    <a:pt x="22" y="203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4" y="49"/>
                  </a:lnTo>
                  <a:lnTo>
                    <a:pt x="44" y="102"/>
                  </a:lnTo>
                  <a:lnTo>
                    <a:pt x="36" y="203"/>
                  </a:lnTo>
                  <a:lnTo>
                    <a:pt x="22" y="305"/>
                  </a:lnTo>
                  <a:lnTo>
                    <a:pt x="5" y="407"/>
                  </a:lnTo>
                  <a:lnTo>
                    <a:pt x="0" y="40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7" name="Freeform 234"/>
            <p:cNvSpPr>
              <a:spLocks/>
            </p:cNvSpPr>
            <p:nvPr/>
          </p:nvSpPr>
          <p:spPr bwMode="auto">
            <a:xfrm>
              <a:off x="3111" y="3504"/>
              <a:ext cx="142" cy="128"/>
            </a:xfrm>
            <a:custGeom>
              <a:avLst/>
              <a:gdLst>
                <a:gd name="T0" fmla="*/ 0 w 142"/>
                <a:gd name="T1" fmla="*/ 124 h 128"/>
                <a:gd name="T2" fmla="*/ 0 w 142"/>
                <a:gd name="T3" fmla="*/ 124 h 128"/>
                <a:gd name="T4" fmla="*/ 31 w 142"/>
                <a:gd name="T5" fmla="*/ 102 h 128"/>
                <a:gd name="T6" fmla="*/ 62 w 142"/>
                <a:gd name="T7" fmla="*/ 80 h 128"/>
                <a:gd name="T8" fmla="*/ 106 w 142"/>
                <a:gd name="T9" fmla="*/ 40 h 128"/>
                <a:gd name="T10" fmla="*/ 137 w 142"/>
                <a:gd name="T11" fmla="*/ 0 h 128"/>
                <a:gd name="T12" fmla="*/ 137 w 142"/>
                <a:gd name="T13" fmla="*/ 0 h 128"/>
                <a:gd name="T14" fmla="*/ 142 w 142"/>
                <a:gd name="T15" fmla="*/ 9 h 128"/>
                <a:gd name="T16" fmla="*/ 137 w 142"/>
                <a:gd name="T17" fmla="*/ 18 h 128"/>
                <a:gd name="T18" fmla="*/ 124 w 142"/>
                <a:gd name="T19" fmla="*/ 36 h 128"/>
                <a:gd name="T20" fmla="*/ 93 w 142"/>
                <a:gd name="T21" fmla="*/ 67 h 128"/>
                <a:gd name="T22" fmla="*/ 93 w 142"/>
                <a:gd name="T23" fmla="*/ 67 h 128"/>
                <a:gd name="T24" fmla="*/ 53 w 142"/>
                <a:gd name="T25" fmla="*/ 102 h 128"/>
                <a:gd name="T26" fmla="*/ 5 w 142"/>
                <a:gd name="T27" fmla="*/ 128 h 128"/>
                <a:gd name="T28" fmla="*/ 5 w 142"/>
                <a:gd name="T29" fmla="*/ 128 h 128"/>
                <a:gd name="T30" fmla="*/ 0 w 142"/>
                <a:gd name="T31" fmla="*/ 128 h 128"/>
                <a:gd name="T32" fmla="*/ 0 w 142"/>
                <a:gd name="T33" fmla="*/ 124 h 128"/>
                <a:gd name="T34" fmla="*/ 0 w 142"/>
                <a:gd name="T35" fmla="*/ 124 h 1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28"/>
                <a:gd name="T56" fmla="*/ 142 w 142"/>
                <a:gd name="T57" fmla="*/ 128 h 1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28">
                  <a:moveTo>
                    <a:pt x="0" y="124"/>
                  </a:moveTo>
                  <a:lnTo>
                    <a:pt x="0" y="124"/>
                  </a:lnTo>
                  <a:lnTo>
                    <a:pt x="31" y="102"/>
                  </a:lnTo>
                  <a:lnTo>
                    <a:pt x="62" y="80"/>
                  </a:lnTo>
                  <a:lnTo>
                    <a:pt x="106" y="40"/>
                  </a:lnTo>
                  <a:lnTo>
                    <a:pt x="137" y="0"/>
                  </a:lnTo>
                  <a:lnTo>
                    <a:pt x="142" y="9"/>
                  </a:lnTo>
                  <a:lnTo>
                    <a:pt x="137" y="18"/>
                  </a:lnTo>
                  <a:lnTo>
                    <a:pt x="124" y="36"/>
                  </a:lnTo>
                  <a:lnTo>
                    <a:pt x="93" y="67"/>
                  </a:lnTo>
                  <a:lnTo>
                    <a:pt x="53" y="102"/>
                  </a:lnTo>
                  <a:lnTo>
                    <a:pt x="5" y="128"/>
                  </a:lnTo>
                  <a:lnTo>
                    <a:pt x="0" y="12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8" name="Freeform 235"/>
            <p:cNvSpPr>
              <a:spLocks/>
            </p:cNvSpPr>
            <p:nvPr/>
          </p:nvSpPr>
          <p:spPr bwMode="auto">
            <a:xfrm>
              <a:off x="3279" y="2709"/>
              <a:ext cx="486" cy="760"/>
            </a:xfrm>
            <a:custGeom>
              <a:avLst/>
              <a:gdLst>
                <a:gd name="T0" fmla="*/ 115 w 486"/>
                <a:gd name="T1" fmla="*/ 146 h 760"/>
                <a:gd name="T2" fmla="*/ 115 w 486"/>
                <a:gd name="T3" fmla="*/ 146 h 760"/>
                <a:gd name="T4" fmla="*/ 102 w 486"/>
                <a:gd name="T5" fmla="*/ 84 h 760"/>
                <a:gd name="T6" fmla="*/ 93 w 486"/>
                <a:gd name="T7" fmla="*/ 45 h 760"/>
                <a:gd name="T8" fmla="*/ 89 w 486"/>
                <a:gd name="T9" fmla="*/ 0 h 760"/>
                <a:gd name="T10" fmla="*/ 89 w 486"/>
                <a:gd name="T11" fmla="*/ 0 h 760"/>
                <a:gd name="T12" fmla="*/ 44 w 486"/>
                <a:gd name="T13" fmla="*/ 0 h 760"/>
                <a:gd name="T14" fmla="*/ 0 w 486"/>
                <a:gd name="T15" fmla="*/ 0 h 760"/>
                <a:gd name="T16" fmla="*/ 0 w 486"/>
                <a:gd name="T17" fmla="*/ 0 h 760"/>
                <a:gd name="T18" fmla="*/ 0 w 486"/>
                <a:gd name="T19" fmla="*/ 0 h 760"/>
                <a:gd name="T20" fmla="*/ 0 w 486"/>
                <a:gd name="T21" fmla="*/ 0 h 760"/>
                <a:gd name="T22" fmla="*/ 9 w 486"/>
                <a:gd name="T23" fmla="*/ 67 h 760"/>
                <a:gd name="T24" fmla="*/ 13 w 486"/>
                <a:gd name="T25" fmla="*/ 111 h 760"/>
                <a:gd name="T26" fmla="*/ 27 w 486"/>
                <a:gd name="T27" fmla="*/ 159 h 760"/>
                <a:gd name="T28" fmla="*/ 53 w 486"/>
                <a:gd name="T29" fmla="*/ 221 h 760"/>
                <a:gd name="T30" fmla="*/ 53 w 486"/>
                <a:gd name="T31" fmla="*/ 221 h 760"/>
                <a:gd name="T32" fmla="*/ 89 w 486"/>
                <a:gd name="T33" fmla="*/ 301 h 760"/>
                <a:gd name="T34" fmla="*/ 133 w 486"/>
                <a:gd name="T35" fmla="*/ 376 h 760"/>
                <a:gd name="T36" fmla="*/ 181 w 486"/>
                <a:gd name="T37" fmla="*/ 446 h 760"/>
                <a:gd name="T38" fmla="*/ 234 w 486"/>
                <a:gd name="T39" fmla="*/ 517 h 760"/>
                <a:gd name="T40" fmla="*/ 292 w 486"/>
                <a:gd name="T41" fmla="*/ 579 h 760"/>
                <a:gd name="T42" fmla="*/ 354 w 486"/>
                <a:gd name="T43" fmla="*/ 641 h 760"/>
                <a:gd name="T44" fmla="*/ 415 w 486"/>
                <a:gd name="T45" fmla="*/ 703 h 760"/>
                <a:gd name="T46" fmla="*/ 482 w 486"/>
                <a:gd name="T47" fmla="*/ 760 h 760"/>
                <a:gd name="T48" fmla="*/ 482 w 486"/>
                <a:gd name="T49" fmla="*/ 760 h 760"/>
                <a:gd name="T50" fmla="*/ 486 w 486"/>
                <a:gd name="T51" fmla="*/ 760 h 760"/>
                <a:gd name="T52" fmla="*/ 486 w 486"/>
                <a:gd name="T53" fmla="*/ 760 h 760"/>
                <a:gd name="T54" fmla="*/ 420 w 486"/>
                <a:gd name="T55" fmla="*/ 698 h 760"/>
                <a:gd name="T56" fmla="*/ 358 w 486"/>
                <a:gd name="T57" fmla="*/ 628 h 760"/>
                <a:gd name="T58" fmla="*/ 301 w 486"/>
                <a:gd name="T59" fmla="*/ 552 h 760"/>
                <a:gd name="T60" fmla="*/ 252 w 486"/>
                <a:gd name="T61" fmla="*/ 477 h 760"/>
                <a:gd name="T62" fmla="*/ 203 w 486"/>
                <a:gd name="T63" fmla="*/ 393 h 760"/>
                <a:gd name="T64" fmla="*/ 164 w 486"/>
                <a:gd name="T65" fmla="*/ 314 h 760"/>
                <a:gd name="T66" fmla="*/ 133 w 486"/>
                <a:gd name="T67" fmla="*/ 230 h 760"/>
                <a:gd name="T68" fmla="*/ 115 w 486"/>
                <a:gd name="T69" fmla="*/ 146 h 760"/>
                <a:gd name="T70" fmla="*/ 115 w 486"/>
                <a:gd name="T71" fmla="*/ 146 h 7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86"/>
                <a:gd name="T109" fmla="*/ 0 h 760"/>
                <a:gd name="T110" fmla="*/ 486 w 486"/>
                <a:gd name="T111" fmla="*/ 760 h 76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86" h="760">
                  <a:moveTo>
                    <a:pt x="115" y="146"/>
                  </a:moveTo>
                  <a:lnTo>
                    <a:pt x="115" y="146"/>
                  </a:lnTo>
                  <a:lnTo>
                    <a:pt x="102" y="84"/>
                  </a:lnTo>
                  <a:lnTo>
                    <a:pt x="93" y="45"/>
                  </a:lnTo>
                  <a:lnTo>
                    <a:pt x="89" y="0"/>
                  </a:lnTo>
                  <a:lnTo>
                    <a:pt x="44" y="0"/>
                  </a:lnTo>
                  <a:lnTo>
                    <a:pt x="0" y="0"/>
                  </a:lnTo>
                  <a:lnTo>
                    <a:pt x="9" y="67"/>
                  </a:lnTo>
                  <a:lnTo>
                    <a:pt x="13" y="111"/>
                  </a:lnTo>
                  <a:lnTo>
                    <a:pt x="27" y="159"/>
                  </a:lnTo>
                  <a:lnTo>
                    <a:pt x="53" y="221"/>
                  </a:lnTo>
                  <a:lnTo>
                    <a:pt x="89" y="301"/>
                  </a:lnTo>
                  <a:lnTo>
                    <a:pt x="133" y="376"/>
                  </a:lnTo>
                  <a:lnTo>
                    <a:pt x="181" y="446"/>
                  </a:lnTo>
                  <a:lnTo>
                    <a:pt x="234" y="517"/>
                  </a:lnTo>
                  <a:lnTo>
                    <a:pt x="292" y="579"/>
                  </a:lnTo>
                  <a:lnTo>
                    <a:pt x="354" y="641"/>
                  </a:lnTo>
                  <a:lnTo>
                    <a:pt x="415" y="703"/>
                  </a:lnTo>
                  <a:lnTo>
                    <a:pt x="482" y="760"/>
                  </a:lnTo>
                  <a:lnTo>
                    <a:pt x="486" y="760"/>
                  </a:lnTo>
                  <a:lnTo>
                    <a:pt x="420" y="698"/>
                  </a:lnTo>
                  <a:lnTo>
                    <a:pt x="358" y="628"/>
                  </a:lnTo>
                  <a:lnTo>
                    <a:pt x="301" y="552"/>
                  </a:lnTo>
                  <a:lnTo>
                    <a:pt x="252" y="477"/>
                  </a:lnTo>
                  <a:lnTo>
                    <a:pt x="203" y="393"/>
                  </a:lnTo>
                  <a:lnTo>
                    <a:pt x="164" y="314"/>
                  </a:lnTo>
                  <a:lnTo>
                    <a:pt x="133" y="230"/>
                  </a:lnTo>
                  <a:lnTo>
                    <a:pt x="115" y="146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799" name="Freeform 236"/>
            <p:cNvSpPr>
              <a:spLocks/>
            </p:cNvSpPr>
            <p:nvPr/>
          </p:nvSpPr>
          <p:spPr bwMode="auto">
            <a:xfrm>
              <a:off x="3451" y="3107"/>
              <a:ext cx="67" cy="380"/>
            </a:xfrm>
            <a:custGeom>
              <a:avLst/>
              <a:gdLst>
                <a:gd name="T0" fmla="*/ 14 w 67"/>
                <a:gd name="T1" fmla="*/ 380 h 380"/>
                <a:gd name="T2" fmla="*/ 14 w 67"/>
                <a:gd name="T3" fmla="*/ 380 h 380"/>
                <a:gd name="T4" fmla="*/ 27 w 67"/>
                <a:gd name="T5" fmla="*/ 336 h 380"/>
                <a:gd name="T6" fmla="*/ 31 w 67"/>
                <a:gd name="T7" fmla="*/ 291 h 380"/>
                <a:gd name="T8" fmla="*/ 36 w 67"/>
                <a:gd name="T9" fmla="*/ 203 h 380"/>
                <a:gd name="T10" fmla="*/ 36 w 67"/>
                <a:gd name="T11" fmla="*/ 203 h 380"/>
                <a:gd name="T12" fmla="*/ 36 w 67"/>
                <a:gd name="T13" fmla="*/ 154 h 380"/>
                <a:gd name="T14" fmla="*/ 27 w 67"/>
                <a:gd name="T15" fmla="*/ 106 h 380"/>
                <a:gd name="T16" fmla="*/ 14 w 67"/>
                <a:gd name="T17" fmla="*/ 57 h 380"/>
                <a:gd name="T18" fmla="*/ 0 w 67"/>
                <a:gd name="T19" fmla="*/ 4 h 380"/>
                <a:gd name="T20" fmla="*/ 0 w 67"/>
                <a:gd name="T21" fmla="*/ 4 h 380"/>
                <a:gd name="T22" fmla="*/ 5 w 67"/>
                <a:gd name="T23" fmla="*/ 0 h 380"/>
                <a:gd name="T24" fmla="*/ 9 w 67"/>
                <a:gd name="T25" fmla="*/ 0 h 380"/>
                <a:gd name="T26" fmla="*/ 9 w 67"/>
                <a:gd name="T27" fmla="*/ 0 h 380"/>
                <a:gd name="T28" fmla="*/ 27 w 67"/>
                <a:gd name="T29" fmla="*/ 22 h 380"/>
                <a:gd name="T30" fmla="*/ 40 w 67"/>
                <a:gd name="T31" fmla="*/ 40 h 380"/>
                <a:gd name="T32" fmla="*/ 53 w 67"/>
                <a:gd name="T33" fmla="*/ 62 h 380"/>
                <a:gd name="T34" fmla="*/ 58 w 67"/>
                <a:gd name="T35" fmla="*/ 88 h 380"/>
                <a:gd name="T36" fmla="*/ 67 w 67"/>
                <a:gd name="T37" fmla="*/ 137 h 380"/>
                <a:gd name="T38" fmla="*/ 67 w 67"/>
                <a:gd name="T39" fmla="*/ 185 h 380"/>
                <a:gd name="T40" fmla="*/ 58 w 67"/>
                <a:gd name="T41" fmla="*/ 238 h 380"/>
                <a:gd name="T42" fmla="*/ 45 w 67"/>
                <a:gd name="T43" fmla="*/ 287 h 380"/>
                <a:gd name="T44" fmla="*/ 14 w 67"/>
                <a:gd name="T45" fmla="*/ 380 h 380"/>
                <a:gd name="T46" fmla="*/ 14 w 67"/>
                <a:gd name="T47" fmla="*/ 380 h 380"/>
                <a:gd name="T48" fmla="*/ 14 w 67"/>
                <a:gd name="T49" fmla="*/ 380 h 380"/>
                <a:gd name="T50" fmla="*/ 14 w 67"/>
                <a:gd name="T51" fmla="*/ 380 h 38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67"/>
                <a:gd name="T79" fmla="*/ 0 h 380"/>
                <a:gd name="T80" fmla="*/ 67 w 67"/>
                <a:gd name="T81" fmla="*/ 380 h 38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67" h="380">
                  <a:moveTo>
                    <a:pt x="14" y="380"/>
                  </a:moveTo>
                  <a:lnTo>
                    <a:pt x="14" y="380"/>
                  </a:lnTo>
                  <a:lnTo>
                    <a:pt x="27" y="336"/>
                  </a:lnTo>
                  <a:lnTo>
                    <a:pt x="31" y="291"/>
                  </a:lnTo>
                  <a:lnTo>
                    <a:pt x="36" y="203"/>
                  </a:lnTo>
                  <a:lnTo>
                    <a:pt x="36" y="154"/>
                  </a:lnTo>
                  <a:lnTo>
                    <a:pt x="27" y="106"/>
                  </a:lnTo>
                  <a:lnTo>
                    <a:pt x="14" y="57"/>
                  </a:lnTo>
                  <a:lnTo>
                    <a:pt x="0" y="4"/>
                  </a:lnTo>
                  <a:lnTo>
                    <a:pt x="5" y="0"/>
                  </a:lnTo>
                  <a:lnTo>
                    <a:pt x="9" y="0"/>
                  </a:lnTo>
                  <a:lnTo>
                    <a:pt x="27" y="22"/>
                  </a:lnTo>
                  <a:lnTo>
                    <a:pt x="40" y="40"/>
                  </a:lnTo>
                  <a:lnTo>
                    <a:pt x="53" y="62"/>
                  </a:lnTo>
                  <a:lnTo>
                    <a:pt x="58" y="88"/>
                  </a:lnTo>
                  <a:lnTo>
                    <a:pt x="67" y="137"/>
                  </a:lnTo>
                  <a:lnTo>
                    <a:pt x="67" y="185"/>
                  </a:lnTo>
                  <a:lnTo>
                    <a:pt x="58" y="238"/>
                  </a:lnTo>
                  <a:lnTo>
                    <a:pt x="45" y="287"/>
                  </a:lnTo>
                  <a:lnTo>
                    <a:pt x="14" y="38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0" name="Freeform 237"/>
            <p:cNvSpPr>
              <a:spLocks/>
            </p:cNvSpPr>
            <p:nvPr/>
          </p:nvSpPr>
          <p:spPr bwMode="auto">
            <a:xfrm>
              <a:off x="3500" y="3332"/>
              <a:ext cx="106" cy="247"/>
            </a:xfrm>
            <a:custGeom>
              <a:avLst/>
              <a:gdLst>
                <a:gd name="T0" fmla="*/ 102 w 106"/>
                <a:gd name="T1" fmla="*/ 247 h 247"/>
                <a:gd name="T2" fmla="*/ 102 w 106"/>
                <a:gd name="T3" fmla="*/ 247 h 247"/>
                <a:gd name="T4" fmla="*/ 71 w 106"/>
                <a:gd name="T5" fmla="*/ 208 h 247"/>
                <a:gd name="T6" fmla="*/ 49 w 106"/>
                <a:gd name="T7" fmla="*/ 186 h 247"/>
                <a:gd name="T8" fmla="*/ 31 w 106"/>
                <a:gd name="T9" fmla="*/ 155 h 247"/>
                <a:gd name="T10" fmla="*/ 13 w 106"/>
                <a:gd name="T11" fmla="*/ 124 h 247"/>
                <a:gd name="T12" fmla="*/ 0 w 106"/>
                <a:gd name="T13" fmla="*/ 84 h 247"/>
                <a:gd name="T14" fmla="*/ 0 w 106"/>
                <a:gd name="T15" fmla="*/ 44 h 247"/>
                <a:gd name="T16" fmla="*/ 4 w 106"/>
                <a:gd name="T17" fmla="*/ 0 h 247"/>
                <a:gd name="T18" fmla="*/ 4 w 106"/>
                <a:gd name="T19" fmla="*/ 0 h 247"/>
                <a:gd name="T20" fmla="*/ 4 w 106"/>
                <a:gd name="T21" fmla="*/ 0 h 247"/>
                <a:gd name="T22" fmla="*/ 9 w 106"/>
                <a:gd name="T23" fmla="*/ 0 h 247"/>
                <a:gd name="T24" fmla="*/ 9 w 106"/>
                <a:gd name="T25" fmla="*/ 0 h 247"/>
                <a:gd name="T26" fmla="*/ 9 w 106"/>
                <a:gd name="T27" fmla="*/ 35 h 247"/>
                <a:gd name="T28" fmla="*/ 18 w 106"/>
                <a:gd name="T29" fmla="*/ 66 h 247"/>
                <a:gd name="T30" fmla="*/ 22 w 106"/>
                <a:gd name="T31" fmla="*/ 97 h 247"/>
                <a:gd name="T32" fmla="*/ 35 w 106"/>
                <a:gd name="T33" fmla="*/ 128 h 247"/>
                <a:gd name="T34" fmla="*/ 49 w 106"/>
                <a:gd name="T35" fmla="*/ 159 h 247"/>
                <a:gd name="T36" fmla="*/ 62 w 106"/>
                <a:gd name="T37" fmla="*/ 190 h 247"/>
                <a:gd name="T38" fmla="*/ 84 w 106"/>
                <a:gd name="T39" fmla="*/ 221 h 247"/>
                <a:gd name="T40" fmla="*/ 106 w 106"/>
                <a:gd name="T41" fmla="*/ 247 h 247"/>
                <a:gd name="T42" fmla="*/ 106 w 106"/>
                <a:gd name="T43" fmla="*/ 247 h 247"/>
                <a:gd name="T44" fmla="*/ 102 w 106"/>
                <a:gd name="T45" fmla="*/ 247 h 247"/>
                <a:gd name="T46" fmla="*/ 102 w 106"/>
                <a:gd name="T47" fmla="*/ 247 h 2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06"/>
                <a:gd name="T73" fmla="*/ 0 h 247"/>
                <a:gd name="T74" fmla="*/ 106 w 106"/>
                <a:gd name="T75" fmla="*/ 247 h 247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06" h="247">
                  <a:moveTo>
                    <a:pt x="102" y="247"/>
                  </a:moveTo>
                  <a:lnTo>
                    <a:pt x="102" y="247"/>
                  </a:lnTo>
                  <a:lnTo>
                    <a:pt x="71" y="208"/>
                  </a:lnTo>
                  <a:lnTo>
                    <a:pt x="49" y="186"/>
                  </a:lnTo>
                  <a:lnTo>
                    <a:pt x="31" y="155"/>
                  </a:lnTo>
                  <a:lnTo>
                    <a:pt x="13" y="124"/>
                  </a:lnTo>
                  <a:lnTo>
                    <a:pt x="0" y="84"/>
                  </a:lnTo>
                  <a:lnTo>
                    <a:pt x="0" y="44"/>
                  </a:lnTo>
                  <a:lnTo>
                    <a:pt x="4" y="0"/>
                  </a:lnTo>
                  <a:lnTo>
                    <a:pt x="9" y="0"/>
                  </a:lnTo>
                  <a:lnTo>
                    <a:pt x="9" y="35"/>
                  </a:lnTo>
                  <a:lnTo>
                    <a:pt x="18" y="66"/>
                  </a:lnTo>
                  <a:lnTo>
                    <a:pt x="22" y="97"/>
                  </a:lnTo>
                  <a:lnTo>
                    <a:pt x="35" y="128"/>
                  </a:lnTo>
                  <a:lnTo>
                    <a:pt x="49" y="159"/>
                  </a:lnTo>
                  <a:lnTo>
                    <a:pt x="62" y="190"/>
                  </a:lnTo>
                  <a:lnTo>
                    <a:pt x="84" y="221"/>
                  </a:lnTo>
                  <a:lnTo>
                    <a:pt x="106" y="247"/>
                  </a:lnTo>
                  <a:lnTo>
                    <a:pt x="102" y="24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1" name="Freeform 238"/>
            <p:cNvSpPr>
              <a:spLocks/>
            </p:cNvSpPr>
            <p:nvPr/>
          </p:nvSpPr>
          <p:spPr bwMode="auto">
            <a:xfrm>
              <a:off x="3337" y="3553"/>
              <a:ext cx="17" cy="177"/>
            </a:xfrm>
            <a:custGeom>
              <a:avLst/>
              <a:gdLst>
                <a:gd name="T0" fmla="*/ 0 w 17"/>
                <a:gd name="T1" fmla="*/ 177 h 177"/>
                <a:gd name="T2" fmla="*/ 0 w 17"/>
                <a:gd name="T3" fmla="*/ 177 h 177"/>
                <a:gd name="T4" fmla="*/ 4 w 17"/>
                <a:gd name="T5" fmla="*/ 132 h 177"/>
                <a:gd name="T6" fmla="*/ 8 w 17"/>
                <a:gd name="T7" fmla="*/ 88 h 177"/>
                <a:gd name="T8" fmla="*/ 8 w 17"/>
                <a:gd name="T9" fmla="*/ 88 h 177"/>
                <a:gd name="T10" fmla="*/ 8 w 17"/>
                <a:gd name="T11" fmla="*/ 0 h 177"/>
                <a:gd name="T12" fmla="*/ 8 w 17"/>
                <a:gd name="T13" fmla="*/ 0 h 177"/>
                <a:gd name="T14" fmla="*/ 13 w 17"/>
                <a:gd name="T15" fmla="*/ 0 h 177"/>
                <a:gd name="T16" fmla="*/ 13 w 17"/>
                <a:gd name="T17" fmla="*/ 0 h 177"/>
                <a:gd name="T18" fmla="*/ 17 w 17"/>
                <a:gd name="T19" fmla="*/ 18 h 177"/>
                <a:gd name="T20" fmla="*/ 17 w 17"/>
                <a:gd name="T21" fmla="*/ 40 h 177"/>
                <a:gd name="T22" fmla="*/ 13 w 17"/>
                <a:gd name="T23" fmla="*/ 79 h 177"/>
                <a:gd name="T24" fmla="*/ 13 w 17"/>
                <a:gd name="T25" fmla="*/ 79 h 177"/>
                <a:gd name="T26" fmla="*/ 4 w 17"/>
                <a:gd name="T27" fmla="*/ 177 h 177"/>
                <a:gd name="T28" fmla="*/ 4 w 17"/>
                <a:gd name="T29" fmla="*/ 177 h 177"/>
                <a:gd name="T30" fmla="*/ 0 w 17"/>
                <a:gd name="T31" fmla="*/ 177 h 177"/>
                <a:gd name="T32" fmla="*/ 0 w 17"/>
                <a:gd name="T33" fmla="*/ 177 h 17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"/>
                <a:gd name="T52" fmla="*/ 0 h 177"/>
                <a:gd name="T53" fmla="*/ 17 w 17"/>
                <a:gd name="T54" fmla="*/ 177 h 17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" h="177">
                  <a:moveTo>
                    <a:pt x="0" y="177"/>
                  </a:moveTo>
                  <a:lnTo>
                    <a:pt x="0" y="177"/>
                  </a:lnTo>
                  <a:lnTo>
                    <a:pt x="4" y="132"/>
                  </a:lnTo>
                  <a:lnTo>
                    <a:pt x="8" y="88"/>
                  </a:lnTo>
                  <a:lnTo>
                    <a:pt x="8" y="0"/>
                  </a:lnTo>
                  <a:lnTo>
                    <a:pt x="13" y="0"/>
                  </a:lnTo>
                  <a:lnTo>
                    <a:pt x="17" y="18"/>
                  </a:lnTo>
                  <a:lnTo>
                    <a:pt x="17" y="40"/>
                  </a:lnTo>
                  <a:lnTo>
                    <a:pt x="13" y="79"/>
                  </a:lnTo>
                  <a:lnTo>
                    <a:pt x="4" y="177"/>
                  </a:lnTo>
                  <a:lnTo>
                    <a:pt x="0" y="17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2" name="Freeform 239"/>
            <p:cNvSpPr>
              <a:spLocks/>
            </p:cNvSpPr>
            <p:nvPr/>
          </p:nvSpPr>
          <p:spPr bwMode="auto">
            <a:xfrm>
              <a:off x="2917" y="3460"/>
              <a:ext cx="53" cy="256"/>
            </a:xfrm>
            <a:custGeom>
              <a:avLst/>
              <a:gdLst>
                <a:gd name="T0" fmla="*/ 53 w 53"/>
                <a:gd name="T1" fmla="*/ 256 h 256"/>
                <a:gd name="T2" fmla="*/ 53 w 53"/>
                <a:gd name="T3" fmla="*/ 256 h 256"/>
                <a:gd name="T4" fmla="*/ 35 w 53"/>
                <a:gd name="T5" fmla="*/ 230 h 256"/>
                <a:gd name="T6" fmla="*/ 22 w 53"/>
                <a:gd name="T7" fmla="*/ 199 h 256"/>
                <a:gd name="T8" fmla="*/ 13 w 53"/>
                <a:gd name="T9" fmla="*/ 168 h 256"/>
                <a:gd name="T10" fmla="*/ 9 w 53"/>
                <a:gd name="T11" fmla="*/ 137 h 256"/>
                <a:gd name="T12" fmla="*/ 0 w 53"/>
                <a:gd name="T13" fmla="*/ 66 h 256"/>
                <a:gd name="T14" fmla="*/ 4 w 53"/>
                <a:gd name="T15" fmla="*/ 0 h 256"/>
                <a:gd name="T16" fmla="*/ 4 w 53"/>
                <a:gd name="T17" fmla="*/ 0 h 256"/>
                <a:gd name="T18" fmla="*/ 4 w 53"/>
                <a:gd name="T19" fmla="*/ 0 h 256"/>
                <a:gd name="T20" fmla="*/ 4 w 53"/>
                <a:gd name="T21" fmla="*/ 0 h 256"/>
                <a:gd name="T22" fmla="*/ 4 w 53"/>
                <a:gd name="T23" fmla="*/ 0 h 256"/>
                <a:gd name="T24" fmla="*/ 9 w 53"/>
                <a:gd name="T25" fmla="*/ 66 h 256"/>
                <a:gd name="T26" fmla="*/ 13 w 53"/>
                <a:gd name="T27" fmla="*/ 128 h 256"/>
                <a:gd name="T28" fmla="*/ 18 w 53"/>
                <a:gd name="T29" fmla="*/ 159 h 256"/>
                <a:gd name="T30" fmla="*/ 27 w 53"/>
                <a:gd name="T31" fmla="*/ 195 h 256"/>
                <a:gd name="T32" fmla="*/ 40 w 53"/>
                <a:gd name="T33" fmla="*/ 225 h 256"/>
                <a:gd name="T34" fmla="*/ 53 w 53"/>
                <a:gd name="T35" fmla="*/ 256 h 256"/>
                <a:gd name="T36" fmla="*/ 53 w 53"/>
                <a:gd name="T37" fmla="*/ 256 h 256"/>
                <a:gd name="T38" fmla="*/ 53 w 53"/>
                <a:gd name="T39" fmla="*/ 256 h 256"/>
                <a:gd name="T40" fmla="*/ 53 w 53"/>
                <a:gd name="T41" fmla="*/ 256 h 25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3"/>
                <a:gd name="T64" fmla="*/ 0 h 256"/>
                <a:gd name="T65" fmla="*/ 53 w 53"/>
                <a:gd name="T66" fmla="*/ 256 h 25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3" h="256">
                  <a:moveTo>
                    <a:pt x="53" y="256"/>
                  </a:moveTo>
                  <a:lnTo>
                    <a:pt x="53" y="256"/>
                  </a:lnTo>
                  <a:lnTo>
                    <a:pt x="35" y="230"/>
                  </a:lnTo>
                  <a:lnTo>
                    <a:pt x="22" y="199"/>
                  </a:lnTo>
                  <a:lnTo>
                    <a:pt x="13" y="168"/>
                  </a:lnTo>
                  <a:lnTo>
                    <a:pt x="9" y="137"/>
                  </a:lnTo>
                  <a:lnTo>
                    <a:pt x="0" y="66"/>
                  </a:lnTo>
                  <a:lnTo>
                    <a:pt x="4" y="0"/>
                  </a:lnTo>
                  <a:lnTo>
                    <a:pt x="9" y="66"/>
                  </a:lnTo>
                  <a:lnTo>
                    <a:pt x="13" y="128"/>
                  </a:lnTo>
                  <a:lnTo>
                    <a:pt x="18" y="159"/>
                  </a:lnTo>
                  <a:lnTo>
                    <a:pt x="27" y="195"/>
                  </a:lnTo>
                  <a:lnTo>
                    <a:pt x="40" y="225"/>
                  </a:lnTo>
                  <a:lnTo>
                    <a:pt x="53" y="256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3" name="Freeform 240"/>
            <p:cNvSpPr>
              <a:spLocks/>
            </p:cNvSpPr>
            <p:nvPr/>
          </p:nvSpPr>
          <p:spPr bwMode="auto">
            <a:xfrm>
              <a:off x="2670" y="3089"/>
              <a:ext cx="455" cy="164"/>
            </a:xfrm>
            <a:custGeom>
              <a:avLst/>
              <a:gdLst>
                <a:gd name="T0" fmla="*/ 4 w 455"/>
                <a:gd name="T1" fmla="*/ 155 h 164"/>
                <a:gd name="T2" fmla="*/ 4 w 455"/>
                <a:gd name="T3" fmla="*/ 155 h 164"/>
                <a:gd name="T4" fmla="*/ 119 w 455"/>
                <a:gd name="T5" fmla="*/ 146 h 164"/>
                <a:gd name="T6" fmla="*/ 176 w 455"/>
                <a:gd name="T7" fmla="*/ 137 h 164"/>
                <a:gd name="T8" fmla="*/ 234 w 455"/>
                <a:gd name="T9" fmla="*/ 124 h 164"/>
                <a:gd name="T10" fmla="*/ 234 w 455"/>
                <a:gd name="T11" fmla="*/ 124 h 164"/>
                <a:gd name="T12" fmla="*/ 269 w 455"/>
                <a:gd name="T13" fmla="*/ 115 h 164"/>
                <a:gd name="T14" fmla="*/ 300 w 455"/>
                <a:gd name="T15" fmla="*/ 102 h 164"/>
                <a:gd name="T16" fmla="*/ 362 w 455"/>
                <a:gd name="T17" fmla="*/ 66 h 164"/>
                <a:gd name="T18" fmla="*/ 410 w 455"/>
                <a:gd name="T19" fmla="*/ 31 h 164"/>
                <a:gd name="T20" fmla="*/ 446 w 455"/>
                <a:gd name="T21" fmla="*/ 0 h 164"/>
                <a:gd name="T22" fmla="*/ 446 w 455"/>
                <a:gd name="T23" fmla="*/ 0 h 164"/>
                <a:gd name="T24" fmla="*/ 455 w 455"/>
                <a:gd name="T25" fmla="*/ 0 h 164"/>
                <a:gd name="T26" fmla="*/ 455 w 455"/>
                <a:gd name="T27" fmla="*/ 5 h 164"/>
                <a:gd name="T28" fmla="*/ 455 w 455"/>
                <a:gd name="T29" fmla="*/ 9 h 164"/>
                <a:gd name="T30" fmla="*/ 455 w 455"/>
                <a:gd name="T31" fmla="*/ 9 h 164"/>
                <a:gd name="T32" fmla="*/ 441 w 455"/>
                <a:gd name="T33" fmla="*/ 31 h 164"/>
                <a:gd name="T34" fmla="*/ 424 w 455"/>
                <a:gd name="T35" fmla="*/ 53 h 164"/>
                <a:gd name="T36" fmla="*/ 406 w 455"/>
                <a:gd name="T37" fmla="*/ 71 h 164"/>
                <a:gd name="T38" fmla="*/ 380 w 455"/>
                <a:gd name="T39" fmla="*/ 89 h 164"/>
                <a:gd name="T40" fmla="*/ 353 w 455"/>
                <a:gd name="T41" fmla="*/ 106 h 164"/>
                <a:gd name="T42" fmla="*/ 322 w 455"/>
                <a:gd name="T43" fmla="*/ 119 h 164"/>
                <a:gd name="T44" fmla="*/ 260 w 455"/>
                <a:gd name="T45" fmla="*/ 137 h 164"/>
                <a:gd name="T46" fmla="*/ 194 w 455"/>
                <a:gd name="T47" fmla="*/ 155 h 164"/>
                <a:gd name="T48" fmla="*/ 128 w 455"/>
                <a:gd name="T49" fmla="*/ 164 h 164"/>
                <a:gd name="T50" fmla="*/ 62 w 455"/>
                <a:gd name="T51" fmla="*/ 164 h 164"/>
                <a:gd name="T52" fmla="*/ 4 w 455"/>
                <a:gd name="T53" fmla="*/ 164 h 164"/>
                <a:gd name="T54" fmla="*/ 4 w 455"/>
                <a:gd name="T55" fmla="*/ 164 h 164"/>
                <a:gd name="T56" fmla="*/ 0 w 455"/>
                <a:gd name="T57" fmla="*/ 159 h 164"/>
                <a:gd name="T58" fmla="*/ 4 w 455"/>
                <a:gd name="T59" fmla="*/ 155 h 164"/>
                <a:gd name="T60" fmla="*/ 4 w 455"/>
                <a:gd name="T61" fmla="*/ 155 h 16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55"/>
                <a:gd name="T94" fmla="*/ 0 h 164"/>
                <a:gd name="T95" fmla="*/ 455 w 455"/>
                <a:gd name="T96" fmla="*/ 164 h 164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55" h="164">
                  <a:moveTo>
                    <a:pt x="4" y="155"/>
                  </a:moveTo>
                  <a:lnTo>
                    <a:pt x="4" y="155"/>
                  </a:lnTo>
                  <a:lnTo>
                    <a:pt x="119" y="146"/>
                  </a:lnTo>
                  <a:lnTo>
                    <a:pt x="176" y="137"/>
                  </a:lnTo>
                  <a:lnTo>
                    <a:pt x="234" y="124"/>
                  </a:lnTo>
                  <a:lnTo>
                    <a:pt x="269" y="115"/>
                  </a:lnTo>
                  <a:lnTo>
                    <a:pt x="300" y="102"/>
                  </a:lnTo>
                  <a:lnTo>
                    <a:pt x="362" y="66"/>
                  </a:lnTo>
                  <a:lnTo>
                    <a:pt x="410" y="31"/>
                  </a:lnTo>
                  <a:lnTo>
                    <a:pt x="446" y="0"/>
                  </a:lnTo>
                  <a:lnTo>
                    <a:pt x="455" y="0"/>
                  </a:lnTo>
                  <a:lnTo>
                    <a:pt x="455" y="5"/>
                  </a:lnTo>
                  <a:lnTo>
                    <a:pt x="455" y="9"/>
                  </a:lnTo>
                  <a:lnTo>
                    <a:pt x="441" y="31"/>
                  </a:lnTo>
                  <a:lnTo>
                    <a:pt x="424" y="53"/>
                  </a:lnTo>
                  <a:lnTo>
                    <a:pt x="406" y="71"/>
                  </a:lnTo>
                  <a:lnTo>
                    <a:pt x="380" y="89"/>
                  </a:lnTo>
                  <a:lnTo>
                    <a:pt x="353" y="106"/>
                  </a:lnTo>
                  <a:lnTo>
                    <a:pt x="322" y="119"/>
                  </a:lnTo>
                  <a:lnTo>
                    <a:pt x="260" y="137"/>
                  </a:lnTo>
                  <a:lnTo>
                    <a:pt x="194" y="155"/>
                  </a:lnTo>
                  <a:lnTo>
                    <a:pt x="128" y="164"/>
                  </a:lnTo>
                  <a:lnTo>
                    <a:pt x="62" y="164"/>
                  </a:lnTo>
                  <a:lnTo>
                    <a:pt x="4" y="164"/>
                  </a:lnTo>
                  <a:lnTo>
                    <a:pt x="0" y="159"/>
                  </a:lnTo>
                  <a:lnTo>
                    <a:pt x="4" y="155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4" name="Freeform 241"/>
            <p:cNvSpPr>
              <a:spLocks/>
            </p:cNvSpPr>
            <p:nvPr/>
          </p:nvSpPr>
          <p:spPr bwMode="auto">
            <a:xfrm>
              <a:off x="2701" y="3244"/>
              <a:ext cx="97" cy="88"/>
            </a:xfrm>
            <a:custGeom>
              <a:avLst/>
              <a:gdLst>
                <a:gd name="T0" fmla="*/ 0 w 97"/>
                <a:gd name="T1" fmla="*/ 88 h 88"/>
                <a:gd name="T2" fmla="*/ 0 w 97"/>
                <a:gd name="T3" fmla="*/ 88 h 88"/>
                <a:gd name="T4" fmla="*/ 39 w 97"/>
                <a:gd name="T5" fmla="*/ 40 h 88"/>
                <a:gd name="T6" fmla="*/ 39 w 97"/>
                <a:gd name="T7" fmla="*/ 40 h 88"/>
                <a:gd name="T8" fmla="*/ 61 w 97"/>
                <a:gd name="T9" fmla="*/ 17 h 88"/>
                <a:gd name="T10" fmla="*/ 75 w 97"/>
                <a:gd name="T11" fmla="*/ 9 h 88"/>
                <a:gd name="T12" fmla="*/ 92 w 97"/>
                <a:gd name="T13" fmla="*/ 0 h 88"/>
                <a:gd name="T14" fmla="*/ 92 w 97"/>
                <a:gd name="T15" fmla="*/ 0 h 88"/>
                <a:gd name="T16" fmla="*/ 97 w 97"/>
                <a:gd name="T17" fmla="*/ 0 h 88"/>
                <a:gd name="T18" fmla="*/ 97 w 97"/>
                <a:gd name="T19" fmla="*/ 4 h 88"/>
                <a:gd name="T20" fmla="*/ 97 w 97"/>
                <a:gd name="T21" fmla="*/ 4 h 88"/>
                <a:gd name="T22" fmla="*/ 97 w 97"/>
                <a:gd name="T23" fmla="*/ 4 h 88"/>
                <a:gd name="T24" fmla="*/ 75 w 97"/>
                <a:gd name="T25" fmla="*/ 22 h 88"/>
                <a:gd name="T26" fmla="*/ 48 w 97"/>
                <a:gd name="T27" fmla="*/ 40 h 88"/>
                <a:gd name="T28" fmla="*/ 48 w 97"/>
                <a:gd name="T29" fmla="*/ 40 h 88"/>
                <a:gd name="T30" fmla="*/ 26 w 97"/>
                <a:gd name="T31" fmla="*/ 66 h 88"/>
                <a:gd name="T32" fmla="*/ 4 w 97"/>
                <a:gd name="T33" fmla="*/ 88 h 88"/>
                <a:gd name="T34" fmla="*/ 4 w 97"/>
                <a:gd name="T35" fmla="*/ 88 h 88"/>
                <a:gd name="T36" fmla="*/ 0 w 97"/>
                <a:gd name="T37" fmla="*/ 88 h 88"/>
                <a:gd name="T38" fmla="*/ 0 w 97"/>
                <a:gd name="T39" fmla="*/ 88 h 88"/>
                <a:gd name="T40" fmla="*/ 0 w 97"/>
                <a:gd name="T41" fmla="*/ 88 h 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7"/>
                <a:gd name="T64" fmla="*/ 0 h 88"/>
                <a:gd name="T65" fmla="*/ 97 w 97"/>
                <a:gd name="T66" fmla="*/ 88 h 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7" h="88">
                  <a:moveTo>
                    <a:pt x="0" y="88"/>
                  </a:moveTo>
                  <a:lnTo>
                    <a:pt x="0" y="88"/>
                  </a:lnTo>
                  <a:lnTo>
                    <a:pt x="39" y="40"/>
                  </a:lnTo>
                  <a:lnTo>
                    <a:pt x="61" y="17"/>
                  </a:lnTo>
                  <a:lnTo>
                    <a:pt x="75" y="9"/>
                  </a:lnTo>
                  <a:lnTo>
                    <a:pt x="92" y="0"/>
                  </a:lnTo>
                  <a:lnTo>
                    <a:pt x="97" y="0"/>
                  </a:lnTo>
                  <a:lnTo>
                    <a:pt x="97" y="4"/>
                  </a:lnTo>
                  <a:lnTo>
                    <a:pt x="75" y="22"/>
                  </a:lnTo>
                  <a:lnTo>
                    <a:pt x="48" y="40"/>
                  </a:lnTo>
                  <a:lnTo>
                    <a:pt x="26" y="66"/>
                  </a:lnTo>
                  <a:lnTo>
                    <a:pt x="4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5" name="Freeform 242"/>
            <p:cNvSpPr>
              <a:spLocks/>
            </p:cNvSpPr>
            <p:nvPr/>
          </p:nvSpPr>
          <p:spPr bwMode="auto">
            <a:xfrm>
              <a:off x="3659" y="3372"/>
              <a:ext cx="62" cy="234"/>
            </a:xfrm>
            <a:custGeom>
              <a:avLst/>
              <a:gdLst>
                <a:gd name="T0" fmla="*/ 57 w 62"/>
                <a:gd name="T1" fmla="*/ 234 h 234"/>
                <a:gd name="T2" fmla="*/ 57 w 62"/>
                <a:gd name="T3" fmla="*/ 234 h 234"/>
                <a:gd name="T4" fmla="*/ 62 w 62"/>
                <a:gd name="T5" fmla="*/ 203 h 234"/>
                <a:gd name="T6" fmla="*/ 57 w 62"/>
                <a:gd name="T7" fmla="*/ 172 h 234"/>
                <a:gd name="T8" fmla="*/ 53 w 62"/>
                <a:gd name="T9" fmla="*/ 141 h 234"/>
                <a:gd name="T10" fmla="*/ 49 w 62"/>
                <a:gd name="T11" fmla="*/ 115 h 234"/>
                <a:gd name="T12" fmla="*/ 27 w 62"/>
                <a:gd name="T13" fmla="*/ 57 h 234"/>
                <a:gd name="T14" fmla="*/ 0 w 62"/>
                <a:gd name="T15" fmla="*/ 4 h 234"/>
                <a:gd name="T16" fmla="*/ 0 w 62"/>
                <a:gd name="T17" fmla="*/ 4 h 234"/>
                <a:gd name="T18" fmla="*/ 0 w 62"/>
                <a:gd name="T19" fmla="*/ 0 h 234"/>
                <a:gd name="T20" fmla="*/ 0 w 62"/>
                <a:gd name="T21" fmla="*/ 0 h 234"/>
                <a:gd name="T22" fmla="*/ 0 w 62"/>
                <a:gd name="T23" fmla="*/ 0 h 234"/>
                <a:gd name="T24" fmla="*/ 22 w 62"/>
                <a:gd name="T25" fmla="*/ 26 h 234"/>
                <a:gd name="T26" fmla="*/ 35 w 62"/>
                <a:gd name="T27" fmla="*/ 53 h 234"/>
                <a:gd name="T28" fmla="*/ 49 w 62"/>
                <a:gd name="T29" fmla="*/ 79 h 234"/>
                <a:gd name="T30" fmla="*/ 57 w 62"/>
                <a:gd name="T31" fmla="*/ 110 h 234"/>
                <a:gd name="T32" fmla="*/ 62 w 62"/>
                <a:gd name="T33" fmla="*/ 141 h 234"/>
                <a:gd name="T34" fmla="*/ 62 w 62"/>
                <a:gd name="T35" fmla="*/ 172 h 234"/>
                <a:gd name="T36" fmla="*/ 62 w 62"/>
                <a:gd name="T37" fmla="*/ 234 h 234"/>
                <a:gd name="T38" fmla="*/ 62 w 62"/>
                <a:gd name="T39" fmla="*/ 234 h 234"/>
                <a:gd name="T40" fmla="*/ 57 w 62"/>
                <a:gd name="T41" fmla="*/ 234 h 234"/>
                <a:gd name="T42" fmla="*/ 57 w 62"/>
                <a:gd name="T43" fmla="*/ 234 h 23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2"/>
                <a:gd name="T67" fmla="*/ 0 h 234"/>
                <a:gd name="T68" fmla="*/ 62 w 62"/>
                <a:gd name="T69" fmla="*/ 234 h 23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2" h="234">
                  <a:moveTo>
                    <a:pt x="57" y="234"/>
                  </a:moveTo>
                  <a:lnTo>
                    <a:pt x="57" y="234"/>
                  </a:lnTo>
                  <a:lnTo>
                    <a:pt x="62" y="203"/>
                  </a:lnTo>
                  <a:lnTo>
                    <a:pt x="57" y="172"/>
                  </a:lnTo>
                  <a:lnTo>
                    <a:pt x="53" y="141"/>
                  </a:lnTo>
                  <a:lnTo>
                    <a:pt x="49" y="115"/>
                  </a:lnTo>
                  <a:lnTo>
                    <a:pt x="27" y="57"/>
                  </a:lnTo>
                  <a:lnTo>
                    <a:pt x="0" y="4"/>
                  </a:lnTo>
                  <a:lnTo>
                    <a:pt x="0" y="0"/>
                  </a:lnTo>
                  <a:lnTo>
                    <a:pt x="22" y="26"/>
                  </a:lnTo>
                  <a:lnTo>
                    <a:pt x="35" y="53"/>
                  </a:lnTo>
                  <a:lnTo>
                    <a:pt x="49" y="79"/>
                  </a:lnTo>
                  <a:lnTo>
                    <a:pt x="57" y="110"/>
                  </a:lnTo>
                  <a:lnTo>
                    <a:pt x="62" y="141"/>
                  </a:lnTo>
                  <a:lnTo>
                    <a:pt x="62" y="172"/>
                  </a:lnTo>
                  <a:lnTo>
                    <a:pt x="62" y="234"/>
                  </a:lnTo>
                  <a:lnTo>
                    <a:pt x="57" y="234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6" name="Freeform 243"/>
            <p:cNvSpPr>
              <a:spLocks/>
            </p:cNvSpPr>
            <p:nvPr/>
          </p:nvSpPr>
          <p:spPr bwMode="auto">
            <a:xfrm>
              <a:off x="3350" y="2899"/>
              <a:ext cx="583" cy="385"/>
            </a:xfrm>
            <a:custGeom>
              <a:avLst/>
              <a:gdLst>
                <a:gd name="T0" fmla="*/ 583 w 583"/>
                <a:gd name="T1" fmla="*/ 385 h 385"/>
                <a:gd name="T2" fmla="*/ 583 w 583"/>
                <a:gd name="T3" fmla="*/ 385 h 385"/>
                <a:gd name="T4" fmla="*/ 534 w 583"/>
                <a:gd name="T5" fmla="*/ 362 h 385"/>
                <a:gd name="T6" fmla="*/ 490 w 583"/>
                <a:gd name="T7" fmla="*/ 340 h 385"/>
                <a:gd name="T8" fmla="*/ 393 w 583"/>
                <a:gd name="T9" fmla="*/ 301 h 385"/>
                <a:gd name="T10" fmla="*/ 300 w 583"/>
                <a:gd name="T11" fmla="*/ 261 h 385"/>
                <a:gd name="T12" fmla="*/ 207 w 583"/>
                <a:gd name="T13" fmla="*/ 221 h 385"/>
                <a:gd name="T14" fmla="*/ 207 w 583"/>
                <a:gd name="T15" fmla="*/ 221 h 385"/>
                <a:gd name="T16" fmla="*/ 137 w 583"/>
                <a:gd name="T17" fmla="*/ 181 h 385"/>
                <a:gd name="T18" fmla="*/ 101 w 583"/>
                <a:gd name="T19" fmla="*/ 159 h 385"/>
                <a:gd name="T20" fmla="*/ 71 w 583"/>
                <a:gd name="T21" fmla="*/ 133 h 385"/>
                <a:gd name="T22" fmla="*/ 40 w 583"/>
                <a:gd name="T23" fmla="*/ 106 h 385"/>
                <a:gd name="T24" fmla="*/ 18 w 583"/>
                <a:gd name="T25" fmla="*/ 75 h 385"/>
                <a:gd name="T26" fmla="*/ 4 w 583"/>
                <a:gd name="T27" fmla="*/ 44 h 385"/>
                <a:gd name="T28" fmla="*/ 0 w 583"/>
                <a:gd name="T29" fmla="*/ 27 h 385"/>
                <a:gd name="T30" fmla="*/ 0 w 583"/>
                <a:gd name="T31" fmla="*/ 9 h 385"/>
                <a:gd name="T32" fmla="*/ 0 w 583"/>
                <a:gd name="T33" fmla="*/ 9 h 385"/>
                <a:gd name="T34" fmla="*/ 0 w 583"/>
                <a:gd name="T35" fmla="*/ 5 h 385"/>
                <a:gd name="T36" fmla="*/ 4 w 583"/>
                <a:gd name="T37" fmla="*/ 0 h 385"/>
                <a:gd name="T38" fmla="*/ 9 w 583"/>
                <a:gd name="T39" fmla="*/ 0 h 385"/>
                <a:gd name="T40" fmla="*/ 13 w 583"/>
                <a:gd name="T41" fmla="*/ 5 h 385"/>
                <a:gd name="T42" fmla="*/ 13 w 583"/>
                <a:gd name="T43" fmla="*/ 5 h 385"/>
                <a:gd name="T44" fmla="*/ 40 w 583"/>
                <a:gd name="T45" fmla="*/ 31 h 385"/>
                <a:gd name="T46" fmla="*/ 66 w 583"/>
                <a:gd name="T47" fmla="*/ 62 h 385"/>
                <a:gd name="T48" fmla="*/ 88 w 583"/>
                <a:gd name="T49" fmla="*/ 93 h 385"/>
                <a:gd name="T50" fmla="*/ 115 w 583"/>
                <a:gd name="T51" fmla="*/ 120 h 385"/>
                <a:gd name="T52" fmla="*/ 115 w 583"/>
                <a:gd name="T53" fmla="*/ 120 h 385"/>
                <a:gd name="T54" fmla="*/ 146 w 583"/>
                <a:gd name="T55" fmla="*/ 150 h 385"/>
                <a:gd name="T56" fmla="*/ 185 w 583"/>
                <a:gd name="T57" fmla="*/ 177 h 385"/>
                <a:gd name="T58" fmla="*/ 225 w 583"/>
                <a:gd name="T59" fmla="*/ 199 h 385"/>
                <a:gd name="T60" fmla="*/ 265 w 583"/>
                <a:gd name="T61" fmla="*/ 221 h 385"/>
                <a:gd name="T62" fmla="*/ 265 w 583"/>
                <a:gd name="T63" fmla="*/ 221 h 385"/>
                <a:gd name="T64" fmla="*/ 428 w 583"/>
                <a:gd name="T65" fmla="*/ 296 h 385"/>
                <a:gd name="T66" fmla="*/ 503 w 583"/>
                <a:gd name="T67" fmla="*/ 336 h 385"/>
                <a:gd name="T68" fmla="*/ 583 w 583"/>
                <a:gd name="T69" fmla="*/ 385 h 385"/>
                <a:gd name="T70" fmla="*/ 583 w 583"/>
                <a:gd name="T71" fmla="*/ 385 h 385"/>
                <a:gd name="T72" fmla="*/ 583 w 583"/>
                <a:gd name="T73" fmla="*/ 385 h 385"/>
                <a:gd name="T74" fmla="*/ 583 w 583"/>
                <a:gd name="T75" fmla="*/ 385 h 38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83"/>
                <a:gd name="T115" fmla="*/ 0 h 385"/>
                <a:gd name="T116" fmla="*/ 583 w 583"/>
                <a:gd name="T117" fmla="*/ 385 h 38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83" h="385">
                  <a:moveTo>
                    <a:pt x="583" y="385"/>
                  </a:moveTo>
                  <a:lnTo>
                    <a:pt x="583" y="385"/>
                  </a:lnTo>
                  <a:lnTo>
                    <a:pt x="534" y="362"/>
                  </a:lnTo>
                  <a:lnTo>
                    <a:pt x="490" y="340"/>
                  </a:lnTo>
                  <a:lnTo>
                    <a:pt x="393" y="301"/>
                  </a:lnTo>
                  <a:lnTo>
                    <a:pt x="300" y="261"/>
                  </a:lnTo>
                  <a:lnTo>
                    <a:pt x="207" y="221"/>
                  </a:lnTo>
                  <a:lnTo>
                    <a:pt x="137" y="181"/>
                  </a:lnTo>
                  <a:lnTo>
                    <a:pt x="101" y="159"/>
                  </a:lnTo>
                  <a:lnTo>
                    <a:pt x="71" y="133"/>
                  </a:lnTo>
                  <a:lnTo>
                    <a:pt x="40" y="106"/>
                  </a:lnTo>
                  <a:lnTo>
                    <a:pt x="18" y="75"/>
                  </a:lnTo>
                  <a:lnTo>
                    <a:pt x="4" y="44"/>
                  </a:lnTo>
                  <a:lnTo>
                    <a:pt x="0" y="27"/>
                  </a:lnTo>
                  <a:lnTo>
                    <a:pt x="0" y="9"/>
                  </a:lnTo>
                  <a:lnTo>
                    <a:pt x="0" y="5"/>
                  </a:lnTo>
                  <a:lnTo>
                    <a:pt x="4" y="0"/>
                  </a:lnTo>
                  <a:lnTo>
                    <a:pt x="9" y="0"/>
                  </a:lnTo>
                  <a:lnTo>
                    <a:pt x="13" y="5"/>
                  </a:lnTo>
                  <a:lnTo>
                    <a:pt x="40" y="31"/>
                  </a:lnTo>
                  <a:lnTo>
                    <a:pt x="66" y="62"/>
                  </a:lnTo>
                  <a:lnTo>
                    <a:pt x="88" y="93"/>
                  </a:lnTo>
                  <a:lnTo>
                    <a:pt x="115" y="120"/>
                  </a:lnTo>
                  <a:lnTo>
                    <a:pt x="146" y="150"/>
                  </a:lnTo>
                  <a:lnTo>
                    <a:pt x="185" y="177"/>
                  </a:lnTo>
                  <a:lnTo>
                    <a:pt x="225" y="199"/>
                  </a:lnTo>
                  <a:lnTo>
                    <a:pt x="265" y="221"/>
                  </a:lnTo>
                  <a:lnTo>
                    <a:pt x="428" y="296"/>
                  </a:lnTo>
                  <a:lnTo>
                    <a:pt x="503" y="336"/>
                  </a:lnTo>
                  <a:lnTo>
                    <a:pt x="583" y="385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7" name="Freeform 244"/>
            <p:cNvSpPr>
              <a:spLocks/>
            </p:cNvSpPr>
            <p:nvPr/>
          </p:nvSpPr>
          <p:spPr bwMode="auto">
            <a:xfrm>
              <a:off x="3721" y="3186"/>
              <a:ext cx="110" cy="137"/>
            </a:xfrm>
            <a:custGeom>
              <a:avLst/>
              <a:gdLst>
                <a:gd name="T0" fmla="*/ 110 w 110"/>
                <a:gd name="T1" fmla="*/ 137 h 137"/>
                <a:gd name="T2" fmla="*/ 110 w 110"/>
                <a:gd name="T3" fmla="*/ 137 h 137"/>
                <a:gd name="T4" fmla="*/ 62 w 110"/>
                <a:gd name="T5" fmla="*/ 71 h 137"/>
                <a:gd name="T6" fmla="*/ 62 w 110"/>
                <a:gd name="T7" fmla="*/ 71 h 137"/>
                <a:gd name="T8" fmla="*/ 31 w 110"/>
                <a:gd name="T9" fmla="*/ 36 h 137"/>
                <a:gd name="T10" fmla="*/ 0 w 110"/>
                <a:gd name="T11" fmla="*/ 5 h 137"/>
                <a:gd name="T12" fmla="*/ 0 w 110"/>
                <a:gd name="T13" fmla="*/ 5 h 137"/>
                <a:gd name="T14" fmla="*/ 0 w 110"/>
                <a:gd name="T15" fmla="*/ 0 h 137"/>
                <a:gd name="T16" fmla="*/ 4 w 110"/>
                <a:gd name="T17" fmla="*/ 0 h 137"/>
                <a:gd name="T18" fmla="*/ 4 w 110"/>
                <a:gd name="T19" fmla="*/ 0 h 137"/>
                <a:gd name="T20" fmla="*/ 22 w 110"/>
                <a:gd name="T21" fmla="*/ 14 h 137"/>
                <a:gd name="T22" fmla="*/ 40 w 110"/>
                <a:gd name="T23" fmla="*/ 27 h 137"/>
                <a:gd name="T24" fmla="*/ 71 w 110"/>
                <a:gd name="T25" fmla="*/ 62 h 137"/>
                <a:gd name="T26" fmla="*/ 93 w 110"/>
                <a:gd name="T27" fmla="*/ 102 h 137"/>
                <a:gd name="T28" fmla="*/ 110 w 110"/>
                <a:gd name="T29" fmla="*/ 137 h 137"/>
                <a:gd name="T30" fmla="*/ 110 w 110"/>
                <a:gd name="T31" fmla="*/ 137 h 137"/>
                <a:gd name="T32" fmla="*/ 110 w 110"/>
                <a:gd name="T33" fmla="*/ 137 h 137"/>
                <a:gd name="T34" fmla="*/ 110 w 110"/>
                <a:gd name="T35" fmla="*/ 137 h 1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0"/>
                <a:gd name="T55" fmla="*/ 0 h 137"/>
                <a:gd name="T56" fmla="*/ 110 w 110"/>
                <a:gd name="T57" fmla="*/ 137 h 13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0" h="137">
                  <a:moveTo>
                    <a:pt x="110" y="137"/>
                  </a:moveTo>
                  <a:lnTo>
                    <a:pt x="110" y="137"/>
                  </a:lnTo>
                  <a:lnTo>
                    <a:pt x="62" y="71"/>
                  </a:lnTo>
                  <a:lnTo>
                    <a:pt x="31" y="36"/>
                  </a:lnTo>
                  <a:lnTo>
                    <a:pt x="0" y="5"/>
                  </a:lnTo>
                  <a:lnTo>
                    <a:pt x="0" y="0"/>
                  </a:lnTo>
                  <a:lnTo>
                    <a:pt x="4" y="0"/>
                  </a:lnTo>
                  <a:lnTo>
                    <a:pt x="22" y="14"/>
                  </a:lnTo>
                  <a:lnTo>
                    <a:pt x="40" y="27"/>
                  </a:lnTo>
                  <a:lnTo>
                    <a:pt x="71" y="62"/>
                  </a:lnTo>
                  <a:lnTo>
                    <a:pt x="93" y="102"/>
                  </a:lnTo>
                  <a:lnTo>
                    <a:pt x="110" y="13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8" name="Freeform 245"/>
            <p:cNvSpPr>
              <a:spLocks/>
            </p:cNvSpPr>
            <p:nvPr/>
          </p:nvSpPr>
          <p:spPr bwMode="auto">
            <a:xfrm>
              <a:off x="2701" y="3098"/>
              <a:ext cx="247" cy="128"/>
            </a:xfrm>
            <a:custGeom>
              <a:avLst/>
              <a:gdLst>
                <a:gd name="T0" fmla="*/ 4 w 247"/>
                <a:gd name="T1" fmla="*/ 0 h 128"/>
                <a:gd name="T2" fmla="*/ 4 w 247"/>
                <a:gd name="T3" fmla="*/ 0 h 128"/>
                <a:gd name="T4" fmla="*/ 26 w 247"/>
                <a:gd name="T5" fmla="*/ 31 h 128"/>
                <a:gd name="T6" fmla="*/ 53 w 247"/>
                <a:gd name="T7" fmla="*/ 57 h 128"/>
                <a:gd name="T8" fmla="*/ 79 w 247"/>
                <a:gd name="T9" fmla="*/ 75 h 128"/>
                <a:gd name="T10" fmla="*/ 110 w 247"/>
                <a:gd name="T11" fmla="*/ 93 h 128"/>
                <a:gd name="T12" fmla="*/ 110 w 247"/>
                <a:gd name="T13" fmla="*/ 93 h 128"/>
                <a:gd name="T14" fmla="*/ 128 w 247"/>
                <a:gd name="T15" fmla="*/ 97 h 128"/>
                <a:gd name="T16" fmla="*/ 154 w 247"/>
                <a:gd name="T17" fmla="*/ 106 h 128"/>
                <a:gd name="T18" fmla="*/ 198 w 247"/>
                <a:gd name="T19" fmla="*/ 110 h 128"/>
                <a:gd name="T20" fmla="*/ 198 w 247"/>
                <a:gd name="T21" fmla="*/ 110 h 128"/>
                <a:gd name="T22" fmla="*/ 212 w 247"/>
                <a:gd name="T23" fmla="*/ 110 h 128"/>
                <a:gd name="T24" fmla="*/ 220 w 247"/>
                <a:gd name="T25" fmla="*/ 110 h 128"/>
                <a:gd name="T26" fmla="*/ 234 w 247"/>
                <a:gd name="T27" fmla="*/ 110 h 128"/>
                <a:gd name="T28" fmla="*/ 243 w 247"/>
                <a:gd name="T29" fmla="*/ 115 h 128"/>
                <a:gd name="T30" fmla="*/ 243 w 247"/>
                <a:gd name="T31" fmla="*/ 115 h 128"/>
                <a:gd name="T32" fmla="*/ 247 w 247"/>
                <a:gd name="T33" fmla="*/ 119 h 128"/>
                <a:gd name="T34" fmla="*/ 243 w 247"/>
                <a:gd name="T35" fmla="*/ 124 h 128"/>
                <a:gd name="T36" fmla="*/ 243 w 247"/>
                <a:gd name="T37" fmla="*/ 124 h 128"/>
                <a:gd name="T38" fmla="*/ 212 w 247"/>
                <a:gd name="T39" fmla="*/ 128 h 128"/>
                <a:gd name="T40" fmla="*/ 176 w 247"/>
                <a:gd name="T41" fmla="*/ 124 h 128"/>
                <a:gd name="T42" fmla="*/ 137 w 247"/>
                <a:gd name="T43" fmla="*/ 115 h 128"/>
                <a:gd name="T44" fmla="*/ 106 w 247"/>
                <a:gd name="T45" fmla="*/ 102 h 128"/>
                <a:gd name="T46" fmla="*/ 106 w 247"/>
                <a:gd name="T47" fmla="*/ 102 h 128"/>
                <a:gd name="T48" fmla="*/ 75 w 247"/>
                <a:gd name="T49" fmla="*/ 84 h 128"/>
                <a:gd name="T50" fmla="*/ 44 w 247"/>
                <a:gd name="T51" fmla="*/ 57 h 128"/>
                <a:gd name="T52" fmla="*/ 22 w 247"/>
                <a:gd name="T53" fmla="*/ 31 h 128"/>
                <a:gd name="T54" fmla="*/ 0 w 247"/>
                <a:gd name="T55" fmla="*/ 0 h 128"/>
                <a:gd name="T56" fmla="*/ 0 w 247"/>
                <a:gd name="T57" fmla="*/ 0 h 128"/>
                <a:gd name="T58" fmla="*/ 0 w 247"/>
                <a:gd name="T59" fmla="*/ 0 h 128"/>
                <a:gd name="T60" fmla="*/ 4 w 247"/>
                <a:gd name="T61" fmla="*/ 0 h 128"/>
                <a:gd name="T62" fmla="*/ 4 w 247"/>
                <a:gd name="T63" fmla="*/ 0 h 12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47"/>
                <a:gd name="T97" fmla="*/ 0 h 128"/>
                <a:gd name="T98" fmla="*/ 247 w 247"/>
                <a:gd name="T99" fmla="*/ 128 h 12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47" h="128">
                  <a:moveTo>
                    <a:pt x="4" y="0"/>
                  </a:moveTo>
                  <a:lnTo>
                    <a:pt x="4" y="0"/>
                  </a:lnTo>
                  <a:lnTo>
                    <a:pt x="26" y="31"/>
                  </a:lnTo>
                  <a:lnTo>
                    <a:pt x="53" y="57"/>
                  </a:lnTo>
                  <a:lnTo>
                    <a:pt x="79" y="75"/>
                  </a:lnTo>
                  <a:lnTo>
                    <a:pt x="110" y="93"/>
                  </a:lnTo>
                  <a:lnTo>
                    <a:pt x="128" y="97"/>
                  </a:lnTo>
                  <a:lnTo>
                    <a:pt x="154" y="106"/>
                  </a:lnTo>
                  <a:lnTo>
                    <a:pt x="198" y="110"/>
                  </a:lnTo>
                  <a:lnTo>
                    <a:pt x="212" y="110"/>
                  </a:lnTo>
                  <a:lnTo>
                    <a:pt x="220" y="110"/>
                  </a:lnTo>
                  <a:lnTo>
                    <a:pt x="234" y="110"/>
                  </a:lnTo>
                  <a:lnTo>
                    <a:pt x="243" y="115"/>
                  </a:lnTo>
                  <a:lnTo>
                    <a:pt x="247" y="119"/>
                  </a:lnTo>
                  <a:lnTo>
                    <a:pt x="243" y="124"/>
                  </a:lnTo>
                  <a:lnTo>
                    <a:pt x="212" y="128"/>
                  </a:lnTo>
                  <a:lnTo>
                    <a:pt x="176" y="124"/>
                  </a:lnTo>
                  <a:lnTo>
                    <a:pt x="137" y="115"/>
                  </a:lnTo>
                  <a:lnTo>
                    <a:pt x="106" y="102"/>
                  </a:lnTo>
                  <a:lnTo>
                    <a:pt x="75" y="84"/>
                  </a:lnTo>
                  <a:lnTo>
                    <a:pt x="44" y="57"/>
                  </a:lnTo>
                  <a:lnTo>
                    <a:pt x="22" y="31"/>
                  </a:ln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09" name="Freeform 246"/>
            <p:cNvSpPr>
              <a:spLocks/>
            </p:cNvSpPr>
            <p:nvPr/>
          </p:nvSpPr>
          <p:spPr bwMode="auto">
            <a:xfrm>
              <a:off x="3792" y="3178"/>
              <a:ext cx="141" cy="30"/>
            </a:xfrm>
            <a:custGeom>
              <a:avLst/>
              <a:gdLst>
                <a:gd name="T0" fmla="*/ 0 w 141"/>
                <a:gd name="T1" fmla="*/ 26 h 30"/>
                <a:gd name="T2" fmla="*/ 0 w 141"/>
                <a:gd name="T3" fmla="*/ 26 h 30"/>
                <a:gd name="T4" fmla="*/ 39 w 141"/>
                <a:gd name="T5" fmla="*/ 26 h 30"/>
                <a:gd name="T6" fmla="*/ 75 w 141"/>
                <a:gd name="T7" fmla="*/ 26 h 30"/>
                <a:gd name="T8" fmla="*/ 106 w 141"/>
                <a:gd name="T9" fmla="*/ 17 h 30"/>
                <a:gd name="T10" fmla="*/ 141 w 141"/>
                <a:gd name="T11" fmla="*/ 0 h 30"/>
                <a:gd name="T12" fmla="*/ 141 w 141"/>
                <a:gd name="T13" fmla="*/ 0 h 30"/>
                <a:gd name="T14" fmla="*/ 141 w 141"/>
                <a:gd name="T15" fmla="*/ 4 h 30"/>
                <a:gd name="T16" fmla="*/ 141 w 141"/>
                <a:gd name="T17" fmla="*/ 4 h 30"/>
                <a:gd name="T18" fmla="*/ 128 w 141"/>
                <a:gd name="T19" fmla="*/ 13 h 30"/>
                <a:gd name="T20" fmla="*/ 110 w 141"/>
                <a:gd name="T21" fmla="*/ 22 h 30"/>
                <a:gd name="T22" fmla="*/ 75 w 141"/>
                <a:gd name="T23" fmla="*/ 30 h 30"/>
                <a:gd name="T24" fmla="*/ 39 w 141"/>
                <a:gd name="T25" fmla="*/ 30 h 30"/>
                <a:gd name="T26" fmla="*/ 0 w 141"/>
                <a:gd name="T27" fmla="*/ 30 h 30"/>
                <a:gd name="T28" fmla="*/ 0 w 141"/>
                <a:gd name="T29" fmla="*/ 30 h 30"/>
                <a:gd name="T30" fmla="*/ 0 w 141"/>
                <a:gd name="T31" fmla="*/ 26 h 30"/>
                <a:gd name="T32" fmla="*/ 0 w 141"/>
                <a:gd name="T33" fmla="*/ 26 h 3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41"/>
                <a:gd name="T52" fmla="*/ 0 h 30"/>
                <a:gd name="T53" fmla="*/ 141 w 141"/>
                <a:gd name="T54" fmla="*/ 30 h 3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41" h="30">
                  <a:moveTo>
                    <a:pt x="0" y="26"/>
                  </a:moveTo>
                  <a:lnTo>
                    <a:pt x="0" y="26"/>
                  </a:lnTo>
                  <a:lnTo>
                    <a:pt x="39" y="26"/>
                  </a:lnTo>
                  <a:lnTo>
                    <a:pt x="75" y="26"/>
                  </a:lnTo>
                  <a:lnTo>
                    <a:pt x="106" y="17"/>
                  </a:lnTo>
                  <a:lnTo>
                    <a:pt x="141" y="0"/>
                  </a:lnTo>
                  <a:lnTo>
                    <a:pt x="141" y="4"/>
                  </a:lnTo>
                  <a:lnTo>
                    <a:pt x="128" y="13"/>
                  </a:lnTo>
                  <a:lnTo>
                    <a:pt x="110" y="22"/>
                  </a:lnTo>
                  <a:lnTo>
                    <a:pt x="75" y="30"/>
                  </a:lnTo>
                  <a:lnTo>
                    <a:pt x="39" y="30"/>
                  </a:lnTo>
                  <a:lnTo>
                    <a:pt x="0" y="3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0" name="Freeform 247"/>
            <p:cNvSpPr>
              <a:spLocks/>
            </p:cNvSpPr>
            <p:nvPr/>
          </p:nvSpPr>
          <p:spPr bwMode="auto">
            <a:xfrm>
              <a:off x="3571" y="3098"/>
              <a:ext cx="176" cy="40"/>
            </a:xfrm>
            <a:custGeom>
              <a:avLst/>
              <a:gdLst>
                <a:gd name="T0" fmla="*/ 176 w 176"/>
                <a:gd name="T1" fmla="*/ 4 h 40"/>
                <a:gd name="T2" fmla="*/ 176 w 176"/>
                <a:gd name="T3" fmla="*/ 4 h 40"/>
                <a:gd name="T4" fmla="*/ 132 w 176"/>
                <a:gd name="T5" fmla="*/ 22 h 40"/>
                <a:gd name="T6" fmla="*/ 88 w 176"/>
                <a:gd name="T7" fmla="*/ 35 h 40"/>
                <a:gd name="T8" fmla="*/ 62 w 176"/>
                <a:gd name="T9" fmla="*/ 40 h 40"/>
                <a:gd name="T10" fmla="*/ 39 w 176"/>
                <a:gd name="T11" fmla="*/ 40 h 40"/>
                <a:gd name="T12" fmla="*/ 17 w 176"/>
                <a:gd name="T13" fmla="*/ 35 h 40"/>
                <a:gd name="T14" fmla="*/ 0 w 176"/>
                <a:gd name="T15" fmla="*/ 27 h 40"/>
                <a:gd name="T16" fmla="*/ 0 w 176"/>
                <a:gd name="T17" fmla="*/ 27 h 40"/>
                <a:gd name="T18" fmla="*/ 0 w 176"/>
                <a:gd name="T19" fmla="*/ 18 h 40"/>
                <a:gd name="T20" fmla="*/ 4 w 176"/>
                <a:gd name="T21" fmla="*/ 13 h 40"/>
                <a:gd name="T22" fmla="*/ 4 w 176"/>
                <a:gd name="T23" fmla="*/ 13 h 40"/>
                <a:gd name="T24" fmla="*/ 44 w 176"/>
                <a:gd name="T25" fmla="*/ 13 h 40"/>
                <a:gd name="T26" fmla="*/ 84 w 176"/>
                <a:gd name="T27" fmla="*/ 13 h 40"/>
                <a:gd name="T28" fmla="*/ 84 w 176"/>
                <a:gd name="T29" fmla="*/ 13 h 40"/>
                <a:gd name="T30" fmla="*/ 128 w 176"/>
                <a:gd name="T31" fmla="*/ 9 h 40"/>
                <a:gd name="T32" fmla="*/ 172 w 176"/>
                <a:gd name="T33" fmla="*/ 0 h 40"/>
                <a:gd name="T34" fmla="*/ 172 w 176"/>
                <a:gd name="T35" fmla="*/ 0 h 40"/>
                <a:gd name="T36" fmla="*/ 176 w 176"/>
                <a:gd name="T37" fmla="*/ 4 h 40"/>
                <a:gd name="T38" fmla="*/ 176 w 176"/>
                <a:gd name="T39" fmla="*/ 4 h 40"/>
                <a:gd name="T40" fmla="*/ 176 w 176"/>
                <a:gd name="T41" fmla="*/ 4 h 4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76"/>
                <a:gd name="T64" fmla="*/ 0 h 40"/>
                <a:gd name="T65" fmla="*/ 176 w 176"/>
                <a:gd name="T66" fmla="*/ 40 h 4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76" h="40">
                  <a:moveTo>
                    <a:pt x="176" y="4"/>
                  </a:moveTo>
                  <a:lnTo>
                    <a:pt x="176" y="4"/>
                  </a:lnTo>
                  <a:lnTo>
                    <a:pt x="132" y="22"/>
                  </a:lnTo>
                  <a:lnTo>
                    <a:pt x="88" y="35"/>
                  </a:lnTo>
                  <a:lnTo>
                    <a:pt x="62" y="40"/>
                  </a:lnTo>
                  <a:lnTo>
                    <a:pt x="39" y="40"/>
                  </a:lnTo>
                  <a:lnTo>
                    <a:pt x="17" y="35"/>
                  </a:lnTo>
                  <a:lnTo>
                    <a:pt x="0" y="27"/>
                  </a:lnTo>
                  <a:lnTo>
                    <a:pt x="0" y="18"/>
                  </a:lnTo>
                  <a:lnTo>
                    <a:pt x="4" y="13"/>
                  </a:lnTo>
                  <a:lnTo>
                    <a:pt x="44" y="13"/>
                  </a:lnTo>
                  <a:lnTo>
                    <a:pt x="84" y="13"/>
                  </a:lnTo>
                  <a:lnTo>
                    <a:pt x="128" y="9"/>
                  </a:lnTo>
                  <a:lnTo>
                    <a:pt x="172" y="0"/>
                  </a:lnTo>
                  <a:lnTo>
                    <a:pt x="176" y="4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1" name="Freeform 248"/>
            <p:cNvSpPr>
              <a:spLocks/>
            </p:cNvSpPr>
            <p:nvPr/>
          </p:nvSpPr>
          <p:spPr bwMode="auto">
            <a:xfrm>
              <a:off x="3279" y="3231"/>
              <a:ext cx="137" cy="172"/>
            </a:xfrm>
            <a:custGeom>
              <a:avLst/>
              <a:gdLst>
                <a:gd name="T0" fmla="*/ 137 w 137"/>
                <a:gd name="T1" fmla="*/ 172 h 172"/>
                <a:gd name="T2" fmla="*/ 137 w 137"/>
                <a:gd name="T3" fmla="*/ 172 h 172"/>
                <a:gd name="T4" fmla="*/ 93 w 137"/>
                <a:gd name="T5" fmla="*/ 136 h 172"/>
                <a:gd name="T6" fmla="*/ 49 w 137"/>
                <a:gd name="T7" fmla="*/ 101 h 172"/>
                <a:gd name="T8" fmla="*/ 27 w 137"/>
                <a:gd name="T9" fmla="*/ 79 h 172"/>
                <a:gd name="T10" fmla="*/ 13 w 137"/>
                <a:gd name="T11" fmla="*/ 57 h 172"/>
                <a:gd name="T12" fmla="*/ 0 w 137"/>
                <a:gd name="T13" fmla="*/ 35 h 172"/>
                <a:gd name="T14" fmla="*/ 0 w 137"/>
                <a:gd name="T15" fmla="*/ 8 h 172"/>
                <a:gd name="T16" fmla="*/ 0 w 137"/>
                <a:gd name="T17" fmla="*/ 8 h 172"/>
                <a:gd name="T18" fmla="*/ 0 w 137"/>
                <a:gd name="T19" fmla="*/ 0 h 172"/>
                <a:gd name="T20" fmla="*/ 0 w 137"/>
                <a:gd name="T21" fmla="*/ 0 h 172"/>
                <a:gd name="T22" fmla="*/ 5 w 137"/>
                <a:gd name="T23" fmla="*/ 0 h 172"/>
                <a:gd name="T24" fmla="*/ 9 w 137"/>
                <a:gd name="T25" fmla="*/ 17 h 172"/>
                <a:gd name="T26" fmla="*/ 9 w 137"/>
                <a:gd name="T27" fmla="*/ 17 h 172"/>
                <a:gd name="T28" fmla="*/ 22 w 137"/>
                <a:gd name="T29" fmla="*/ 39 h 172"/>
                <a:gd name="T30" fmla="*/ 36 w 137"/>
                <a:gd name="T31" fmla="*/ 61 h 172"/>
                <a:gd name="T32" fmla="*/ 66 w 137"/>
                <a:gd name="T33" fmla="*/ 101 h 172"/>
                <a:gd name="T34" fmla="*/ 102 w 137"/>
                <a:gd name="T35" fmla="*/ 136 h 172"/>
                <a:gd name="T36" fmla="*/ 137 w 137"/>
                <a:gd name="T37" fmla="*/ 167 h 172"/>
                <a:gd name="T38" fmla="*/ 137 w 137"/>
                <a:gd name="T39" fmla="*/ 167 h 172"/>
                <a:gd name="T40" fmla="*/ 137 w 137"/>
                <a:gd name="T41" fmla="*/ 172 h 172"/>
                <a:gd name="T42" fmla="*/ 137 w 137"/>
                <a:gd name="T43" fmla="*/ 172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7"/>
                <a:gd name="T67" fmla="*/ 0 h 172"/>
                <a:gd name="T68" fmla="*/ 137 w 137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7" h="172">
                  <a:moveTo>
                    <a:pt x="137" y="172"/>
                  </a:moveTo>
                  <a:lnTo>
                    <a:pt x="137" y="172"/>
                  </a:lnTo>
                  <a:lnTo>
                    <a:pt x="93" y="136"/>
                  </a:lnTo>
                  <a:lnTo>
                    <a:pt x="49" y="101"/>
                  </a:lnTo>
                  <a:lnTo>
                    <a:pt x="27" y="79"/>
                  </a:lnTo>
                  <a:lnTo>
                    <a:pt x="13" y="57"/>
                  </a:lnTo>
                  <a:lnTo>
                    <a:pt x="0" y="35"/>
                  </a:lnTo>
                  <a:lnTo>
                    <a:pt x="0" y="8"/>
                  </a:lnTo>
                  <a:lnTo>
                    <a:pt x="0" y="0"/>
                  </a:lnTo>
                  <a:lnTo>
                    <a:pt x="5" y="0"/>
                  </a:lnTo>
                  <a:lnTo>
                    <a:pt x="9" y="17"/>
                  </a:lnTo>
                  <a:lnTo>
                    <a:pt x="22" y="39"/>
                  </a:lnTo>
                  <a:lnTo>
                    <a:pt x="36" y="61"/>
                  </a:lnTo>
                  <a:lnTo>
                    <a:pt x="66" y="101"/>
                  </a:lnTo>
                  <a:lnTo>
                    <a:pt x="102" y="136"/>
                  </a:lnTo>
                  <a:lnTo>
                    <a:pt x="137" y="167"/>
                  </a:lnTo>
                  <a:lnTo>
                    <a:pt x="137" y="172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2" name="Freeform 249"/>
            <p:cNvSpPr>
              <a:spLocks/>
            </p:cNvSpPr>
            <p:nvPr/>
          </p:nvSpPr>
          <p:spPr bwMode="auto">
            <a:xfrm>
              <a:off x="3354" y="2767"/>
              <a:ext cx="680" cy="397"/>
            </a:xfrm>
            <a:custGeom>
              <a:avLst/>
              <a:gdLst>
                <a:gd name="T0" fmla="*/ 680 w 680"/>
                <a:gd name="T1" fmla="*/ 397 h 397"/>
                <a:gd name="T2" fmla="*/ 680 w 680"/>
                <a:gd name="T3" fmla="*/ 397 h 397"/>
                <a:gd name="T4" fmla="*/ 663 w 680"/>
                <a:gd name="T5" fmla="*/ 380 h 397"/>
                <a:gd name="T6" fmla="*/ 645 w 680"/>
                <a:gd name="T7" fmla="*/ 366 h 397"/>
                <a:gd name="T8" fmla="*/ 605 w 680"/>
                <a:gd name="T9" fmla="*/ 344 h 397"/>
                <a:gd name="T10" fmla="*/ 557 w 680"/>
                <a:gd name="T11" fmla="*/ 327 h 397"/>
                <a:gd name="T12" fmla="*/ 508 w 680"/>
                <a:gd name="T13" fmla="*/ 318 h 397"/>
                <a:gd name="T14" fmla="*/ 407 w 680"/>
                <a:gd name="T15" fmla="*/ 309 h 397"/>
                <a:gd name="T16" fmla="*/ 358 w 680"/>
                <a:gd name="T17" fmla="*/ 300 h 397"/>
                <a:gd name="T18" fmla="*/ 314 w 680"/>
                <a:gd name="T19" fmla="*/ 296 h 397"/>
                <a:gd name="T20" fmla="*/ 314 w 680"/>
                <a:gd name="T21" fmla="*/ 296 h 397"/>
                <a:gd name="T22" fmla="*/ 265 w 680"/>
                <a:gd name="T23" fmla="*/ 278 h 397"/>
                <a:gd name="T24" fmla="*/ 217 w 680"/>
                <a:gd name="T25" fmla="*/ 256 h 397"/>
                <a:gd name="T26" fmla="*/ 173 w 680"/>
                <a:gd name="T27" fmla="*/ 229 h 397"/>
                <a:gd name="T28" fmla="*/ 133 w 680"/>
                <a:gd name="T29" fmla="*/ 199 h 397"/>
                <a:gd name="T30" fmla="*/ 133 w 680"/>
                <a:gd name="T31" fmla="*/ 199 h 397"/>
                <a:gd name="T32" fmla="*/ 111 w 680"/>
                <a:gd name="T33" fmla="*/ 181 h 397"/>
                <a:gd name="T34" fmla="*/ 93 w 680"/>
                <a:gd name="T35" fmla="*/ 163 h 397"/>
                <a:gd name="T36" fmla="*/ 80 w 680"/>
                <a:gd name="T37" fmla="*/ 146 h 397"/>
                <a:gd name="T38" fmla="*/ 62 w 680"/>
                <a:gd name="T39" fmla="*/ 123 h 397"/>
                <a:gd name="T40" fmla="*/ 40 w 680"/>
                <a:gd name="T41" fmla="*/ 66 h 397"/>
                <a:gd name="T42" fmla="*/ 22 w 680"/>
                <a:gd name="T43" fmla="*/ 0 h 397"/>
                <a:gd name="T44" fmla="*/ 22 w 680"/>
                <a:gd name="T45" fmla="*/ 0 h 397"/>
                <a:gd name="T46" fmla="*/ 18 w 680"/>
                <a:gd name="T47" fmla="*/ 4 h 397"/>
                <a:gd name="T48" fmla="*/ 9 w 680"/>
                <a:gd name="T49" fmla="*/ 17 h 397"/>
                <a:gd name="T50" fmla="*/ 0 w 680"/>
                <a:gd name="T51" fmla="*/ 44 h 397"/>
                <a:gd name="T52" fmla="*/ 0 w 680"/>
                <a:gd name="T53" fmla="*/ 44 h 397"/>
                <a:gd name="T54" fmla="*/ 5 w 680"/>
                <a:gd name="T55" fmla="*/ 88 h 397"/>
                <a:gd name="T56" fmla="*/ 22 w 680"/>
                <a:gd name="T57" fmla="*/ 128 h 397"/>
                <a:gd name="T58" fmla="*/ 44 w 680"/>
                <a:gd name="T59" fmla="*/ 163 h 397"/>
                <a:gd name="T60" fmla="*/ 71 w 680"/>
                <a:gd name="T61" fmla="*/ 199 h 397"/>
                <a:gd name="T62" fmla="*/ 106 w 680"/>
                <a:gd name="T63" fmla="*/ 225 h 397"/>
                <a:gd name="T64" fmla="*/ 142 w 680"/>
                <a:gd name="T65" fmla="*/ 252 h 397"/>
                <a:gd name="T66" fmla="*/ 186 w 680"/>
                <a:gd name="T67" fmla="*/ 274 h 397"/>
                <a:gd name="T68" fmla="*/ 226 w 680"/>
                <a:gd name="T69" fmla="*/ 291 h 397"/>
                <a:gd name="T70" fmla="*/ 226 w 680"/>
                <a:gd name="T71" fmla="*/ 291 h 397"/>
                <a:gd name="T72" fmla="*/ 274 w 680"/>
                <a:gd name="T73" fmla="*/ 305 h 397"/>
                <a:gd name="T74" fmla="*/ 323 w 680"/>
                <a:gd name="T75" fmla="*/ 313 h 397"/>
                <a:gd name="T76" fmla="*/ 371 w 680"/>
                <a:gd name="T77" fmla="*/ 322 h 397"/>
                <a:gd name="T78" fmla="*/ 420 w 680"/>
                <a:gd name="T79" fmla="*/ 327 h 397"/>
                <a:gd name="T80" fmla="*/ 420 w 680"/>
                <a:gd name="T81" fmla="*/ 327 h 397"/>
                <a:gd name="T82" fmla="*/ 491 w 680"/>
                <a:gd name="T83" fmla="*/ 331 h 397"/>
                <a:gd name="T84" fmla="*/ 561 w 680"/>
                <a:gd name="T85" fmla="*/ 340 h 397"/>
                <a:gd name="T86" fmla="*/ 592 w 680"/>
                <a:gd name="T87" fmla="*/ 344 h 397"/>
                <a:gd name="T88" fmla="*/ 623 w 680"/>
                <a:gd name="T89" fmla="*/ 358 h 397"/>
                <a:gd name="T90" fmla="*/ 654 w 680"/>
                <a:gd name="T91" fmla="*/ 375 h 397"/>
                <a:gd name="T92" fmla="*/ 680 w 680"/>
                <a:gd name="T93" fmla="*/ 397 h 397"/>
                <a:gd name="T94" fmla="*/ 680 w 680"/>
                <a:gd name="T95" fmla="*/ 397 h 397"/>
                <a:gd name="T96" fmla="*/ 680 w 680"/>
                <a:gd name="T97" fmla="*/ 397 h 397"/>
                <a:gd name="T98" fmla="*/ 680 w 680"/>
                <a:gd name="T99" fmla="*/ 397 h 39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680"/>
                <a:gd name="T151" fmla="*/ 0 h 397"/>
                <a:gd name="T152" fmla="*/ 680 w 680"/>
                <a:gd name="T153" fmla="*/ 397 h 39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680" h="397">
                  <a:moveTo>
                    <a:pt x="680" y="397"/>
                  </a:moveTo>
                  <a:lnTo>
                    <a:pt x="680" y="397"/>
                  </a:lnTo>
                  <a:lnTo>
                    <a:pt x="663" y="380"/>
                  </a:lnTo>
                  <a:lnTo>
                    <a:pt x="645" y="366"/>
                  </a:lnTo>
                  <a:lnTo>
                    <a:pt x="605" y="344"/>
                  </a:lnTo>
                  <a:lnTo>
                    <a:pt x="557" y="327"/>
                  </a:lnTo>
                  <a:lnTo>
                    <a:pt x="508" y="318"/>
                  </a:lnTo>
                  <a:lnTo>
                    <a:pt x="407" y="309"/>
                  </a:lnTo>
                  <a:lnTo>
                    <a:pt x="358" y="300"/>
                  </a:lnTo>
                  <a:lnTo>
                    <a:pt x="314" y="296"/>
                  </a:lnTo>
                  <a:lnTo>
                    <a:pt x="265" y="278"/>
                  </a:lnTo>
                  <a:lnTo>
                    <a:pt x="217" y="256"/>
                  </a:lnTo>
                  <a:lnTo>
                    <a:pt x="173" y="229"/>
                  </a:lnTo>
                  <a:lnTo>
                    <a:pt x="133" y="199"/>
                  </a:lnTo>
                  <a:lnTo>
                    <a:pt x="111" y="181"/>
                  </a:lnTo>
                  <a:lnTo>
                    <a:pt x="93" y="163"/>
                  </a:lnTo>
                  <a:lnTo>
                    <a:pt x="80" y="146"/>
                  </a:lnTo>
                  <a:lnTo>
                    <a:pt x="62" y="123"/>
                  </a:lnTo>
                  <a:lnTo>
                    <a:pt x="40" y="66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9" y="17"/>
                  </a:lnTo>
                  <a:lnTo>
                    <a:pt x="0" y="44"/>
                  </a:lnTo>
                  <a:lnTo>
                    <a:pt x="5" y="88"/>
                  </a:lnTo>
                  <a:lnTo>
                    <a:pt x="22" y="128"/>
                  </a:lnTo>
                  <a:lnTo>
                    <a:pt x="44" y="163"/>
                  </a:lnTo>
                  <a:lnTo>
                    <a:pt x="71" y="199"/>
                  </a:lnTo>
                  <a:lnTo>
                    <a:pt x="106" y="225"/>
                  </a:lnTo>
                  <a:lnTo>
                    <a:pt x="142" y="252"/>
                  </a:lnTo>
                  <a:lnTo>
                    <a:pt x="186" y="274"/>
                  </a:lnTo>
                  <a:lnTo>
                    <a:pt x="226" y="291"/>
                  </a:lnTo>
                  <a:lnTo>
                    <a:pt x="274" y="305"/>
                  </a:lnTo>
                  <a:lnTo>
                    <a:pt x="323" y="313"/>
                  </a:lnTo>
                  <a:lnTo>
                    <a:pt x="371" y="322"/>
                  </a:lnTo>
                  <a:lnTo>
                    <a:pt x="420" y="327"/>
                  </a:lnTo>
                  <a:lnTo>
                    <a:pt x="491" y="331"/>
                  </a:lnTo>
                  <a:lnTo>
                    <a:pt x="561" y="340"/>
                  </a:lnTo>
                  <a:lnTo>
                    <a:pt x="592" y="344"/>
                  </a:lnTo>
                  <a:lnTo>
                    <a:pt x="623" y="358"/>
                  </a:lnTo>
                  <a:lnTo>
                    <a:pt x="654" y="375"/>
                  </a:lnTo>
                  <a:lnTo>
                    <a:pt x="680" y="39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3" name="Freeform 250"/>
            <p:cNvSpPr>
              <a:spLocks/>
            </p:cNvSpPr>
            <p:nvPr/>
          </p:nvSpPr>
          <p:spPr bwMode="auto">
            <a:xfrm>
              <a:off x="3933" y="3107"/>
              <a:ext cx="141" cy="247"/>
            </a:xfrm>
            <a:custGeom>
              <a:avLst/>
              <a:gdLst>
                <a:gd name="T0" fmla="*/ 0 w 141"/>
                <a:gd name="T1" fmla="*/ 0 h 247"/>
                <a:gd name="T2" fmla="*/ 0 w 141"/>
                <a:gd name="T3" fmla="*/ 0 h 247"/>
                <a:gd name="T4" fmla="*/ 18 w 141"/>
                <a:gd name="T5" fmla="*/ 13 h 247"/>
                <a:gd name="T6" fmla="*/ 26 w 141"/>
                <a:gd name="T7" fmla="*/ 26 h 247"/>
                <a:gd name="T8" fmla="*/ 35 w 141"/>
                <a:gd name="T9" fmla="*/ 44 h 247"/>
                <a:gd name="T10" fmla="*/ 40 w 141"/>
                <a:gd name="T11" fmla="*/ 62 h 247"/>
                <a:gd name="T12" fmla="*/ 44 w 141"/>
                <a:gd name="T13" fmla="*/ 97 h 247"/>
                <a:gd name="T14" fmla="*/ 53 w 141"/>
                <a:gd name="T15" fmla="*/ 115 h 247"/>
                <a:gd name="T16" fmla="*/ 62 w 141"/>
                <a:gd name="T17" fmla="*/ 132 h 247"/>
                <a:gd name="T18" fmla="*/ 62 w 141"/>
                <a:gd name="T19" fmla="*/ 132 h 247"/>
                <a:gd name="T20" fmla="*/ 88 w 141"/>
                <a:gd name="T21" fmla="*/ 159 h 247"/>
                <a:gd name="T22" fmla="*/ 110 w 141"/>
                <a:gd name="T23" fmla="*/ 185 h 247"/>
                <a:gd name="T24" fmla="*/ 128 w 141"/>
                <a:gd name="T25" fmla="*/ 212 h 247"/>
                <a:gd name="T26" fmla="*/ 137 w 141"/>
                <a:gd name="T27" fmla="*/ 230 h 247"/>
                <a:gd name="T28" fmla="*/ 141 w 141"/>
                <a:gd name="T29" fmla="*/ 247 h 247"/>
                <a:gd name="T30" fmla="*/ 141 w 141"/>
                <a:gd name="T31" fmla="*/ 247 h 247"/>
                <a:gd name="T32" fmla="*/ 141 w 141"/>
                <a:gd name="T33" fmla="*/ 247 h 247"/>
                <a:gd name="T34" fmla="*/ 141 w 141"/>
                <a:gd name="T35" fmla="*/ 247 h 247"/>
                <a:gd name="T36" fmla="*/ 141 w 141"/>
                <a:gd name="T37" fmla="*/ 230 h 247"/>
                <a:gd name="T38" fmla="*/ 137 w 141"/>
                <a:gd name="T39" fmla="*/ 216 h 247"/>
                <a:gd name="T40" fmla="*/ 132 w 141"/>
                <a:gd name="T41" fmla="*/ 199 h 247"/>
                <a:gd name="T42" fmla="*/ 124 w 141"/>
                <a:gd name="T43" fmla="*/ 185 h 247"/>
                <a:gd name="T44" fmla="*/ 101 w 141"/>
                <a:gd name="T45" fmla="*/ 163 h 247"/>
                <a:gd name="T46" fmla="*/ 75 w 141"/>
                <a:gd name="T47" fmla="*/ 137 h 247"/>
                <a:gd name="T48" fmla="*/ 75 w 141"/>
                <a:gd name="T49" fmla="*/ 137 h 247"/>
                <a:gd name="T50" fmla="*/ 62 w 141"/>
                <a:gd name="T51" fmla="*/ 119 h 247"/>
                <a:gd name="T52" fmla="*/ 53 w 141"/>
                <a:gd name="T53" fmla="*/ 101 h 247"/>
                <a:gd name="T54" fmla="*/ 48 w 141"/>
                <a:gd name="T55" fmla="*/ 62 h 247"/>
                <a:gd name="T56" fmla="*/ 44 w 141"/>
                <a:gd name="T57" fmla="*/ 44 h 247"/>
                <a:gd name="T58" fmla="*/ 35 w 141"/>
                <a:gd name="T59" fmla="*/ 26 h 247"/>
                <a:gd name="T60" fmla="*/ 22 w 141"/>
                <a:gd name="T61" fmla="*/ 13 h 247"/>
                <a:gd name="T62" fmla="*/ 0 w 141"/>
                <a:gd name="T63" fmla="*/ 0 h 247"/>
                <a:gd name="T64" fmla="*/ 0 w 141"/>
                <a:gd name="T65" fmla="*/ 0 h 247"/>
                <a:gd name="T66" fmla="*/ 0 w 141"/>
                <a:gd name="T67" fmla="*/ 0 h 247"/>
                <a:gd name="T68" fmla="*/ 0 w 141"/>
                <a:gd name="T69" fmla="*/ 0 h 24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41"/>
                <a:gd name="T106" fmla="*/ 0 h 247"/>
                <a:gd name="T107" fmla="*/ 141 w 141"/>
                <a:gd name="T108" fmla="*/ 247 h 24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41" h="247">
                  <a:moveTo>
                    <a:pt x="0" y="0"/>
                  </a:moveTo>
                  <a:lnTo>
                    <a:pt x="0" y="0"/>
                  </a:lnTo>
                  <a:lnTo>
                    <a:pt x="18" y="13"/>
                  </a:lnTo>
                  <a:lnTo>
                    <a:pt x="26" y="26"/>
                  </a:lnTo>
                  <a:lnTo>
                    <a:pt x="35" y="44"/>
                  </a:lnTo>
                  <a:lnTo>
                    <a:pt x="40" y="62"/>
                  </a:lnTo>
                  <a:lnTo>
                    <a:pt x="44" y="97"/>
                  </a:lnTo>
                  <a:lnTo>
                    <a:pt x="53" y="115"/>
                  </a:lnTo>
                  <a:lnTo>
                    <a:pt x="62" y="132"/>
                  </a:lnTo>
                  <a:lnTo>
                    <a:pt x="88" y="159"/>
                  </a:lnTo>
                  <a:lnTo>
                    <a:pt x="110" y="185"/>
                  </a:lnTo>
                  <a:lnTo>
                    <a:pt x="128" y="212"/>
                  </a:lnTo>
                  <a:lnTo>
                    <a:pt x="137" y="230"/>
                  </a:lnTo>
                  <a:lnTo>
                    <a:pt x="141" y="247"/>
                  </a:lnTo>
                  <a:lnTo>
                    <a:pt x="141" y="230"/>
                  </a:lnTo>
                  <a:lnTo>
                    <a:pt x="137" y="216"/>
                  </a:lnTo>
                  <a:lnTo>
                    <a:pt x="132" y="199"/>
                  </a:lnTo>
                  <a:lnTo>
                    <a:pt x="124" y="185"/>
                  </a:lnTo>
                  <a:lnTo>
                    <a:pt x="101" y="163"/>
                  </a:lnTo>
                  <a:lnTo>
                    <a:pt x="75" y="137"/>
                  </a:lnTo>
                  <a:lnTo>
                    <a:pt x="62" y="119"/>
                  </a:lnTo>
                  <a:lnTo>
                    <a:pt x="53" y="101"/>
                  </a:lnTo>
                  <a:lnTo>
                    <a:pt x="48" y="62"/>
                  </a:lnTo>
                  <a:lnTo>
                    <a:pt x="44" y="44"/>
                  </a:lnTo>
                  <a:lnTo>
                    <a:pt x="35" y="26"/>
                  </a:lnTo>
                  <a:lnTo>
                    <a:pt x="22" y="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4" name="Freeform 251"/>
            <p:cNvSpPr>
              <a:spLocks/>
            </p:cNvSpPr>
            <p:nvPr/>
          </p:nvSpPr>
          <p:spPr bwMode="auto">
            <a:xfrm>
              <a:off x="4004" y="3133"/>
              <a:ext cx="176" cy="159"/>
            </a:xfrm>
            <a:custGeom>
              <a:avLst/>
              <a:gdLst>
                <a:gd name="T0" fmla="*/ 0 w 176"/>
                <a:gd name="T1" fmla="*/ 0 h 159"/>
                <a:gd name="T2" fmla="*/ 0 w 176"/>
                <a:gd name="T3" fmla="*/ 0 h 159"/>
                <a:gd name="T4" fmla="*/ 22 w 176"/>
                <a:gd name="T5" fmla="*/ 31 h 159"/>
                <a:gd name="T6" fmla="*/ 39 w 176"/>
                <a:gd name="T7" fmla="*/ 62 h 159"/>
                <a:gd name="T8" fmla="*/ 39 w 176"/>
                <a:gd name="T9" fmla="*/ 62 h 159"/>
                <a:gd name="T10" fmla="*/ 61 w 176"/>
                <a:gd name="T11" fmla="*/ 75 h 159"/>
                <a:gd name="T12" fmla="*/ 79 w 176"/>
                <a:gd name="T13" fmla="*/ 84 h 159"/>
                <a:gd name="T14" fmla="*/ 79 w 176"/>
                <a:gd name="T15" fmla="*/ 84 h 159"/>
                <a:gd name="T16" fmla="*/ 128 w 176"/>
                <a:gd name="T17" fmla="*/ 102 h 159"/>
                <a:gd name="T18" fmla="*/ 128 w 176"/>
                <a:gd name="T19" fmla="*/ 102 h 159"/>
                <a:gd name="T20" fmla="*/ 145 w 176"/>
                <a:gd name="T21" fmla="*/ 115 h 159"/>
                <a:gd name="T22" fmla="*/ 154 w 176"/>
                <a:gd name="T23" fmla="*/ 124 h 159"/>
                <a:gd name="T24" fmla="*/ 172 w 176"/>
                <a:gd name="T25" fmla="*/ 159 h 159"/>
                <a:gd name="T26" fmla="*/ 172 w 176"/>
                <a:gd name="T27" fmla="*/ 159 h 159"/>
                <a:gd name="T28" fmla="*/ 176 w 176"/>
                <a:gd name="T29" fmla="*/ 155 h 159"/>
                <a:gd name="T30" fmla="*/ 176 w 176"/>
                <a:gd name="T31" fmla="*/ 155 h 159"/>
                <a:gd name="T32" fmla="*/ 172 w 176"/>
                <a:gd name="T33" fmla="*/ 133 h 159"/>
                <a:gd name="T34" fmla="*/ 159 w 176"/>
                <a:gd name="T35" fmla="*/ 115 h 159"/>
                <a:gd name="T36" fmla="*/ 141 w 176"/>
                <a:gd name="T37" fmla="*/ 102 h 159"/>
                <a:gd name="T38" fmla="*/ 119 w 176"/>
                <a:gd name="T39" fmla="*/ 89 h 159"/>
                <a:gd name="T40" fmla="*/ 119 w 176"/>
                <a:gd name="T41" fmla="*/ 89 h 159"/>
                <a:gd name="T42" fmla="*/ 66 w 176"/>
                <a:gd name="T43" fmla="*/ 67 h 159"/>
                <a:gd name="T44" fmla="*/ 66 w 176"/>
                <a:gd name="T45" fmla="*/ 67 h 159"/>
                <a:gd name="T46" fmla="*/ 48 w 176"/>
                <a:gd name="T47" fmla="*/ 53 h 159"/>
                <a:gd name="T48" fmla="*/ 30 w 176"/>
                <a:gd name="T49" fmla="*/ 36 h 159"/>
                <a:gd name="T50" fmla="*/ 0 w 176"/>
                <a:gd name="T51" fmla="*/ 0 h 159"/>
                <a:gd name="T52" fmla="*/ 0 w 176"/>
                <a:gd name="T53" fmla="*/ 0 h 159"/>
                <a:gd name="T54" fmla="*/ 0 w 176"/>
                <a:gd name="T55" fmla="*/ 0 h 159"/>
                <a:gd name="T56" fmla="*/ 0 w 176"/>
                <a:gd name="T57" fmla="*/ 0 h 15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76"/>
                <a:gd name="T88" fmla="*/ 0 h 159"/>
                <a:gd name="T89" fmla="*/ 176 w 176"/>
                <a:gd name="T90" fmla="*/ 159 h 159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76" h="159">
                  <a:moveTo>
                    <a:pt x="0" y="0"/>
                  </a:moveTo>
                  <a:lnTo>
                    <a:pt x="0" y="0"/>
                  </a:lnTo>
                  <a:lnTo>
                    <a:pt x="22" y="31"/>
                  </a:lnTo>
                  <a:lnTo>
                    <a:pt x="39" y="62"/>
                  </a:lnTo>
                  <a:lnTo>
                    <a:pt x="61" y="75"/>
                  </a:lnTo>
                  <a:lnTo>
                    <a:pt x="79" y="84"/>
                  </a:lnTo>
                  <a:lnTo>
                    <a:pt x="128" y="102"/>
                  </a:lnTo>
                  <a:lnTo>
                    <a:pt x="145" y="115"/>
                  </a:lnTo>
                  <a:lnTo>
                    <a:pt x="154" y="124"/>
                  </a:lnTo>
                  <a:lnTo>
                    <a:pt x="172" y="159"/>
                  </a:lnTo>
                  <a:lnTo>
                    <a:pt x="176" y="155"/>
                  </a:lnTo>
                  <a:lnTo>
                    <a:pt x="172" y="133"/>
                  </a:lnTo>
                  <a:lnTo>
                    <a:pt x="159" y="115"/>
                  </a:lnTo>
                  <a:lnTo>
                    <a:pt x="141" y="102"/>
                  </a:lnTo>
                  <a:lnTo>
                    <a:pt x="119" y="89"/>
                  </a:lnTo>
                  <a:lnTo>
                    <a:pt x="66" y="67"/>
                  </a:lnTo>
                  <a:lnTo>
                    <a:pt x="48" y="53"/>
                  </a:lnTo>
                  <a:lnTo>
                    <a:pt x="3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5" name="Freeform 252"/>
            <p:cNvSpPr>
              <a:spLocks/>
            </p:cNvSpPr>
            <p:nvPr/>
          </p:nvSpPr>
          <p:spPr bwMode="auto">
            <a:xfrm>
              <a:off x="3712" y="3460"/>
              <a:ext cx="102" cy="248"/>
            </a:xfrm>
            <a:custGeom>
              <a:avLst/>
              <a:gdLst>
                <a:gd name="T0" fmla="*/ 0 w 102"/>
                <a:gd name="T1" fmla="*/ 0 h 248"/>
                <a:gd name="T2" fmla="*/ 0 w 102"/>
                <a:gd name="T3" fmla="*/ 0 h 248"/>
                <a:gd name="T4" fmla="*/ 0 w 102"/>
                <a:gd name="T5" fmla="*/ 18 h 248"/>
                <a:gd name="T6" fmla="*/ 0 w 102"/>
                <a:gd name="T7" fmla="*/ 31 h 248"/>
                <a:gd name="T8" fmla="*/ 9 w 102"/>
                <a:gd name="T9" fmla="*/ 40 h 248"/>
                <a:gd name="T10" fmla="*/ 13 w 102"/>
                <a:gd name="T11" fmla="*/ 49 h 248"/>
                <a:gd name="T12" fmla="*/ 35 w 102"/>
                <a:gd name="T13" fmla="*/ 66 h 248"/>
                <a:gd name="T14" fmla="*/ 57 w 102"/>
                <a:gd name="T15" fmla="*/ 84 h 248"/>
                <a:gd name="T16" fmla="*/ 57 w 102"/>
                <a:gd name="T17" fmla="*/ 84 h 248"/>
                <a:gd name="T18" fmla="*/ 80 w 102"/>
                <a:gd name="T19" fmla="*/ 102 h 248"/>
                <a:gd name="T20" fmla="*/ 88 w 102"/>
                <a:gd name="T21" fmla="*/ 119 h 248"/>
                <a:gd name="T22" fmla="*/ 88 w 102"/>
                <a:gd name="T23" fmla="*/ 142 h 248"/>
                <a:gd name="T24" fmla="*/ 84 w 102"/>
                <a:gd name="T25" fmla="*/ 159 h 248"/>
                <a:gd name="T26" fmla="*/ 80 w 102"/>
                <a:gd name="T27" fmla="*/ 181 h 248"/>
                <a:gd name="T28" fmla="*/ 75 w 102"/>
                <a:gd name="T29" fmla="*/ 203 h 248"/>
                <a:gd name="T30" fmla="*/ 75 w 102"/>
                <a:gd name="T31" fmla="*/ 225 h 248"/>
                <a:gd name="T32" fmla="*/ 84 w 102"/>
                <a:gd name="T33" fmla="*/ 248 h 248"/>
                <a:gd name="T34" fmla="*/ 84 w 102"/>
                <a:gd name="T35" fmla="*/ 248 h 248"/>
                <a:gd name="T36" fmla="*/ 88 w 102"/>
                <a:gd name="T37" fmla="*/ 248 h 248"/>
                <a:gd name="T38" fmla="*/ 88 w 102"/>
                <a:gd name="T39" fmla="*/ 248 h 248"/>
                <a:gd name="T40" fmla="*/ 80 w 102"/>
                <a:gd name="T41" fmla="*/ 230 h 248"/>
                <a:gd name="T42" fmla="*/ 80 w 102"/>
                <a:gd name="T43" fmla="*/ 212 h 248"/>
                <a:gd name="T44" fmla="*/ 84 w 102"/>
                <a:gd name="T45" fmla="*/ 195 h 248"/>
                <a:gd name="T46" fmla="*/ 88 w 102"/>
                <a:gd name="T47" fmla="*/ 177 h 248"/>
                <a:gd name="T48" fmla="*/ 97 w 102"/>
                <a:gd name="T49" fmla="*/ 146 h 248"/>
                <a:gd name="T50" fmla="*/ 102 w 102"/>
                <a:gd name="T51" fmla="*/ 128 h 248"/>
                <a:gd name="T52" fmla="*/ 93 w 102"/>
                <a:gd name="T53" fmla="*/ 111 h 248"/>
                <a:gd name="T54" fmla="*/ 93 w 102"/>
                <a:gd name="T55" fmla="*/ 111 h 248"/>
                <a:gd name="T56" fmla="*/ 84 w 102"/>
                <a:gd name="T57" fmla="*/ 93 h 248"/>
                <a:gd name="T58" fmla="*/ 71 w 102"/>
                <a:gd name="T59" fmla="*/ 80 h 248"/>
                <a:gd name="T60" fmla="*/ 40 w 102"/>
                <a:gd name="T61" fmla="*/ 62 h 248"/>
                <a:gd name="T62" fmla="*/ 27 w 102"/>
                <a:gd name="T63" fmla="*/ 49 h 248"/>
                <a:gd name="T64" fmla="*/ 18 w 102"/>
                <a:gd name="T65" fmla="*/ 36 h 248"/>
                <a:gd name="T66" fmla="*/ 9 w 102"/>
                <a:gd name="T67" fmla="*/ 22 h 248"/>
                <a:gd name="T68" fmla="*/ 4 w 102"/>
                <a:gd name="T69" fmla="*/ 0 h 248"/>
                <a:gd name="T70" fmla="*/ 4 w 102"/>
                <a:gd name="T71" fmla="*/ 0 h 248"/>
                <a:gd name="T72" fmla="*/ 0 w 102"/>
                <a:gd name="T73" fmla="*/ 0 h 248"/>
                <a:gd name="T74" fmla="*/ 0 w 102"/>
                <a:gd name="T75" fmla="*/ 0 h 248"/>
                <a:gd name="T76" fmla="*/ 0 w 102"/>
                <a:gd name="T77" fmla="*/ 0 h 24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02"/>
                <a:gd name="T118" fmla="*/ 0 h 248"/>
                <a:gd name="T119" fmla="*/ 102 w 102"/>
                <a:gd name="T120" fmla="*/ 248 h 24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02" h="248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lnTo>
                    <a:pt x="0" y="31"/>
                  </a:lnTo>
                  <a:lnTo>
                    <a:pt x="9" y="40"/>
                  </a:lnTo>
                  <a:lnTo>
                    <a:pt x="13" y="49"/>
                  </a:lnTo>
                  <a:lnTo>
                    <a:pt x="35" y="66"/>
                  </a:lnTo>
                  <a:lnTo>
                    <a:pt x="57" y="84"/>
                  </a:lnTo>
                  <a:lnTo>
                    <a:pt x="80" y="102"/>
                  </a:lnTo>
                  <a:lnTo>
                    <a:pt x="88" y="119"/>
                  </a:lnTo>
                  <a:lnTo>
                    <a:pt x="88" y="142"/>
                  </a:lnTo>
                  <a:lnTo>
                    <a:pt x="84" y="159"/>
                  </a:lnTo>
                  <a:lnTo>
                    <a:pt x="80" y="181"/>
                  </a:lnTo>
                  <a:lnTo>
                    <a:pt x="75" y="203"/>
                  </a:lnTo>
                  <a:lnTo>
                    <a:pt x="75" y="225"/>
                  </a:lnTo>
                  <a:lnTo>
                    <a:pt x="84" y="248"/>
                  </a:lnTo>
                  <a:lnTo>
                    <a:pt x="88" y="248"/>
                  </a:lnTo>
                  <a:lnTo>
                    <a:pt x="80" y="230"/>
                  </a:lnTo>
                  <a:lnTo>
                    <a:pt x="80" y="212"/>
                  </a:lnTo>
                  <a:lnTo>
                    <a:pt x="84" y="195"/>
                  </a:lnTo>
                  <a:lnTo>
                    <a:pt x="88" y="177"/>
                  </a:lnTo>
                  <a:lnTo>
                    <a:pt x="97" y="146"/>
                  </a:lnTo>
                  <a:lnTo>
                    <a:pt x="102" y="128"/>
                  </a:lnTo>
                  <a:lnTo>
                    <a:pt x="93" y="111"/>
                  </a:lnTo>
                  <a:lnTo>
                    <a:pt x="84" y="93"/>
                  </a:lnTo>
                  <a:lnTo>
                    <a:pt x="71" y="80"/>
                  </a:lnTo>
                  <a:lnTo>
                    <a:pt x="40" y="62"/>
                  </a:lnTo>
                  <a:lnTo>
                    <a:pt x="27" y="49"/>
                  </a:lnTo>
                  <a:lnTo>
                    <a:pt x="18" y="36"/>
                  </a:lnTo>
                  <a:lnTo>
                    <a:pt x="9" y="22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6" name="Freeform 253"/>
            <p:cNvSpPr>
              <a:spLocks/>
            </p:cNvSpPr>
            <p:nvPr/>
          </p:nvSpPr>
          <p:spPr bwMode="auto">
            <a:xfrm>
              <a:off x="4030" y="3164"/>
              <a:ext cx="124" cy="27"/>
            </a:xfrm>
            <a:custGeom>
              <a:avLst/>
              <a:gdLst>
                <a:gd name="T0" fmla="*/ 0 w 124"/>
                <a:gd name="T1" fmla="*/ 0 h 27"/>
                <a:gd name="T2" fmla="*/ 0 w 124"/>
                <a:gd name="T3" fmla="*/ 0 h 27"/>
                <a:gd name="T4" fmla="*/ 4 w 124"/>
                <a:gd name="T5" fmla="*/ 9 h 27"/>
                <a:gd name="T6" fmla="*/ 13 w 124"/>
                <a:gd name="T7" fmla="*/ 18 h 27"/>
                <a:gd name="T8" fmla="*/ 27 w 124"/>
                <a:gd name="T9" fmla="*/ 18 h 27"/>
                <a:gd name="T10" fmla="*/ 40 w 124"/>
                <a:gd name="T11" fmla="*/ 18 h 27"/>
                <a:gd name="T12" fmla="*/ 40 w 124"/>
                <a:gd name="T13" fmla="*/ 18 h 27"/>
                <a:gd name="T14" fmla="*/ 80 w 124"/>
                <a:gd name="T15" fmla="*/ 5 h 27"/>
                <a:gd name="T16" fmla="*/ 80 w 124"/>
                <a:gd name="T17" fmla="*/ 5 h 27"/>
                <a:gd name="T18" fmla="*/ 93 w 124"/>
                <a:gd name="T19" fmla="*/ 5 h 27"/>
                <a:gd name="T20" fmla="*/ 106 w 124"/>
                <a:gd name="T21" fmla="*/ 9 h 27"/>
                <a:gd name="T22" fmla="*/ 110 w 124"/>
                <a:gd name="T23" fmla="*/ 18 h 27"/>
                <a:gd name="T24" fmla="*/ 119 w 124"/>
                <a:gd name="T25" fmla="*/ 27 h 27"/>
                <a:gd name="T26" fmla="*/ 119 w 124"/>
                <a:gd name="T27" fmla="*/ 27 h 27"/>
                <a:gd name="T28" fmla="*/ 124 w 124"/>
                <a:gd name="T29" fmla="*/ 27 h 27"/>
                <a:gd name="T30" fmla="*/ 124 w 124"/>
                <a:gd name="T31" fmla="*/ 27 h 27"/>
                <a:gd name="T32" fmla="*/ 124 w 124"/>
                <a:gd name="T33" fmla="*/ 27 h 27"/>
                <a:gd name="T34" fmla="*/ 124 w 124"/>
                <a:gd name="T35" fmla="*/ 14 h 27"/>
                <a:gd name="T36" fmla="*/ 119 w 124"/>
                <a:gd name="T37" fmla="*/ 9 h 27"/>
                <a:gd name="T38" fmla="*/ 110 w 124"/>
                <a:gd name="T39" fmla="*/ 0 h 27"/>
                <a:gd name="T40" fmla="*/ 106 w 124"/>
                <a:gd name="T41" fmla="*/ 0 h 27"/>
                <a:gd name="T42" fmla="*/ 88 w 124"/>
                <a:gd name="T43" fmla="*/ 0 h 27"/>
                <a:gd name="T44" fmla="*/ 66 w 124"/>
                <a:gd name="T45" fmla="*/ 0 h 27"/>
                <a:gd name="T46" fmla="*/ 27 w 124"/>
                <a:gd name="T47" fmla="*/ 9 h 27"/>
                <a:gd name="T48" fmla="*/ 13 w 124"/>
                <a:gd name="T49" fmla="*/ 9 h 27"/>
                <a:gd name="T50" fmla="*/ 4 w 124"/>
                <a:gd name="T51" fmla="*/ 5 h 27"/>
                <a:gd name="T52" fmla="*/ 0 w 124"/>
                <a:gd name="T53" fmla="*/ 0 h 27"/>
                <a:gd name="T54" fmla="*/ 0 w 124"/>
                <a:gd name="T55" fmla="*/ 0 h 27"/>
                <a:gd name="T56" fmla="*/ 0 w 124"/>
                <a:gd name="T57" fmla="*/ 0 h 27"/>
                <a:gd name="T58" fmla="*/ 0 w 124"/>
                <a:gd name="T59" fmla="*/ 0 h 27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4"/>
                <a:gd name="T91" fmla="*/ 0 h 27"/>
                <a:gd name="T92" fmla="*/ 124 w 124"/>
                <a:gd name="T93" fmla="*/ 27 h 27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4" h="27">
                  <a:moveTo>
                    <a:pt x="0" y="0"/>
                  </a:moveTo>
                  <a:lnTo>
                    <a:pt x="0" y="0"/>
                  </a:lnTo>
                  <a:lnTo>
                    <a:pt x="4" y="9"/>
                  </a:lnTo>
                  <a:lnTo>
                    <a:pt x="13" y="18"/>
                  </a:lnTo>
                  <a:lnTo>
                    <a:pt x="27" y="18"/>
                  </a:lnTo>
                  <a:lnTo>
                    <a:pt x="40" y="18"/>
                  </a:lnTo>
                  <a:lnTo>
                    <a:pt x="80" y="5"/>
                  </a:lnTo>
                  <a:lnTo>
                    <a:pt x="93" y="5"/>
                  </a:lnTo>
                  <a:lnTo>
                    <a:pt x="106" y="9"/>
                  </a:lnTo>
                  <a:lnTo>
                    <a:pt x="110" y="18"/>
                  </a:lnTo>
                  <a:lnTo>
                    <a:pt x="119" y="27"/>
                  </a:lnTo>
                  <a:lnTo>
                    <a:pt x="124" y="27"/>
                  </a:lnTo>
                  <a:lnTo>
                    <a:pt x="124" y="14"/>
                  </a:lnTo>
                  <a:lnTo>
                    <a:pt x="119" y="9"/>
                  </a:lnTo>
                  <a:lnTo>
                    <a:pt x="110" y="0"/>
                  </a:lnTo>
                  <a:lnTo>
                    <a:pt x="106" y="0"/>
                  </a:lnTo>
                  <a:lnTo>
                    <a:pt x="88" y="0"/>
                  </a:lnTo>
                  <a:lnTo>
                    <a:pt x="66" y="0"/>
                  </a:lnTo>
                  <a:lnTo>
                    <a:pt x="27" y="9"/>
                  </a:lnTo>
                  <a:lnTo>
                    <a:pt x="13" y="9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7" name="Freeform 254"/>
            <p:cNvSpPr>
              <a:spLocks/>
            </p:cNvSpPr>
            <p:nvPr/>
          </p:nvSpPr>
          <p:spPr bwMode="auto">
            <a:xfrm>
              <a:off x="2621" y="2709"/>
              <a:ext cx="671" cy="433"/>
            </a:xfrm>
            <a:custGeom>
              <a:avLst/>
              <a:gdLst>
                <a:gd name="T0" fmla="*/ 654 w 671"/>
                <a:gd name="T1" fmla="*/ 0 h 433"/>
                <a:gd name="T2" fmla="*/ 654 w 671"/>
                <a:gd name="T3" fmla="*/ 0 h 433"/>
                <a:gd name="T4" fmla="*/ 636 w 671"/>
                <a:gd name="T5" fmla="*/ 49 h 433"/>
                <a:gd name="T6" fmla="*/ 618 w 671"/>
                <a:gd name="T7" fmla="*/ 93 h 433"/>
                <a:gd name="T8" fmla="*/ 596 w 671"/>
                <a:gd name="T9" fmla="*/ 133 h 433"/>
                <a:gd name="T10" fmla="*/ 570 w 671"/>
                <a:gd name="T11" fmla="*/ 173 h 433"/>
                <a:gd name="T12" fmla="*/ 539 w 671"/>
                <a:gd name="T13" fmla="*/ 208 h 433"/>
                <a:gd name="T14" fmla="*/ 504 w 671"/>
                <a:gd name="T15" fmla="*/ 243 h 433"/>
                <a:gd name="T16" fmla="*/ 464 w 671"/>
                <a:gd name="T17" fmla="*/ 270 h 433"/>
                <a:gd name="T18" fmla="*/ 420 w 671"/>
                <a:gd name="T19" fmla="*/ 296 h 433"/>
                <a:gd name="T20" fmla="*/ 420 w 671"/>
                <a:gd name="T21" fmla="*/ 296 h 433"/>
                <a:gd name="T22" fmla="*/ 367 w 671"/>
                <a:gd name="T23" fmla="*/ 318 h 433"/>
                <a:gd name="T24" fmla="*/ 314 w 671"/>
                <a:gd name="T25" fmla="*/ 336 h 433"/>
                <a:gd name="T26" fmla="*/ 208 w 671"/>
                <a:gd name="T27" fmla="*/ 363 h 433"/>
                <a:gd name="T28" fmla="*/ 155 w 671"/>
                <a:gd name="T29" fmla="*/ 376 h 433"/>
                <a:gd name="T30" fmla="*/ 102 w 671"/>
                <a:gd name="T31" fmla="*/ 389 h 433"/>
                <a:gd name="T32" fmla="*/ 49 w 671"/>
                <a:gd name="T33" fmla="*/ 407 h 433"/>
                <a:gd name="T34" fmla="*/ 0 w 671"/>
                <a:gd name="T35" fmla="*/ 429 h 433"/>
                <a:gd name="T36" fmla="*/ 0 w 671"/>
                <a:gd name="T37" fmla="*/ 429 h 433"/>
                <a:gd name="T38" fmla="*/ 0 w 671"/>
                <a:gd name="T39" fmla="*/ 433 h 433"/>
                <a:gd name="T40" fmla="*/ 0 w 671"/>
                <a:gd name="T41" fmla="*/ 433 h 433"/>
                <a:gd name="T42" fmla="*/ 0 w 671"/>
                <a:gd name="T43" fmla="*/ 433 h 433"/>
                <a:gd name="T44" fmla="*/ 62 w 671"/>
                <a:gd name="T45" fmla="*/ 416 h 433"/>
                <a:gd name="T46" fmla="*/ 124 w 671"/>
                <a:gd name="T47" fmla="*/ 398 h 433"/>
                <a:gd name="T48" fmla="*/ 247 w 671"/>
                <a:gd name="T49" fmla="*/ 376 h 433"/>
                <a:gd name="T50" fmla="*/ 314 w 671"/>
                <a:gd name="T51" fmla="*/ 363 h 433"/>
                <a:gd name="T52" fmla="*/ 376 w 671"/>
                <a:gd name="T53" fmla="*/ 345 h 433"/>
                <a:gd name="T54" fmla="*/ 433 w 671"/>
                <a:gd name="T55" fmla="*/ 327 h 433"/>
                <a:gd name="T56" fmla="*/ 490 w 671"/>
                <a:gd name="T57" fmla="*/ 301 h 433"/>
                <a:gd name="T58" fmla="*/ 490 w 671"/>
                <a:gd name="T59" fmla="*/ 301 h 433"/>
                <a:gd name="T60" fmla="*/ 535 w 671"/>
                <a:gd name="T61" fmla="*/ 274 h 433"/>
                <a:gd name="T62" fmla="*/ 570 w 671"/>
                <a:gd name="T63" fmla="*/ 248 h 433"/>
                <a:gd name="T64" fmla="*/ 596 w 671"/>
                <a:gd name="T65" fmla="*/ 212 h 433"/>
                <a:gd name="T66" fmla="*/ 618 w 671"/>
                <a:gd name="T67" fmla="*/ 173 h 433"/>
                <a:gd name="T68" fmla="*/ 636 w 671"/>
                <a:gd name="T69" fmla="*/ 133 h 433"/>
                <a:gd name="T70" fmla="*/ 649 w 671"/>
                <a:gd name="T71" fmla="*/ 93 h 433"/>
                <a:gd name="T72" fmla="*/ 671 w 671"/>
                <a:gd name="T73" fmla="*/ 5 h 433"/>
                <a:gd name="T74" fmla="*/ 671 w 671"/>
                <a:gd name="T75" fmla="*/ 5 h 433"/>
                <a:gd name="T76" fmla="*/ 663 w 671"/>
                <a:gd name="T77" fmla="*/ 0 h 433"/>
                <a:gd name="T78" fmla="*/ 654 w 671"/>
                <a:gd name="T79" fmla="*/ 0 h 433"/>
                <a:gd name="T80" fmla="*/ 654 w 671"/>
                <a:gd name="T81" fmla="*/ 0 h 43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671"/>
                <a:gd name="T124" fmla="*/ 0 h 433"/>
                <a:gd name="T125" fmla="*/ 671 w 671"/>
                <a:gd name="T126" fmla="*/ 433 h 43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671" h="433">
                  <a:moveTo>
                    <a:pt x="654" y="0"/>
                  </a:moveTo>
                  <a:lnTo>
                    <a:pt x="654" y="0"/>
                  </a:lnTo>
                  <a:lnTo>
                    <a:pt x="636" y="49"/>
                  </a:lnTo>
                  <a:lnTo>
                    <a:pt x="618" y="93"/>
                  </a:lnTo>
                  <a:lnTo>
                    <a:pt x="596" y="133"/>
                  </a:lnTo>
                  <a:lnTo>
                    <a:pt x="570" y="173"/>
                  </a:lnTo>
                  <a:lnTo>
                    <a:pt x="539" y="208"/>
                  </a:lnTo>
                  <a:lnTo>
                    <a:pt x="504" y="243"/>
                  </a:lnTo>
                  <a:lnTo>
                    <a:pt x="464" y="270"/>
                  </a:lnTo>
                  <a:lnTo>
                    <a:pt x="420" y="296"/>
                  </a:lnTo>
                  <a:lnTo>
                    <a:pt x="367" y="318"/>
                  </a:lnTo>
                  <a:lnTo>
                    <a:pt x="314" y="336"/>
                  </a:lnTo>
                  <a:lnTo>
                    <a:pt x="208" y="363"/>
                  </a:lnTo>
                  <a:lnTo>
                    <a:pt x="155" y="376"/>
                  </a:lnTo>
                  <a:lnTo>
                    <a:pt x="102" y="389"/>
                  </a:lnTo>
                  <a:lnTo>
                    <a:pt x="49" y="407"/>
                  </a:lnTo>
                  <a:lnTo>
                    <a:pt x="0" y="429"/>
                  </a:lnTo>
                  <a:lnTo>
                    <a:pt x="0" y="433"/>
                  </a:lnTo>
                  <a:lnTo>
                    <a:pt x="62" y="416"/>
                  </a:lnTo>
                  <a:lnTo>
                    <a:pt x="124" y="398"/>
                  </a:lnTo>
                  <a:lnTo>
                    <a:pt x="247" y="376"/>
                  </a:lnTo>
                  <a:lnTo>
                    <a:pt x="314" y="363"/>
                  </a:lnTo>
                  <a:lnTo>
                    <a:pt x="376" y="345"/>
                  </a:lnTo>
                  <a:lnTo>
                    <a:pt x="433" y="327"/>
                  </a:lnTo>
                  <a:lnTo>
                    <a:pt x="490" y="301"/>
                  </a:lnTo>
                  <a:lnTo>
                    <a:pt x="535" y="274"/>
                  </a:lnTo>
                  <a:lnTo>
                    <a:pt x="570" y="248"/>
                  </a:lnTo>
                  <a:lnTo>
                    <a:pt x="596" y="212"/>
                  </a:lnTo>
                  <a:lnTo>
                    <a:pt x="618" y="173"/>
                  </a:lnTo>
                  <a:lnTo>
                    <a:pt x="636" y="133"/>
                  </a:lnTo>
                  <a:lnTo>
                    <a:pt x="649" y="93"/>
                  </a:lnTo>
                  <a:lnTo>
                    <a:pt x="671" y="5"/>
                  </a:lnTo>
                  <a:lnTo>
                    <a:pt x="663" y="0"/>
                  </a:lnTo>
                  <a:lnTo>
                    <a:pt x="654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8" name="Freeform 255"/>
            <p:cNvSpPr>
              <a:spLocks/>
            </p:cNvSpPr>
            <p:nvPr/>
          </p:nvSpPr>
          <p:spPr bwMode="auto">
            <a:xfrm>
              <a:off x="2537" y="3080"/>
              <a:ext cx="256" cy="230"/>
            </a:xfrm>
            <a:custGeom>
              <a:avLst/>
              <a:gdLst>
                <a:gd name="T0" fmla="*/ 256 w 256"/>
                <a:gd name="T1" fmla="*/ 0 h 230"/>
                <a:gd name="T2" fmla="*/ 256 w 256"/>
                <a:gd name="T3" fmla="*/ 0 h 230"/>
                <a:gd name="T4" fmla="*/ 239 w 256"/>
                <a:gd name="T5" fmla="*/ 5 h 230"/>
                <a:gd name="T6" fmla="*/ 225 w 256"/>
                <a:gd name="T7" fmla="*/ 9 h 230"/>
                <a:gd name="T8" fmla="*/ 199 w 256"/>
                <a:gd name="T9" fmla="*/ 36 h 230"/>
                <a:gd name="T10" fmla="*/ 199 w 256"/>
                <a:gd name="T11" fmla="*/ 36 h 230"/>
                <a:gd name="T12" fmla="*/ 164 w 256"/>
                <a:gd name="T13" fmla="*/ 71 h 230"/>
                <a:gd name="T14" fmla="*/ 119 w 256"/>
                <a:gd name="T15" fmla="*/ 106 h 230"/>
                <a:gd name="T16" fmla="*/ 119 w 256"/>
                <a:gd name="T17" fmla="*/ 106 h 230"/>
                <a:gd name="T18" fmla="*/ 84 w 256"/>
                <a:gd name="T19" fmla="*/ 133 h 230"/>
                <a:gd name="T20" fmla="*/ 49 w 256"/>
                <a:gd name="T21" fmla="*/ 159 h 230"/>
                <a:gd name="T22" fmla="*/ 18 w 256"/>
                <a:gd name="T23" fmla="*/ 190 h 230"/>
                <a:gd name="T24" fmla="*/ 9 w 256"/>
                <a:gd name="T25" fmla="*/ 212 h 230"/>
                <a:gd name="T26" fmla="*/ 0 w 256"/>
                <a:gd name="T27" fmla="*/ 230 h 230"/>
                <a:gd name="T28" fmla="*/ 0 w 256"/>
                <a:gd name="T29" fmla="*/ 230 h 230"/>
                <a:gd name="T30" fmla="*/ 0 w 256"/>
                <a:gd name="T31" fmla="*/ 230 h 230"/>
                <a:gd name="T32" fmla="*/ 0 w 256"/>
                <a:gd name="T33" fmla="*/ 230 h 230"/>
                <a:gd name="T34" fmla="*/ 27 w 256"/>
                <a:gd name="T35" fmla="*/ 195 h 230"/>
                <a:gd name="T36" fmla="*/ 58 w 256"/>
                <a:gd name="T37" fmla="*/ 159 h 230"/>
                <a:gd name="T38" fmla="*/ 97 w 256"/>
                <a:gd name="T39" fmla="*/ 133 h 230"/>
                <a:gd name="T40" fmla="*/ 137 w 256"/>
                <a:gd name="T41" fmla="*/ 106 h 230"/>
                <a:gd name="T42" fmla="*/ 137 w 256"/>
                <a:gd name="T43" fmla="*/ 106 h 230"/>
                <a:gd name="T44" fmla="*/ 159 w 256"/>
                <a:gd name="T45" fmla="*/ 89 h 230"/>
                <a:gd name="T46" fmla="*/ 186 w 256"/>
                <a:gd name="T47" fmla="*/ 67 h 230"/>
                <a:gd name="T48" fmla="*/ 186 w 256"/>
                <a:gd name="T49" fmla="*/ 67 h 230"/>
                <a:gd name="T50" fmla="*/ 217 w 256"/>
                <a:gd name="T51" fmla="*/ 27 h 230"/>
                <a:gd name="T52" fmla="*/ 234 w 256"/>
                <a:gd name="T53" fmla="*/ 14 h 230"/>
                <a:gd name="T54" fmla="*/ 256 w 256"/>
                <a:gd name="T55" fmla="*/ 0 h 230"/>
                <a:gd name="T56" fmla="*/ 256 w 256"/>
                <a:gd name="T57" fmla="*/ 0 h 230"/>
                <a:gd name="T58" fmla="*/ 256 w 256"/>
                <a:gd name="T59" fmla="*/ 0 h 230"/>
                <a:gd name="T60" fmla="*/ 256 w 256"/>
                <a:gd name="T61" fmla="*/ 0 h 23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56"/>
                <a:gd name="T94" fmla="*/ 0 h 230"/>
                <a:gd name="T95" fmla="*/ 256 w 256"/>
                <a:gd name="T96" fmla="*/ 230 h 230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56" h="230">
                  <a:moveTo>
                    <a:pt x="256" y="0"/>
                  </a:moveTo>
                  <a:lnTo>
                    <a:pt x="256" y="0"/>
                  </a:lnTo>
                  <a:lnTo>
                    <a:pt x="239" y="5"/>
                  </a:lnTo>
                  <a:lnTo>
                    <a:pt x="225" y="9"/>
                  </a:lnTo>
                  <a:lnTo>
                    <a:pt x="199" y="36"/>
                  </a:lnTo>
                  <a:lnTo>
                    <a:pt x="164" y="71"/>
                  </a:lnTo>
                  <a:lnTo>
                    <a:pt x="119" y="106"/>
                  </a:lnTo>
                  <a:lnTo>
                    <a:pt x="84" y="133"/>
                  </a:lnTo>
                  <a:lnTo>
                    <a:pt x="49" y="159"/>
                  </a:lnTo>
                  <a:lnTo>
                    <a:pt x="18" y="190"/>
                  </a:lnTo>
                  <a:lnTo>
                    <a:pt x="9" y="212"/>
                  </a:lnTo>
                  <a:lnTo>
                    <a:pt x="0" y="230"/>
                  </a:lnTo>
                  <a:lnTo>
                    <a:pt x="27" y="195"/>
                  </a:lnTo>
                  <a:lnTo>
                    <a:pt x="58" y="159"/>
                  </a:lnTo>
                  <a:lnTo>
                    <a:pt x="97" y="133"/>
                  </a:lnTo>
                  <a:lnTo>
                    <a:pt x="137" y="106"/>
                  </a:lnTo>
                  <a:lnTo>
                    <a:pt x="159" y="89"/>
                  </a:lnTo>
                  <a:lnTo>
                    <a:pt x="186" y="67"/>
                  </a:lnTo>
                  <a:lnTo>
                    <a:pt x="217" y="27"/>
                  </a:lnTo>
                  <a:lnTo>
                    <a:pt x="234" y="14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19" name="Freeform 256"/>
            <p:cNvSpPr>
              <a:spLocks/>
            </p:cNvSpPr>
            <p:nvPr/>
          </p:nvSpPr>
          <p:spPr bwMode="auto">
            <a:xfrm>
              <a:off x="2471" y="3178"/>
              <a:ext cx="208" cy="70"/>
            </a:xfrm>
            <a:custGeom>
              <a:avLst/>
              <a:gdLst>
                <a:gd name="T0" fmla="*/ 208 w 208"/>
                <a:gd name="T1" fmla="*/ 0 h 70"/>
                <a:gd name="T2" fmla="*/ 208 w 208"/>
                <a:gd name="T3" fmla="*/ 0 h 70"/>
                <a:gd name="T4" fmla="*/ 155 w 208"/>
                <a:gd name="T5" fmla="*/ 13 h 70"/>
                <a:gd name="T6" fmla="*/ 102 w 208"/>
                <a:gd name="T7" fmla="*/ 26 h 70"/>
                <a:gd name="T8" fmla="*/ 49 w 208"/>
                <a:gd name="T9" fmla="*/ 44 h 70"/>
                <a:gd name="T10" fmla="*/ 22 w 208"/>
                <a:gd name="T11" fmla="*/ 53 h 70"/>
                <a:gd name="T12" fmla="*/ 0 w 208"/>
                <a:gd name="T13" fmla="*/ 66 h 70"/>
                <a:gd name="T14" fmla="*/ 0 w 208"/>
                <a:gd name="T15" fmla="*/ 66 h 70"/>
                <a:gd name="T16" fmla="*/ 0 w 208"/>
                <a:gd name="T17" fmla="*/ 70 h 70"/>
                <a:gd name="T18" fmla="*/ 0 w 208"/>
                <a:gd name="T19" fmla="*/ 70 h 70"/>
                <a:gd name="T20" fmla="*/ 26 w 208"/>
                <a:gd name="T21" fmla="*/ 57 h 70"/>
                <a:gd name="T22" fmla="*/ 53 w 208"/>
                <a:gd name="T23" fmla="*/ 48 h 70"/>
                <a:gd name="T24" fmla="*/ 106 w 208"/>
                <a:gd name="T25" fmla="*/ 35 h 70"/>
                <a:gd name="T26" fmla="*/ 159 w 208"/>
                <a:gd name="T27" fmla="*/ 22 h 70"/>
                <a:gd name="T28" fmla="*/ 185 w 208"/>
                <a:gd name="T29" fmla="*/ 13 h 70"/>
                <a:gd name="T30" fmla="*/ 208 w 208"/>
                <a:gd name="T31" fmla="*/ 4 h 70"/>
                <a:gd name="T32" fmla="*/ 208 w 208"/>
                <a:gd name="T33" fmla="*/ 4 h 70"/>
                <a:gd name="T34" fmla="*/ 208 w 208"/>
                <a:gd name="T35" fmla="*/ 0 h 70"/>
                <a:gd name="T36" fmla="*/ 208 w 208"/>
                <a:gd name="T37" fmla="*/ 0 h 70"/>
                <a:gd name="T38" fmla="*/ 208 w 208"/>
                <a:gd name="T39" fmla="*/ 0 h 7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08"/>
                <a:gd name="T61" fmla="*/ 0 h 70"/>
                <a:gd name="T62" fmla="*/ 208 w 208"/>
                <a:gd name="T63" fmla="*/ 70 h 7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08" h="70">
                  <a:moveTo>
                    <a:pt x="208" y="0"/>
                  </a:moveTo>
                  <a:lnTo>
                    <a:pt x="208" y="0"/>
                  </a:lnTo>
                  <a:lnTo>
                    <a:pt x="155" y="13"/>
                  </a:lnTo>
                  <a:lnTo>
                    <a:pt x="102" y="26"/>
                  </a:lnTo>
                  <a:lnTo>
                    <a:pt x="49" y="44"/>
                  </a:lnTo>
                  <a:lnTo>
                    <a:pt x="22" y="5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6" y="57"/>
                  </a:lnTo>
                  <a:lnTo>
                    <a:pt x="53" y="48"/>
                  </a:lnTo>
                  <a:lnTo>
                    <a:pt x="106" y="35"/>
                  </a:lnTo>
                  <a:lnTo>
                    <a:pt x="159" y="22"/>
                  </a:lnTo>
                  <a:lnTo>
                    <a:pt x="185" y="13"/>
                  </a:lnTo>
                  <a:lnTo>
                    <a:pt x="208" y="4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0" name="Freeform 257"/>
            <p:cNvSpPr>
              <a:spLocks/>
            </p:cNvSpPr>
            <p:nvPr/>
          </p:nvSpPr>
          <p:spPr bwMode="auto">
            <a:xfrm>
              <a:off x="2546" y="3045"/>
              <a:ext cx="309" cy="40"/>
            </a:xfrm>
            <a:custGeom>
              <a:avLst/>
              <a:gdLst>
                <a:gd name="T0" fmla="*/ 0 w 309"/>
                <a:gd name="T1" fmla="*/ 27 h 40"/>
                <a:gd name="T2" fmla="*/ 0 w 309"/>
                <a:gd name="T3" fmla="*/ 27 h 40"/>
                <a:gd name="T4" fmla="*/ 44 w 309"/>
                <a:gd name="T5" fmla="*/ 18 h 40"/>
                <a:gd name="T6" fmla="*/ 88 w 309"/>
                <a:gd name="T7" fmla="*/ 13 h 40"/>
                <a:gd name="T8" fmla="*/ 128 w 309"/>
                <a:gd name="T9" fmla="*/ 13 h 40"/>
                <a:gd name="T10" fmla="*/ 172 w 309"/>
                <a:gd name="T11" fmla="*/ 22 h 40"/>
                <a:gd name="T12" fmla="*/ 172 w 309"/>
                <a:gd name="T13" fmla="*/ 22 h 40"/>
                <a:gd name="T14" fmla="*/ 239 w 309"/>
                <a:gd name="T15" fmla="*/ 35 h 40"/>
                <a:gd name="T16" fmla="*/ 274 w 309"/>
                <a:gd name="T17" fmla="*/ 40 h 40"/>
                <a:gd name="T18" fmla="*/ 305 w 309"/>
                <a:gd name="T19" fmla="*/ 35 h 40"/>
                <a:gd name="T20" fmla="*/ 305 w 309"/>
                <a:gd name="T21" fmla="*/ 35 h 40"/>
                <a:gd name="T22" fmla="*/ 309 w 309"/>
                <a:gd name="T23" fmla="*/ 31 h 40"/>
                <a:gd name="T24" fmla="*/ 305 w 309"/>
                <a:gd name="T25" fmla="*/ 31 h 40"/>
                <a:gd name="T26" fmla="*/ 305 w 309"/>
                <a:gd name="T27" fmla="*/ 31 h 40"/>
                <a:gd name="T28" fmla="*/ 265 w 309"/>
                <a:gd name="T29" fmla="*/ 22 h 40"/>
                <a:gd name="T30" fmla="*/ 225 w 309"/>
                <a:gd name="T31" fmla="*/ 13 h 40"/>
                <a:gd name="T32" fmla="*/ 186 w 309"/>
                <a:gd name="T33" fmla="*/ 9 h 40"/>
                <a:gd name="T34" fmla="*/ 141 w 309"/>
                <a:gd name="T35" fmla="*/ 0 h 40"/>
                <a:gd name="T36" fmla="*/ 141 w 309"/>
                <a:gd name="T37" fmla="*/ 0 h 40"/>
                <a:gd name="T38" fmla="*/ 106 w 309"/>
                <a:gd name="T39" fmla="*/ 0 h 40"/>
                <a:gd name="T40" fmla="*/ 71 w 309"/>
                <a:gd name="T41" fmla="*/ 9 h 40"/>
                <a:gd name="T42" fmla="*/ 0 w 309"/>
                <a:gd name="T43" fmla="*/ 27 h 40"/>
                <a:gd name="T44" fmla="*/ 0 w 309"/>
                <a:gd name="T45" fmla="*/ 27 h 40"/>
                <a:gd name="T46" fmla="*/ 0 w 309"/>
                <a:gd name="T47" fmla="*/ 27 h 40"/>
                <a:gd name="T48" fmla="*/ 0 w 309"/>
                <a:gd name="T49" fmla="*/ 27 h 4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09"/>
                <a:gd name="T76" fmla="*/ 0 h 40"/>
                <a:gd name="T77" fmla="*/ 309 w 309"/>
                <a:gd name="T78" fmla="*/ 40 h 4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09" h="40">
                  <a:moveTo>
                    <a:pt x="0" y="27"/>
                  </a:moveTo>
                  <a:lnTo>
                    <a:pt x="0" y="27"/>
                  </a:lnTo>
                  <a:lnTo>
                    <a:pt x="44" y="18"/>
                  </a:lnTo>
                  <a:lnTo>
                    <a:pt x="88" y="13"/>
                  </a:lnTo>
                  <a:lnTo>
                    <a:pt x="128" y="13"/>
                  </a:lnTo>
                  <a:lnTo>
                    <a:pt x="172" y="22"/>
                  </a:lnTo>
                  <a:lnTo>
                    <a:pt x="239" y="35"/>
                  </a:lnTo>
                  <a:lnTo>
                    <a:pt x="274" y="40"/>
                  </a:lnTo>
                  <a:lnTo>
                    <a:pt x="305" y="35"/>
                  </a:lnTo>
                  <a:lnTo>
                    <a:pt x="309" y="31"/>
                  </a:lnTo>
                  <a:lnTo>
                    <a:pt x="305" y="31"/>
                  </a:lnTo>
                  <a:lnTo>
                    <a:pt x="265" y="22"/>
                  </a:lnTo>
                  <a:lnTo>
                    <a:pt x="225" y="13"/>
                  </a:lnTo>
                  <a:lnTo>
                    <a:pt x="186" y="9"/>
                  </a:lnTo>
                  <a:lnTo>
                    <a:pt x="141" y="0"/>
                  </a:lnTo>
                  <a:lnTo>
                    <a:pt x="106" y="0"/>
                  </a:lnTo>
                  <a:lnTo>
                    <a:pt x="71" y="9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1" name="Freeform 258"/>
            <p:cNvSpPr>
              <a:spLocks/>
            </p:cNvSpPr>
            <p:nvPr/>
          </p:nvSpPr>
          <p:spPr bwMode="auto">
            <a:xfrm>
              <a:off x="3840" y="3235"/>
              <a:ext cx="168" cy="177"/>
            </a:xfrm>
            <a:custGeom>
              <a:avLst/>
              <a:gdLst>
                <a:gd name="T0" fmla="*/ 168 w 168"/>
                <a:gd name="T1" fmla="*/ 177 h 177"/>
                <a:gd name="T2" fmla="*/ 168 w 168"/>
                <a:gd name="T3" fmla="*/ 177 h 177"/>
                <a:gd name="T4" fmla="*/ 141 w 168"/>
                <a:gd name="T5" fmla="*/ 155 h 177"/>
                <a:gd name="T6" fmla="*/ 124 w 168"/>
                <a:gd name="T7" fmla="*/ 137 h 177"/>
                <a:gd name="T8" fmla="*/ 88 w 168"/>
                <a:gd name="T9" fmla="*/ 84 h 177"/>
                <a:gd name="T10" fmla="*/ 71 w 168"/>
                <a:gd name="T11" fmla="*/ 62 h 177"/>
                <a:gd name="T12" fmla="*/ 53 w 168"/>
                <a:gd name="T13" fmla="*/ 40 h 177"/>
                <a:gd name="T14" fmla="*/ 31 w 168"/>
                <a:gd name="T15" fmla="*/ 18 h 177"/>
                <a:gd name="T16" fmla="*/ 5 w 168"/>
                <a:gd name="T17" fmla="*/ 0 h 177"/>
                <a:gd name="T18" fmla="*/ 5 w 168"/>
                <a:gd name="T19" fmla="*/ 0 h 177"/>
                <a:gd name="T20" fmla="*/ 0 w 168"/>
                <a:gd name="T21" fmla="*/ 0 h 177"/>
                <a:gd name="T22" fmla="*/ 0 w 168"/>
                <a:gd name="T23" fmla="*/ 4 h 177"/>
                <a:gd name="T24" fmla="*/ 0 w 168"/>
                <a:gd name="T25" fmla="*/ 4 h 177"/>
                <a:gd name="T26" fmla="*/ 40 w 168"/>
                <a:gd name="T27" fmla="*/ 49 h 177"/>
                <a:gd name="T28" fmla="*/ 80 w 168"/>
                <a:gd name="T29" fmla="*/ 97 h 177"/>
                <a:gd name="T30" fmla="*/ 119 w 168"/>
                <a:gd name="T31" fmla="*/ 141 h 177"/>
                <a:gd name="T32" fmla="*/ 141 w 168"/>
                <a:gd name="T33" fmla="*/ 159 h 177"/>
                <a:gd name="T34" fmla="*/ 168 w 168"/>
                <a:gd name="T35" fmla="*/ 177 h 177"/>
                <a:gd name="T36" fmla="*/ 168 w 168"/>
                <a:gd name="T37" fmla="*/ 177 h 177"/>
                <a:gd name="T38" fmla="*/ 168 w 168"/>
                <a:gd name="T39" fmla="*/ 177 h 177"/>
                <a:gd name="T40" fmla="*/ 168 w 168"/>
                <a:gd name="T41" fmla="*/ 177 h 17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8"/>
                <a:gd name="T64" fmla="*/ 0 h 177"/>
                <a:gd name="T65" fmla="*/ 168 w 168"/>
                <a:gd name="T66" fmla="*/ 177 h 17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8" h="177">
                  <a:moveTo>
                    <a:pt x="168" y="177"/>
                  </a:moveTo>
                  <a:lnTo>
                    <a:pt x="168" y="177"/>
                  </a:lnTo>
                  <a:lnTo>
                    <a:pt x="141" y="155"/>
                  </a:lnTo>
                  <a:lnTo>
                    <a:pt x="124" y="137"/>
                  </a:lnTo>
                  <a:lnTo>
                    <a:pt x="88" y="84"/>
                  </a:lnTo>
                  <a:lnTo>
                    <a:pt x="71" y="62"/>
                  </a:lnTo>
                  <a:lnTo>
                    <a:pt x="53" y="40"/>
                  </a:lnTo>
                  <a:lnTo>
                    <a:pt x="31" y="18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40" y="49"/>
                  </a:lnTo>
                  <a:lnTo>
                    <a:pt x="80" y="97"/>
                  </a:lnTo>
                  <a:lnTo>
                    <a:pt x="119" y="141"/>
                  </a:lnTo>
                  <a:lnTo>
                    <a:pt x="141" y="159"/>
                  </a:lnTo>
                  <a:lnTo>
                    <a:pt x="168" y="17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2" name="Freeform 259"/>
            <p:cNvSpPr>
              <a:spLocks/>
            </p:cNvSpPr>
            <p:nvPr/>
          </p:nvSpPr>
          <p:spPr bwMode="auto">
            <a:xfrm>
              <a:off x="2528" y="3244"/>
              <a:ext cx="296" cy="278"/>
            </a:xfrm>
            <a:custGeom>
              <a:avLst/>
              <a:gdLst>
                <a:gd name="T0" fmla="*/ 0 w 296"/>
                <a:gd name="T1" fmla="*/ 278 h 278"/>
                <a:gd name="T2" fmla="*/ 0 w 296"/>
                <a:gd name="T3" fmla="*/ 278 h 278"/>
                <a:gd name="T4" fmla="*/ 22 w 296"/>
                <a:gd name="T5" fmla="*/ 229 h 278"/>
                <a:gd name="T6" fmla="*/ 49 w 296"/>
                <a:gd name="T7" fmla="*/ 190 h 278"/>
                <a:gd name="T8" fmla="*/ 84 w 296"/>
                <a:gd name="T9" fmla="*/ 150 h 278"/>
                <a:gd name="T10" fmla="*/ 120 w 296"/>
                <a:gd name="T11" fmla="*/ 115 h 278"/>
                <a:gd name="T12" fmla="*/ 159 w 296"/>
                <a:gd name="T13" fmla="*/ 79 h 278"/>
                <a:gd name="T14" fmla="*/ 199 w 296"/>
                <a:gd name="T15" fmla="*/ 53 h 278"/>
                <a:gd name="T16" fmla="*/ 248 w 296"/>
                <a:gd name="T17" fmla="*/ 26 h 278"/>
                <a:gd name="T18" fmla="*/ 292 w 296"/>
                <a:gd name="T19" fmla="*/ 4 h 278"/>
                <a:gd name="T20" fmla="*/ 292 w 296"/>
                <a:gd name="T21" fmla="*/ 4 h 278"/>
                <a:gd name="T22" fmla="*/ 296 w 296"/>
                <a:gd name="T23" fmla="*/ 0 h 278"/>
                <a:gd name="T24" fmla="*/ 292 w 296"/>
                <a:gd name="T25" fmla="*/ 0 h 278"/>
                <a:gd name="T26" fmla="*/ 292 w 296"/>
                <a:gd name="T27" fmla="*/ 0 h 278"/>
                <a:gd name="T28" fmla="*/ 239 w 296"/>
                <a:gd name="T29" fmla="*/ 13 h 278"/>
                <a:gd name="T30" fmla="*/ 186 w 296"/>
                <a:gd name="T31" fmla="*/ 35 h 278"/>
                <a:gd name="T32" fmla="*/ 146 w 296"/>
                <a:gd name="T33" fmla="*/ 62 h 278"/>
                <a:gd name="T34" fmla="*/ 106 w 296"/>
                <a:gd name="T35" fmla="*/ 97 h 278"/>
                <a:gd name="T36" fmla="*/ 71 w 296"/>
                <a:gd name="T37" fmla="*/ 137 h 278"/>
                <a:gd name="T38" fmla="*/ 45 w 296"/>
                <a:gd name="T39" fmla="*/ 181 h 278"/>
                <a:gd name="T40" fmla="*/ 22 w 296"/>
                <a:gd name="T41" fmla="*/ 229 h 278"/>
                <a:gd name="T42" fmla="*/ 0 w 296"/>
                <a:gd name="T43" fmla="*/ 278 h 278"/>
                <a:gd name="T44" fmla="*/ 0 w 296"/>
                <a:gd name="T45" fmla="*/ 278 h 278"/>
                <a:gd name="T46" fmla="*/ 0 w 296"/>
                <a:gd name="T47" fmla="*/ 278 h 278"/>
                <a:gd name="T48" fmla="*/ 0 w 296"/>
                <a:gd name="T49" fmla="*/ 278 h 27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96"/>
                <a:gd name="T76" fmla="*/ 0 h 278"/>
                <a:gd name="T77" fmla="*/ 296 w 296"/>
                <a:gd name="T78" fmla="*/ 278 h 27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96" h="278">
                  <a:moveTo>
                    <a:pt x="0" y="278"/>
                  </a:moveTo>
                  <a:lnTo>
                    <a:pt x="0" y="278"/>
                  </a:lnTo>
                  <a:lnTo>
                    <a:pt x="22" y="229"/>
                  </a:lnTo>
                  <a:lnTo>
                    <a:pt x="49" y="190"/>
                  </a:lnTo>
                  <a:lnTo>
                    <a:pt x="84" y="150"/>
                  </a:lnTo>
                  <a:lnTo>
                    <a:pt x="120" y="115"/>
                  </a:lnTo>
                  <a:lnTo>
                    <a:pt x="159" y="79"/>
                  </a:lnTo>
                  <a:lnTo>
                    <a:pt x="199" y="53"/>
                  </a:lnTo>
                  <a:lnTo>
                    <a:pt x="248" y="26"/>
                  </a:lnTo>
                  <a:lnTo>
                    <a:pt x="292" y="4"/>
                  </a:lnTo>
                  <a:lnTo>
                    <a:pt x="296" y="0"/>
                  </a:lnTo>
                  <a:lnTo>
                    <a:pt x="292" y="0"/>
                  </a:lnTo>
                  <a:lnTo>
                    <a:pt x="239" y="13"/>
                  </a:lnTo>
                  <a:lnTo>
                    <a:pt x="186" y="35"/>
                  </a:lnTo>
                  <a:lnTo>
                    <a:pt x="146" y="62"/>
                  </a:lnTo>
                  <a:lnTo>
                    <a:pt x="106" y="97"/>
                  </a:lnTo>
                  <a:lnTo>
                    <a:pt x="71" y="137"/>
                  </a:lnTo>
                  <a:lnTo>
                    <a:pt x="45" y="181"/>
                  </a:lnTo>
                  <a:lnTo>
                    <a:pt x="22" y="229"/>
                  </a:lnTo>
                  <a:lnTo>
                    <a:pt x="0" y="278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3" name="Freeform 260"/>
            <p:cNvSpPr>
              <a:spLocks/>
            </p:cNvSpPr>
            <p:nvPr/>
          </p:nvSpPr>
          <p:spPr bwMode="auto">
            <a:xfrm>
              <a:off x="3849" y="3235"/>
              <a:ext cx="283" cy="283"/>
            </a:xfrm>
            <a:custGeom>
              <a:avLst/>
              <a:gdLst>
                <a:gd name="T0" fmla="*/ 283 w 283"/>
                <a:gd name="T1" fmla="*/ 283 h 283"/>
                <a:gd name="T2" fmla="*/ 283 w 283"/>
                <a:gd name="T3" fmla="*/ 283 h 283"/>
                <a:gd name="T4" fmla="*/ 265 w 283"/>
                <a:gd name="T5" fmla="*/ 243 h 283"/>
                <a:gd name="T6" fmla="*/ 238 w 283"/>
                <a:gd name="T7" fmla="*/ 203 h 283"/>
                <a:gd name="T8" fmla="*/ 212 w 283"/>
                <a:gd name="T9" fmla="*/ 172 h 283"/>
                <a:gd name="T10" fmla="*/ 181 w 283"/>
                <a:gd name="T11" fmla="*/ 137 h 283"/>
                <a:gd name="T12" fmla="*/ 181 w 283"/>
                <a:gd name="T13" fmla="*/ 137 h 283"/>
                <a:gd name="T14" fmla="*/ 97 w 283"/>
                <a:gd name="T15" fmla="*/ 62 h 283"/>
                <a:gd name="T16" fmla="*/ 53 w 283"/>
                <a:gd name="T17" fmla="*/ 26 h 283"/>
                <a:gd name="T18" fmla="*/ 4 w 283"/>
                <a:gd name="T19" fmla="*/ 0 h 283"/>
                <a:gd name="T20" fmla="*/ 4 w 283"/>
                <a:gd name="T21" fmla="*/ 0 h 283"/>
                <a:gd name="T22" fmla="*/ 0 w 283"/>
                <a:gd name="T23" fmla="*/ 0 h 283"/>
                <a:gd name="T24" fmla="*/ 0 w 283"/>
                <a:gd name="T25" fmla="*/ 4 h 283"/>
                <a:gd name="T26" fmla="*/ 0 w 283"/>
                <a:gd name="T27" fmla="*/ 4 h 283"/>
                <a:gd name="T28" fmla="*/ 79 w 283"/>
                <a:gd name="T29" fmla="*/ 66 h 283"/>
                <a:gd name="T30" fmla="*/ 155 w 283"/>
                <a:gd name="T31" fmla="*/ 132 h 283"/>
                <a:gd name="T32" fmla="*/ 190 w 283"/>
                <a:gd name="T33" fmla="*/ 163 h 283"/>
                <a:gd name="T34" fmla="*/ 225 w 283"/>
                <a:gd name="T35" fmla="*/ 199 h 283"/>
                <a:gd name="T36" fmla="*/ 256 w 283"/>
                <a:gd name="T37" fmla="*/ 238 h 283"/>
                <a:gd name="T38" fmla="*/ 278 w 283"/>
                <a:gd name="T39" fmla="*/ 283 h 283"/>
                <a:gd name="T40" fmla="*/ 278 w 283"/>
                <a:gd name="T41" fmla="*/ 283 h 283"/>
                <a:gd name="T42" fmla="*/ 283 w 283"/>
                <a:gd name="T43" fmla="*/ 283 h 283"/>
                <a:gd name="T44" fmla="*/ 283 w 283"/>
                <a:gd name="T45" fmla="*/ 283 h 28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83"/>
                <a:gd name="T70" fmla="*/ 0 h 283"/>
                <a:gd name="T71" fmla="*/ 283 w 283"/>
                <a:gd name="T72" fmla="*/ 283 h 28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83" h="283">
                  <a:moveTo>
                    <a:pt x="283" y="283"/>
                  </a:moveTo>
                  <a:lnTo>
                    <a:pt x="283" y="283"/>
                  </a:lnTo>
                  <a:lnTo>
                    <a:pt x="265" y="243"/>
                  </a:lnTo>
                  <a:lnTo>
                    <a:pt x="238" y="203"/>
                  </a:lnTo>
                  <a:lnTo>
                    <a:pt x="212" y="172"/>
                  </a:lnTo>
                  <a:lnTo>
                    <a:pt x="181" y="137"/>
                  </a:lnTo>
                  <a:lnTo>
                    <a:pt x="97" y="62"/>
                  </a:lnTo>
                  <a:lnTo>
                    <a:pt x="53" y="26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79" y="66"/>
                  </a:lnTo>
                  <a:lnTo>
                    <a:pt x="155" y="132"/>
                  </a:lnTo>
                  <a:lnTo>
                    <a:pt x="190" y="163"/>
                  </a:lnTo>
                  <a:lnTo>
                    <a:pt x="225" y="199"/>
                  </a:lnTo>
                  <a:lnTo>
                    <a:pt x="256" y="238"/>
                  </a:lnTo>
                  <a:lnTo>
                    <a:pt x="278" y="283"/>
                  </a:lnTo>
                  <a:lnTo>
                    <a:pt x="283" y="283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4" name="Freeform 261"/>
            <p:cNvSpPr>
              <a:spLocks/>
            </p:cNvSpPr>
            <p:nvPr/>
          </p:nvSpPr>
          <p:spPr bwMode="auto">
            <a:xfrm>
              <a:off x="4017" y="3376"/>
              <a:ext cx="176" cy="106"/>
            </a:xfrm>
            <a:custGeom>
              <a:avLst/>
              <a:gdLst>
                <a:gd name="T0" fmla="*/ 176 w 176"/>
                <a:gd name="T1" fmla="*/ 106 h 106"/>
                <a:gd name="T2" fmla="*/ 176 w 176"/>
                <a:gd name="T3" fmla="*/ 106 h 106"/>
                <a:gd name="T4" fmla="*/ 163 w 176"/>
                <a:gd name="T5" fmla="*/ 84 h 106"/>
                <a:gd name="T6" fmla="*/ 146 w 176"/>
                <a:gd name="T7" fmla="*/ 62 h 106"/>
                <a:gd name="T8" fmla="*/ 128 w 176"/>
                <a:gd name="T9" fmla="*/ 44 h 106"/>
                <a:gd name="T10" fmla="*/ 106 w 176"/>
                <a:gd name="T11" fmla="*/ 36 h 106"/>
                <a:gd name="T12" fmla="*/ 53 w 176"/>
                <a:gd name="T13" fmla="*/ 14 h 106"/>
                <a:gd name="T14" fmla="*/ 0 w 176"/>
                <a:gd name="T15" fmla="*/ 0 h 106"/>
                <a:gd name="T16" fmla="*/ 0 w 176"/>
                <a:gd name="T17" fmla="*/ 0 h 106"/>
                <a:gd name="T18" fmla="*/ 0 w 176"/>
                <a:gd name="T19" fmla="*/ 0 h 106"/>
                <a:gd name="T20" fmla="*/ 0 w 176"/>
                <a:gd name="T21" fmla="*/ 0 h 106"/>
                <a:gd name="T22" fmla="*/ 53 w 176"/>
                <a:gd name="T23" fmla="*/ 18 h 106"/>
                <a:gd name="T24" fmla="*/ 101 w 176"/>
                <a:gd name="T25" fmla="*/ 40 h 106"/>
                <a:gd name="T26" fmla="*/ 123 w 176"/>
                <a:gd name="T27" fmla="*/ 49 h 106"/>
                <a:gd name="T28" fmla="*/ 141 w 176"/>
                <a:gd name="T29" fmla="*/ 67 h 106"/>
                <a:gd name="T30" fmla="*/ 159 w 176"/>
                <a:gd name="T31" fmla="*/ 84 h 106"/>
                <a:gd name="T32" fmla="*/ 172 w 176"/>
                <a:gd name="T33" fmla="*/ 106 h 106"/>
                <a:gd name="T34" fmla="*/ 172 w 176"/>
                <a:gd name="T35" fmla="*/ 106 h 106"/>
                <a:gd name="T36" fmla="*/ 176 w 176"/>
                <a:gd name="T37" fmla="*/ 106 h 106"/>
                <a:gd name="T38" fmla="*/ 176 w 176"/>
                <a:gd name="T39" fmla="*/ 106 h 10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76"/>
                <a:gd name="T61" fmla="*/ 0 h 106"/>
                <a:gd name="T62" fmla="*/ 176 w 176"/>
                <a:gd name="T63" fmla="*/ 106 h 10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76" h="106">
                  <a:moveTo>
                    <a:pt x="176" y="106"/>
                  </a:moveTo>
                  <a:lnTo>
                    <a:pt x="176" y="106"/>
                  </a:lnTo>
                  <a:lnTo>
                    <a:pt x="163" y="84"/>
                  </a:lnTo>
                  <a:lnTo>
                    <a:pt x="146" y="62"/>
                  </a:lnTo>
                  <a:lnTo>
                    <a:pt x="128" y="44"/>
                  </a:lnTo>
                  <a:lnTo>
                    <a:pt x="106" y="36"/>
                  </a:lnTo>
                  <a:lnTo>
                    <a:pt x="53" y="14"/>
                  </a:lnTo>
                  <a:lnTo>
                    <a:pt x="0" y="0"/>
                  </a:lnTo>
                  <a:lnTo>
                    <a:pt x="53" y="18"/>
                  </a:lnTo>
                  <a:lnTo>
                    <a:pt x="101" y="40"/>
                  </a:lnTo>
                  <a:lnTo>
                    <a:pt x="123" y="49"/>
                  </a:lnTo>
                  <a:lnTo>
                    <a:pt x="141" y="67"/>
                  </a:lnTo>
                  <a:lnTo>
                    <a:pt x="159" y="84"/>
                  </a:lnTo>
                  <a:lnTo>
                    <a:pt x="172" y="106"/>
                  </a:lnTo>
                  <a:lnTo>
                    <a:pt x="176" y="106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5" name="Freeform 262"/>
            <p:cNvSpPr>
              <a:spLocks/>
            </p:cNvSpPr>
            <p:nvPr/>
          </p:nvSpPr>
          <p:spPr bwMode="auto">
            <a:xfrm>
              <a:off x="4061" y="3420"/>
              <a:ext cx="49" cy="168"/>
            </a:xfrm>
            <a:custGeom>
              <a:avLst/>
              <a:gdLst>
                <a:gd name="T0" fmla="*/ 49 w 49"/>
                <a:gd name="T1" fmla="*/ 168 h 168"/>
                <a:gd name="T2" fmla="*/ 49 w 49"/>
                <a:gd name="T3" fmla="*/ 168 h 168"/>
                <a:gd name="T4" fmla="*/ 44 w 49"/>
                <a:gd name="T5" fmla="*/ 151 h 168"/>
                <a:gd name="T6" fmla="*/ 35 w 49"/>
                <a:gd name="T7" fmla="*/ 133 h 168"/>
                <a:gd name="T8" fmla="*/ 18 w 49"/>
                <a:gd name="T9" fmla="*/ 98 h 168"/>
                <a:gd name="T10" fmla="*/ 18 w 49"/>
                <a:gd name="T11" fmla="*/ 98 h 168"/>
                <a:gd name="T12" fmla="*/ 13 w 49"/>
                <a:gd name="T13" fmla="*/ 89 h 168"/>
                <a:gd name="T14" fmla="*/ 9 w 49"/>
                <a:gd name="T15" fmla="*/ 76 h 168"/>
                <a:gd name="T16" fmla="*/ 9 w 49"/>
                <a:gd name="T17" fmla="*/ 49 h 168"/>
                <a:gd name="T18" fmla="*/ 9 w 49"/>
                <a:gd name="T19" fmla="*/ 27 h 168"/>
                <a:gd name="T20" fmla="*/ 4 w 49"/>
                <a:gd name="T21" fmla="*/ 14 h 168"/>
                <a:gd name="T22" fmla="*/ 0 w 49"/>
                <a:gd name="T23" fmla="*/ 0 h 168"/>
                <a:gd name="T24" fmla="*/ 0 w 49"/>
                <a:gd name="T25" fmla="*/ 0 h 168"/>
                <a:gd name="T26" fmla="*/ 0 w 49"/>
                <a:gd name="T27" fmla="*/ 0 h 168"/>
                <a:gd name="T28" fmla="*/ 0 w 49"/>
                <a:gd name="T29" fmla="*/ 0 h 168"/>
                <a:gd name="T30" fmla="*/ 0 w 49"/>
                <a:gd name="T31" fmla="*/ 23 h 168"/>
                <a:gd name="T32" fmla="*/ 0 w 49"/>
                <a:gd name="T33" fmla="*/ 45 h 168"/>
                <a:gd name="T34" fmla="*/ 0 w 49"/>
                <a:gd name="T35" fmla="*/ 62 h 168"/>
                <a:gd name="T36" fmla="*/ 0 w 49"/>
                <a:gd name="T37" fmla="*/ 84 h 168"/>
                <a:gd name="T38" fmla="*/ 0 w 49"/>
                <a:gd name="T39" fmla="*/ 84 h 168"/>
                <a:gd name="T40" fmla="*/ 9 w 49"/>
                <a:gd name="T41" fmla="*/ 106 h 168"/>
                <a:gd name="T42" fmla="*/ 22 w 49"/>
                <a:gd name="T43" fmla="*/ 124 h 168"/>
                <a:gd name="T44" fmla="*/ 35 w 49"/>
                <a:gd name="T45" fmla="*/ 146 h 168"/>
                <a:gd name="T46" fmla="*/ 49 w 49"/>
                <a:gd name="T47" fmla="*/ 168 h 168"/>
                <a:gd name="T48" fmla="*/ 49 w 49"/>
                <a:gd name="T49" fmla="*/ 168 h 168"/>
                <a:gd name="T50" fmla="*/ 49 w 49"/>
                <a:gd name="T51" fmla="*/ 168 h 168"/>
                <a:gd name="T52" fmla="*/ 49 w 49"/>
                <a:gd name="T53" fmla="*/ 168 h 16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9"/>
                <a:gd name="T82" fmla="*/ 0 h 168"/>
                <a:gd name="T83" fmla="*/ 49 w 49"/>
                <a:gd name="T84" fmla="*/ 168 h 16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9" h="168">
                  <a:moveTo>
                    <a:pt x="49" y="168"/>
                  </a:moveTo>
                  <a:lnTo>
                    <a:pt x="49" y="168"/>
                  </a:lnTo>
                  <a:lnTo>
                    <a:pt x="44" y="151"/>
                  </a:lnTo>
                  <a:lnTo>
                    <a:pt x="35" y="133"/>
                  </a:lnTo>
                  <a:lnTo>
                    <a:pt x="18" y="98"/>
                  </a:lnTo>
                  <a:lnTo>
                    <a:pt x="13" y="89"/>
                  </a:lnTo>
                  <a:lnTo>
                    <a:pt x="9" y="76"/>
                  </a:lnTo>
                  <a:lnTo>
                    <a:pt x="9" y="49"/>
                  </a:lnTo>
                  <a:lnTo>
                    <a:pt x="9" y="27"/>
                  </a:lnTo>
                  <a:lnTo>
                    <a:pt x="4" y="14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5"/>
                  </a:lnTo>
                  <a:lnTo>
                    <a:pt x="0" y="62"/>
                  </a:lnTo>
                  <a:lnTo>
                    <a:pt x="0" y="84"/>
                  </a:lnTo>
                  <a:lnTo>
                    <a:pt x="9" y="106"/>
                  </a:lnTo>
                  <a:lnTo>
                    <a:pt x="22" y="124"/>
                  </a:lnTo>
                  <a:lnTo>
                    <a:pt x="35" y="146"/>
                  </a:lnTo>
                  <a:lnTo>
                    <a:pt x="49" y="168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6" name="Freeform 263"/>
            <p:cNvSpPr>
              <a:spLocks/>
            </p:cNvSpPr>
            <p:nvPr/>
          </p:nvSpPr>
          <p:spPr bwMode="auto">
            <a:xfrm>
              <a:off x="3792" y="3602"/>
              <a:ext cx="70" cy="119"/>
            </a:xfrm>
            <a:custGeom>
              <a:avLst/>
              <a:gdLst>
                <a:gd name="T0" fmla="*/ 57 w 70"/>
                <a:gd name="T1" fmla="*/ 119 h 119"/>
                <a:gd name="T2" fmla="*/ 57 w 70"/>
                <a:gd name="T3" fmla="*/ 119 h 119"/>
                <a:gd name="T4" fmla="*/ 66 w 70"/>
                <a:gd name="T5" fmla="*/ 106 h 119"/>
                <a:gd name="T6" fmla="*/ 70 w 70"/>
                <a:gd name="T7" fmla="*/ 97 h 119"/>
                <a:gd name="T8" fmla="*/ 70 w 70"/>
                <a:gd name="T9" fmla="*/ 83 h 119"/>
                <a:gd name="T10" fmla="*/ 61 w 70"/>
                <a:gd name="T11" fmla="*/ 70 h 119"/>
                <a:gd name="T12" fmla="*/ 61 w 70"/>
                <a:gd name="T13" fmla="*/ 70 h 119"/>
                <a:gd name="T14" fmla="*/ 48 w 70"/>
                <a:gd name="T15" fmla="*/ 48 h 119"/>
                <a:gd name="T16" fmla="*/ 30 w 70"/>
                <a:gd name="T17" fmla="*/ 35 h 119"/>
                <a:gd name="T18" fmla="*/ 30 w 70"/>
                <a:gd name="T19" fmla="*/ 35 h 119"/>
                <a:gd name="T20" fmla="*/ 17 w 70"/>
                <a:gd name="T21" fmla="*/ 17 h 119"/>
                <a:gd name="T22" fmla="*/ 4 w 70"/>
                <a:gd name="T23" fmla="*/ 0 h 119"/>
                <a:gd name="T24" fmla="*/ 4 w 70"/>
                <a:gd name="T25" fmla="*/ 0 h 119"/>
                <a:gd name="T26" fmla="*/ 4 w 70"/>
                <a:gd name="T27" fmla="*/ 0 h 119"/>
                <a:gd name="T28" fmla="*/ 0 w 70"/>
                <a:gd name="T29" fmla="*/ 0 h 119"/>
                <a:gd name="T30" fmla="*/ 0 w 70"/>
                <a:gd name="T31" fmla="*/ 0 h 119"/>
                <a:gd name="T32" fmla="*/ 4 w 70"/>
                <a:gd name="T33" fmla="*/ 13 h 119"/>
                <a:gd name="T34" fmla="*/ 8 w 70"/>
                <a:gd name="T35" fmla="*/ 22 h 119"/>
                <a:gd name="T36" fmla="*/ 30 w 70"/>
                <a:gd name="T37" fmla="*/ 39 h 119"/>
                <a:gd name="T38" fmla="*/ 30 w 70"/>
                <a:gd name="T39" fmla="*/ 39 h 119"/>
                <a:gd name="T40" fmla="*/ 44 w 70"/>
                <a:gd name="T41" fmla="*/ 57 h 119"/>
                <a:gd name="T42" fmla="*/ 61 w 70"/>
                <a:gd name="T43" fmla="*/ 75 h 119"/>
                <a:gd name="T44" fmla="*/ 66 w 70"/>
                <a:gd name="T45" fmla="*/ 88 h 119"/>
                <a:gd name="T46" fmla="*/ 66 w 70"/>
                <a:gd name="T47" fmla="*/ 97 h 119"/>
                <a:gd name="T48" fmla="*/ 61 w 70"/>
                <a:gd name="T49" fmla="*/ 106 h 119"/>
                <a:gd name="T50" fmla="*/ 53 w 70"/>
                <a:gd name="T51" fmla="*/ 114 h 119"/>
                <a:gd name="T52" fmla="*/ 53 w 70"/>
                <a:gd name="T53" fmla="*/ 114 h 119"/>
                <a:gd name="T54" fmla="*/ 57 w 70"/>
                <a:gd name="T55" fmla="*/ 119 h 119"/>
                <a:gd name="T56" fmla="*/ 57 w 70"/>
                <a:gd name="T57" fmla="*/ 119 h 11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70"/>
                <a:gd name="T88" fmla="*/ 0 h 119"/>
                <a:gd name="T89" fmla="*/ 70 w 70"/>
                <a:gd name="T90" fmla="*/ 119 h 119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70" h="119">
                  <a:moveTo>
                    <a:pt x="57" y="119"/>
                  </a:moveTo>
                  <a:lnTo>
                    <a:pt x="57" y="119"/>
                  </a:lnTo>
                  <a:lnTo>
                    <a:pt x="66" y="106"/>
                  </a:lnTo>
                  <a:lnTo>
                    <a:pt x="70" y="97"/>
                  </a:lnTo>
                  <a:lnTo>
                    <a:pt x="70" y="83"/>
                  </a:lnTo>
                  <a:lnTo>
                    <a:pt x="61" y="70"/>
                  </a:lnTo>
                  <a:lnTo>
                    <a:pt x="48" y="48"/>
                  </a:lnTo>
                  <a:lnTo>
                    <a:pt x="30" y="35"/>
                  </a:lnTo>
                  <a:lnTo>
                    <a:pt x="17" y="17"/>
                  </a:lnTo>
                  <a:lnTo>
                    <a:pt x="4" y="0"/>
                  </a:lnTo>
                  <a:lnTo>
                    <a:pt x="0" y="0"/>
                  </a:lnTo>
                  <a:lnTo>
                    <a:pt x="4" y="13"/>
                  </a:lnTo>
                  <a:lnTo>
                    <a:pt x="8" y="22"/>
                  </a:lnTo>
                  <a:lnTo>
                    <a:pt x="30" y="39"/>
                  </a:lnTo>
                  <a:lnTo>
                    <a:pt x="44" y="57"/>
                  </a:lnTo>
                  <a:lnTo>
                    <a:pt x="61" y="75"/>
                  </a:lnTo>
                  <a:lnTo>
                    <a:pt x="66" y="88"/>
                  </a:lnTo>
                  <a:lnTo>
                    <a:pt x="66" y="97"/>
                  </a:lnTo>
                  <a:lnTo>
                    <a:pt x="61" y="106"/>
                  </a:lnTo>
                  <a:lnTo>
                    <a:pt x="53" y="114"/>
                  </a:lnTo>
                  <a:lnTo>
                    <a:pt x="57" y="119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7" name="Freeform 264"/>
            <p:cNvSpPr>
              <a:spLocks/>
            </p:cNvSpPr>
            <p:nvPr/>
          </p:nvSpPr>
          <p:spPr bwMode="auto">
            <a:xfrm>
              <a:off x="2740" y="3553"/>
              <a:ext cx="137" cy="177"/>
            </a:xfrm>
            <a:custGeom>
              <a:avLst/>
              <a:gdLst>
                <a:gd name="T0" fmla="*/ 5 w 137"/>
                <a:gd name="T1" fmla="*/ 177 h 177"/>
                <a:gd name="T2" fmla="*/ 5 w 137"/>
                <a:gd name="T3" fmla="*/ 177 h 177"/>
                <a:gd name="T4" fmla="*/ 14 w 137"/>
                <a:gd name="T5" fmla="*/ 141 h 177"/>
                <a:gd name="T6" fmla="*/ 27 w 137"/>
                <a:gd name="T7" fmla="*/ 110 h 177"/>
                <a:gd name="T8" fmla="*/ 45 w 137"/>
                <a:gd name="T9" fmla="*/ 79 h 177"/>
                <a:gd name="T10" fmla="*/ 75 w 137"/>
                <a:gd name="T11" fmla="*/ 57 h 177"/>
                <a:gd name="T12" fmla="*/ 75 w 137"/>
                <a:gd name="T13" fmla="*/ 57 h 177"/>
                <a:gd name="T14" fmla="*/ 111 w 137"/>
                <a:gd name="T15" fmla="*/ 35 h 177"/>
                <a:gd name="T16" fmla="*/ 128 w 137"/>
                <a:gd name="T17" fmla="*/ 18 h 177"/>
                <a:gd name="T18" fmla="*/ 137 w 137"/>
                <a:gd name="T19" fmla="*/ 0 h 177"/>
                <a:gd name="T20" fmla="*/ 137 w 137"/>
                <a:gd name="T21" fmla="*/ 0 h 177"/>
                <a:gd name="T22" fmla="*/ 133 w 137"/>
                <a:gd name="T23" fmla="*/ 0 h 177"/>
                <a:gd name="T24" fmla="*/ 133 w 137"/>
                <a:gd name="T25" fmla="*/ 0 h 177"/>
                <a:gd name="T26" fmla="*/ 133 w 137"/>
                <a:gd name="T27" fmla="*/ 0 h 177"/>
                <a:gd name="T28" fmla="*/ 106 w 137"/>
                <a:gd name="T29" fmla="*/ 18 h 177"/>
                <a:gd name="T30" fmla="*/ 84 w 137"/>
                <a:gd name="T31" fmla="*/ 35 h 177"/>
                <a:gd name="T32" fmla="*/ 84 w 137"/>
                <a:gd name="T33" fmla="*/ 35 h 177"/>
                <a:gd name="T34" fmla="*/ 62 w 137"/>
                <a:gd name="T35" fmla="*/ 49 h 177"/>
                <a:gd name="T36" fmla="*/ 45 w 137"/>
                <a:gd name="T37" fmla="*/ 62 h 177"/>
                <a:gd name="T38" fmla="*/ 45 w 137"/>
                <a:gd name="T39" fmla="*/ 62 h 177"/>
                <a:gd name="T40" fmla="*/ 31 w 137"/>
                <a:gd name="T41" fmla="*/ 71 h 177"/>
                <a:gd name="T42" fmla="*/ 27 w 137"/>
                <a:gd name="T43" fmla="*/ 84 h 177"/>
                <a:gd name="T44" fmla="*/ 14 w 137"/>
                <a:gd name="T45" fmla="*/ 115 h 177"/>
                <a:gd name="T46" fmla="*/ 0 w 137"/>
                <a:gd name="T47" fmla="*/ 177 h 177"/>
                <a:gd name="T48" fmla="*/ 0 w 137"/>
                <a:gd name="T49" fmla="*/ 177 h 177"/>
                <a:gd name="T50" fmla="*/ 5 w 137"/>
                <a:gd name="T51" fmla="*/ 177 h 177"/>
                <a:gd name="T52" fmla="*/ 5 w 137"/>
                <a:gd name="T53" fmla="*/ 177 h 17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37"/>
                <a:gd name="T82" fmla="*/ 0 h 177"/>
                <a:gd name="T83" fmla="*/ 137 w 137"/>
                <a:gd name="T84" fmla="*/ 177 h 17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37" h="177">
                  <a:moveTo>
                    <a:pt x="5" y="177"/>
                  </a:moveTo>
                  <a:lnTo>
                    <a:pt x="5" y="177"/>
                  </a:lnTo>
                  <a:lnTo>
                    <a:pt x="14" y="141"/>
                  </a:lnTo>
                  <a:lnTo>
                    <a:pt x="27" y="110"/>
                  </a:lnTo>
                  <a:lnTo>
                    <a:pt x="45" y="79"/>
                  </a:lnTo>
                  <a:lnTo>
                    <a:pt x="75" y="57"/>
                  </a:lnTo>
                  <a:lnTo>
                    <a:pt x="111" y="35"/>
                  </a:lnTo>
                  <a:lnTo>
                    <a:pt x="128" y="18"/>
                  </a:lnTo>
                  <a:lnTo>
                    <a:pt x="137" y="0"/>
                  </a:lnTo>
                  <a:lnTo>
                    <a:pt x="133" y="0"/>
                  </a:lnTo>
                  <a:lnTo>
                    <a:pt x="106" y="18"/>
                  </a:lnTo>
                  <a:lnTo>
                    <a:pt x="84" y="35"/>
                  </a:lnTo>
                  <a:lnTo>
                    <a:pt x="62" y="49"/>
                  </a:lnTo>
                  <a:lnTo>
                    <a:pt x="45" y="62"/>
                  </a:lnTo>
                  <a:lnTo>
                    <a:pt x="31" y="71"/>
                  </a:lnTo>
                  <a:lnTo>
                    <a:pt x="27" y="84"/>
                  </a:lnTo>
                  <a:lnTo>
                    <a:pt x="14" y="115"/>
                  </a:lnTo>
                  <a:lnTo>
                    <a:pt x="0" y="177"/>
                  </a:lnTo>
                  <a:lnTo>
                    <a:pt x="5" y="17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8" name="Freeform 265"/>
            <p:cNvSpPr>
              <a:spLocks/>
            </p:cNvSpPr>
            <p:nvPr/>
          </p:nvSpPr>
          <p:spPr bwMode="auto">
            <a:xfrm>
              <a:off x="2864" y="3593"/>
              <a:ext cx="66" cy="207"/>
            </a:xfrm>
            <a:custGeom>
              <a:avLst/>
              <a:gdLst>
                <a:gd name="T0" fmla="*/ 0 w 66"/>
                <a:gd name="T1" fmla="*/ 207 h 207"/>
                <a:gd name="T2" fmla="*/ 0 w 66"/>
                <a:gd name="T3" fmla="*/ 207 h 207"/>
                <a:gd name="T4" fmla="*/ 22 w 66"/>
                <a:gd name="T5" fmla="*/ 190 h 207"/>
                <a:gd name="T6" fmla="*/ 31 w 66"/>
                <a:gd name="T7" fmla="*/ 168 h 207"/>
                <a:gd name="T8" fmla="*/ 35 w 66"/>
                <a:gd name="T9" fmla="*/ 145 h 207"/>
                <a:gd name="T10" fmla="*/ 40 w 66"/>
                <a:gd name="T11" fmla="*/ 119 h 207"/>
                <a:gd name="T12" fmla="*/ 40 w 66"/>
                <a:gd name="T13" fmla="*/ 119 h 207"/>
                <a:gd name="T14" fmla="*/ 40 w 66"/>
                <a:gd name="T15" fmla="*/ 97 h 207"/>
                <a:gd name="T16" fmla="*/ 40 w 66"/>
                <a:gd name="T17" fmla="*/ 79 h 207"/>
                <a:gd name="T18" fmla="*/ 49 w 66"/>
                <a:gd name="T19" fmla="*/ 57 h 207"/>
                <a:gd name="T20" fmla="*/ 57 w 66"/>
                <a:gd name="T21" fmla="*/ 39 h 207"/>
                <a:gd name="T22" fmla="*/ 57 w 66"/>
                <a:gd name="T23" fmla="*/ 39 h 207"/>
                <a:gd name="T24" fmla="*/ 66 w 66"/>
                <a:gd name="T25" fmla="*/ 22 h 207"/>
                <a:gd name="T26" fmla="*/ 66 w 66"/>
                <a:gd name="T27" fmla="*/ 0 h 207"/>
                <a:gd name="T28" fmla="*/ 66 w 66"/>
                <a:gd name="T29" fmla="*/ 0 h 207"/>
                <a:gd name="T30" fmla="*/ 62 w 66"/>
                <a:gd name="T31" fmla="*/ 0 h 207"/>
                <a:gd name="T32" fmla="*/ 57 w 66"/>
                <a:gd name="T33" fmla="*/ 0 h 207"/>
                <a:gd name="T34" fmla="*/ 57 w 66"/>
                <a:gd name="T35" fmla="*/ 0 h 207"/>
                <a:gd name="T36" fmla="*/ 40 w 66"/>
                <a:gd name="T37" fmla="*/ 39 h 207"/>
                <a:gd name="T38" fmla="*/ 31 w 66"/>
                <a:gd name="T39" fmla="*/ 57 h 207"/>
                <a:gd name="T40" fmla="*/ 27 w 66"/>
                <a:gd name="T41" fmla="*/ 79 h 207"/>
                <a:gd name="T42" fmla="*/ 27 w 66"/>
                <a:gd name="T43" fmla="*/ 79 h 207"/>
                <a:gd name="T44" fmla="*/ 22 w 66"/>
                <a:gd name="T45" fmla="*/ 115 h 207"/>
                <a:gd name="T46" fmla="*/ 27 w 66"/>
                <a:gd name="T47" fmla="*/ 145 h 207"/>
                <a:gd name="T48" fmla="*/ 22 w 66"/>
                <a:gd name="T49" fmla="*/ 163 h 207"/>
                <a:gd name="T50" fmla="*/ 18 w 66"/>
                <a:gd name="T51" fmla="*/ 176 h 207"/>
                <a:gd name="T52" fmla="*/ 13 w 66"/>
                <a:gd name="T53" fmla="*/ 194 h 207"/>
                <a:gd name="T54" fmla="*/ 0 w 66"/>
                <a:gd name="T55" fmla="*/ 207 h 207"/>
                <a:gd name="T56" fmla="*/ 0 w 66"/>
                <a:gd name="T57" fmla="*/ 207 h 207"/>
                <a:gd name="T58" fmla="*/ 0 w 66"/>
                <a:gd name="T59" fmla="*/ 207 h 207"/>
                <a:gd name="T60" fmla="*/ 0 w 66"/>
                <a:gd name="T61" fmla="*/ 207 h 20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66"/>
                <a:gd name="T94" fmla="*/ 0 h 207"/>
                <a:gd name="T95" fmla="*/ 66 w 66"/>
                <a:gd name="T96" fmla="*/ 207 h 20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66" h="207">
                  <a:moveTo>
                    <a:pt x="0" y="207"/>
                  </a:moveTo>
                  <a:lnTo>
                    <a:pt x="0" y="207"/>
                  </a:lnTo>
                  <a:lnTo>
                    <a:pt x="22" y="190"/>
                  </a:lnTo>
                  <a:lnTo>
                    <a:pt x="31" y="168"/>
                  </a:lnTo>
                  <a:lnTo>
                    <a:pt x="35" y="145"/>
                  </a:lnTo>
                  <a:lnTo>
                    <a:pt x="40" y="119"/>
                  </a:lnTo>
                  <a:lnTo>
                    <a:pt x="40" y="97"/>
                  </a:lnTo>
                  <a:lnTo>
                    <a:pt x="40" y="79"/>
                  </a:lnTo>
                  <a:lnTo>
                    <a:pt x="49" y="57"/>
                  </a:lnTo>
                  <a:lnTo>
                    <a:pt x="57" y="39"/>
                  </a:lnTo>
                  <a:lnTo>
                    <a:pt x="66" y="22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7" y="0"/>
                  </a:lnTo>
                  <a:lnTo>
                    <a:pt x="40" y="39"/>
                  </a:lnTo>
                  <a:lnTo>
                    <a:pt x="31" y="57"/>
                  </a:lnTo>
                  <a:lnTo>
                    <a:pt x="27" y="79"/>
                  </a:lnTo>
                  <a:lnTo>
                    <a:pt x="22" y="115"/>
                  </a:lnTo>
                  <a:lnTo>
                    <a:pt x="27" y="145"/>
                  </a:lnTo>
                  <a:lnTo>
                    <a:pt x="22" y="163"/>
                  </a:lnTo>
                  <a:lnTo>
                    <a:pt x="18" y="176"/>
                  </a:lnTo>
                  <a:lnTo>
                    <a:pt x="13" y="194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29" name="Freeform 266"/>
            <p:cNvSpPr>
              <a:spLocks/>
            </p:cNvSpPr>
            <p:nvPr/>
          </p:nvSpPr>
          <p:spPr bwMode="auto">
            <a:xfrm>
              <a:off x="2599" y="3367"/>
              <a:ext cx="31" cy="204"/>
            </a:xfrm>
            <a:custGeom>
              <a:avLst/>
              <a:gdLst>
                <a:gd name="T0" fmla="*/ 0 w 31"/>
                <a:gd name="T1" fmla="*/ 204 h 204"/>
                <a:gd name="T2" fmla="*/ 0 w 31"/>
                <a:gd name="T3" fmla="*/ 204 h 204"/>
                <a:gd name="T4" fmla="*/ 18 w 31"/>
                <a:gd name="T5" fmla="*/ 155 h 204"/>
                <a:gd name="T6" fmla="*/ 27 w 31"/>
                <a:gd name="T7" fmla="*/ 133 h 204"/>
                <a:gd name="T8" fmla="*/ 27 w 31"/>
                <a:gd name="T9" fmla="*/ 106 h 204"/>
                <a:gd name="T10" fmla="*/ 27 w 31"/>
                <a:gd name="T11" fmla="*/ 106 h 204"/>
                <a:gd name="T12" fmla="*/ 27 w 31"/>
                <a:gd name="T13" fmla="*/ 93 h 204"/>
                <a:gd name="T14" fmla="*/ 22 w 31"/>
                <a:gd name="T15" fmla="*/ 76 h 204"/>
                <a:gd name="T16" fmla="*/ 22 w 31"/>
                <a:gd name="T17" fmla="*/ 76 h 204"/>
                <a:gd name="T18" fmla="*/ 22 w 31"/>
                <a:gd name="T19" fmla="*/ 53 h 204"/>
                <a:gd name="T20" fmla="*/ 22 w 31"/>
                <a:gd name="T21" fmla="*/ 40 h 204"/>
                <a:gd name="T22" fmla="*/ 31 w 31"/>
                <a:gd name="T23" fmla="*/ 0 h 204"/>
                <a:gd name="T24" fmla="*/ 31 w 31"/>
                <a:gd name="T25" fmla="*/ 0 h 204"/>
                <a:gd name="T26" fmla="*/ 27 w 31"/>
                <a:gd name="T27" fmla="*/ 0 h 204"/>
                <a:gd name="T28" fmla="*/ 22 w 31"/>
                <a:gd name="T29" fmla="*/ 0 h 204"/>
                <a:gd name="T30" fmla="*/ 22 w 31"/>
                <a:gd name="T31" fmla="*/ 0 h 204"/>
                <a:gd name="T32" fmla="*/ 13 w 31"/>
                <a:gd name="T33" fmla="*/ 14 h 204"/>
                <a:gd name="T34" fmla="*/ 9 w 31"/>
                <a:gd name="T35" fmla="*/ 27 h 204"/>
                <a:gd name="T36" fmla="*/ 9 w 31"/>
                <a:gd name="T37" fmla="*/ 40 h 204"/>
                <a:gd name="T38" fmla="*/ 9 w 31"/>
                <a:gd name="T39" fmla="*/ 58 h 204"/>
                <a:gd name="T40" fmla="*/ 9 w 31"/>
                <a:gd name="T41" fmla="*/ 58 h 204"/>
                <a:gd name="T42" fmla="*/ 13 w 31"/>
                <a:gd name="T43" fmla="*/ 98 h 204"/>
                <a:gd name="T44" fmla="*/ 13 w 31"/>
                <a:gd name="T45" fmla="*/ 133 h 204"/>
                <a:gd name="T46" fmla="*/ 9 w 31"/>
                <a:gd name="T47" fmla="*/ 168 h 204"/>
                <a:gd name="T48" fmla="*/ 0 w 31"/>
                <a:gd name="T49" fmla="*/ 204 h 204"/>
                <a:gd name="T50" fmla="*/ 0 w 31"/>
                <a:gd name="T51" fmla="*/ 204 h 204"/>
                <a:gd name="T52" fmla="*/ 0 w 31"/>
                <a:gd name="T53" fmla="*/ 204 h 204"/>
                <a:gd name="T54" fmla="*/ 0 w 31"/>
                <a:gd name="T55" fmla="*/ 204 h 20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31"/>
                <a:gd name="T85" fmla="*/ 0 h 204"/>
                <a:gd name="T86" fmla="*/ 31 w 31"/>
                <a:gd name="T87" fmla="*/ 204 h 20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31" h="204">
                  <a:moveTo>
                    <a:pt x="0" y="204"/>
                  </a:moveTo>
                  <a:lnTo>
                    <a:pt x="0" y="204"/>
                  </a:lnTo>
                  <a:lnTo>
                    <a:pt x="18" y="155"/>
                  </a:lnTo>
                  <a:lnTo>
                    <a:pt x="27" y="133"/>
                  </a:lnTo>
                  <a:lnTo>
                    <a:pt x="27" y="106"/>
                  </a:lnTo>
                  <a:lnTo>
                    <a:pt x="27" y="93"/>
                  </a:lnTo>
                  <a:lnTo>
                    <a:pt x="22" y="76"/>
                  </a:lnTo>
                  <a:lnTo>
                    <a:pt x="22" y="53"/>
                  </a:lnTo>
                  <a:lnTo>
                    <a:pt x="22" y="4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2" y="0"/>
                  </a:lnTo>
                  <a:lnTo>
                    <a:pt x="13" y="14"/>
                  </a:lnTo>
                  <a:lnTo>
                    <a:pt x="9" y="27"/>
                  </a:lnTo>
                  <a:lnTo>
                    <a:pt x="9" y="40"/>
                  </a:lnTo>
                  <a:lnTo>
                    <a:pt x="9" y="58"/>
                  </a:lnTo>
                  <a:lnTo>
                    <a:pt x="13" y="98"/>
                  </a:lnTo>
                  <a:lnTo>
                    <a:pt x="13" y="133"/>
                  </a:lnTo>
                  <a:lnTo>
                    <a:pt x="9" y="168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30" name="Freeform 267"/>
            <p:cNvSpPr>
              <a:spLocks/>
            </p:cNvSpPr>
            <p:nvPr/>
          </p:nvSpPr>
          <p:spPr bwMode="auto">
            <a:xfrm>
              <a:off x="2409" y="3412"/>
              <a:ext cx="177" cy="128"/>
            </a:xfrm>
            <a:custGeom>
              <a:avLst/>
              <a:gdLst>
                <a:gd name="T0" fmla="*/ 0 w 177"/>
                <a:gd name="T1" fmla="*/ 128 h 128"/>
                <a:gd name="T2" fmla="*/ 0 w 177"/>
                <a:gd name="T3" fmla="*/ 128 h 128"/>
                <a:gd name="T4" fmla="*/ 18 w 177"/>
                <a:gd name="T5" fmla="*/ 110 h 128"/>
                <a:gd name="T6" fmla="*/ 40 w 177"/>
                <a:gd name="T7" fmla="*/ 92 h 128"/>
                <a:gd name="T8" fmla="*/ 93 w 177"/>
                <a:gd name="T9" fmla="*/ 66 h 128"/>
                <a:gd name="T10" fmla="*/ 115 w 177"/>
                <a:gd name="T11" fmla="*/ 57 h 128"/>
                <a:gd name="T12" fmla="*/ 137 w 177"/>
                <a:gd name="T13" fmla="*/ 39 h 128"/>
                <a:gd name="T14" fmla="*/ 159 w 177"/>
                <a:gd name="T15" fmla="*/ 22 h 128"/>
                <a:gd name="T16" fmla="*/ 177 w 177"/>
                <a:gd name="T17" fmla="*/ 4 h 128"/>
                <a:gd name="T18" fmla="*/ 177 w 177"/>
                <a:gd name="T19" fmla="*/ 4 h 128"/>
                <a:gd name="T20" fmla="*/ 177 w 177"/>
                <a:gd name="T21" fmla="*/ 0 h 128"/>
                <a:gd name="T22" fmla="*/ 172 w 177"/>
                <a:gd name="T23" fmla="*/ 0 h 128"/>
                <a:gd name="T24" fmla="*/ 172 w 177"/>
                <a:gd name="T25" fmla="*/ 0 h 128"/>
                <a:gd name="T26" fmla="*/ 124 w 177"/>
                <a:gd name="T27" fmla="*/ 35 h 128"/>
                <a:gd name="T28" fmla="*/ 71 w 177"/>
                <a:gd name="T29" fmla="*/ 66 h 128"/>
                <a:gd name="T30" fmla="*/ 71 w 177"/>
                <a:gd name="T31" fmla="*/ 66 h 128"/>
                <a:gd name="T32" fmla="*/ 31 w 177"/>
                <a:gd name="T33" fmla="*/ 92 h 128"/>
                <a:gd name="T34" fmla="*/ 13 w 177"/>
                <a:gd name="T35" fmla="*/ 106 h 128"/>
                <a:gd name="T36" fmla="*/ 0 w 177"/>
                <a:gd name="T37" fmla="*/ 123 h 128"/>
                <a:gd name="T38" fmla="*/ 0 w 177"/>
                <a:gd name="T39" fmla="*/ 123 h 128"/>
                <a:gd name="T40" fmla="*/ 0 w 177"/>
                <a:gd name="T41" fmla="*/ 128 h 128"/>
                <a:gd name="T42" fmla="*/ 0 w 177"/>
                <a:gd name="T43" fmla="*/ 128 h 12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28"/>
                <a:gd name="T68" fmla="*/ 177 w 177"/>
                <a:gd name="T69" fmla="*/ 128 h 12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28">
                  <a:moveTo>
                    <a:pt x="0" y="128"/>
                  </a:moveTo>
                  <a:lnTo>
                    <a:pt x="0" y="128"/>
                  </a:lnTo>
                  <a:lnTo>
                    <a:pt x="18" y="110"/>
                  </a:lnTo>
                  <a:lnTo>
                    <a:pt x="40" y="92"/>
                  </a:lnTo>
                  <a:lnTo>
                    <a:pt x="93" y="66"/>
                  </a:lnTo>
                  <a:lnTo>
                    <a:pt x="115" y="57"/>
                  </a:lnTo>
                  <a:lnTo>
                    <a:pt x="137" y="39"/>
                  </a:lnTo>
                  <a:lnTo>
                    <a:pt x="159" y="22"/>
                  </a:lnTo>
                  <a:lnTo>
                    <a:pt x="177" y="4"/>
                  </a:lnTo>
                  <a:lnTo>
                    <a:pt x="177" y="0"/>
                  </a:lnTo>
                  <a:lnTo>
                    <a:pt x="172" y="0"/>
                  </a:lnTo>
                  <a:lnTo>
                    <a:pt x="124" y="35"/>
                  </a:lnTo>
                  <a:lnTo>
                    <a:pt x="71" y="66"/>
                  </a:lnTo>
                  <a:lnTo>
                    <a:pt x="31" y="92"/>
                  </a:lnTo>
                  <a:lnTo>
                    <a:pt x="13" y="106"/>
                  </a:lnTo>
                  <a:lnTo>
                    <a:pt x="0" y="123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31" name="Freeform 268"/>
            <p:cNvSpPr>
              <a:spLocks/>
            </p:cNvSpPr>
            <p:nvPr/>
          </p:nvSpPr>
          <p:spPr bwMode="auto">
            <a:xfrm>
              <a:off x="3359" y="3593"/>
              <a:ext cx="150" cy="150"/>
            </a:xfrm>
            <a:custGeom>
              <a:avLst/>
              <a:gdLst>
                <a:gd name="T0" fmla="*/ 150 w 150"/>
                <a:gd name="T1" fmla="*/ 150 h 150"/>
                <a:gd name="T2" fmla="*/ 150 w 150"/>
                <a:gd name="T3" fmla="*/ 150 h 150"/>
                <a:gd name="T4" fmla="*/ 141 w 150"/>
                <a:gd name="T5" fmla="*/ 128 h 150"/>
                <a:gd name="T6" fmla="*/ 132 w 150"/>
                <a:gd name="T7" fmla="*/ 106 h 150"/>
                <a:gd name="T8" fmla="*/ 119 w 150"/>
                <a:gd name="T9" fmla="*/ 84 h 150"/>
                <a:gd name="T10" fmla="*/ 101 w 150"/>
                <a:gd name="T11" fmla="*/ 70 h 150"/>
                <a:gd name="T12" fmla="*/ 101 w 150"/>
                <a:gd name="T13" fmla="*/ 70 h 150"/>
                <a:gd name="T14" fmla="*/ 53 w 150"/>
                <a:gd name="T15" fmla="*/ 39 h 150"/>
                <a:gd name="T16" fmla="*/ 26 w 150"/>
                <a:gd name="T17" fmla="*/ 22 h 150"/>
                <a:gd name="T18" fmla="*/ 4 w 150"/>
                <a:gd name="T19" fmla="*/ 0 h 150"/>
                <a:gd name="T20" fmla="*/ 4 w 150"/>
                <a:gd name="T21" fmla="*/ 0 h 150"/>
                <a:gd name="T22" fmla="*/ 0 w 150"/>
                <a:gd name="T23" fmla="*/ 4 h 150"/>
                <a:gd name="T24" fmla="*/ 0 w 150"/>
                <a:gd name="T25" fmla="*/ 4 h 150"/>
                <a:gd name="T26" fmla="*/ 13 w 150"/>
                <a:gd name="T27" fmla="*/ 22 h 150"/>
                <a:gd name="T28" fmla="*/ 26 w 150"/>
                <a:gd name="T29" fmla="*/ 35 h 150"/>
                <a:gd name="T30" fmla="*/ 66 w 150"/>
                <a:gd name="T31" fmla="*/ 57 h 150"/>
                <a:gd name="T32" fmla="*/ 66 w 150"/>
                <a:gd name="T33" fmla="*/ 57 h 150"/>
                <a:gd name="T34" fmla="*/ 92 w 150"/>
                <a:gd name="T35" fmla="*/ 70 h 150"/>
                <a:gd name="T36" fmla="*/ 119 w 150"/>
                <a:gd name="T37" fmla="*/ 92 h 150"/>
                <a:gd name="T38" fmla="*/ 137 w 150"/>
                <a:gd name="T39" fmla="*/ 119 h 150"/>
                <a:gd name="T40" fmla="*/ 150 w 150"/>
                <a:gd name="T41" fmla="*/ 150 h 150"/>
                <a:gd name="T42" fmla="*/ 150 w 150"/>
                <a:gd name="T43" fmla="*/ 150 h 150"/>
                <a:gd name="T44" fmla="*/ 150 w 150"/>
                <a:gd name="T45" fmla="*/ 150 h 150"/>
                <a:gd name="T46" fmla="*/ 150 w 150"/>
                <a:gd name="T47" fmla="*/ 150 h 15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50"/>
                <a:gd name="T73" fmla="*/ 0 h 150"/>
                <a:gd name="T74" fmla="*/ 150 w 150"/>
                <a:gd name="T75" fmla="*/ 150 h 15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50" h="150">
                  <a:moveTo>
                    <a:pt x="150" y="150"/>
                  </a:moveTo>
                  <a:lnTo>
                    <a:pt x="150" y="150"/>
                  </a:lnTo>
                  <a:lnTo>
                    <a:pt x="141" y="128"/>
                  </a:lnTo>
                  <a:lnTo>
                    <a:pt x="132" y="106"/>
                  </a:lnTo>
                  <a:lnTo>
                    <a:pt x="119" y="84"/>
                  </a:lnTo>
                  <a:lnTo>
                    <a:pt x="101" y="70"/>
                  </a:lnTo>
                  <a:lnTo>
                    <a:pt x="53" y="39"/>
                  </a:lnTo>
                  <a:lnTo>
                    <a:pt x="26" y="22"/>
                  </a:lnTo>
                  <a:lnTo>
                    <a:pt x="4" y="0"/>
                  </a:lnTo>
                  <a:lnTo>
                    <a:pt x="0" y="4"/>
                  </a:lnTo>
                  <a:lnTo>
                    <a:pt x="13" y="22"/>
                  </a:lnTo>
                  <a:lnTo>
                    <a:pt x="26" y="35"/>
                  </a:lnTo>
                  <a:lnTo>
                    <a:pt x="66" y="57"/>
                  </a:lnTo>
                  <a:lnTo>
                    <a:pt x="92" y="70"/>
                  </a:lnTo>
                  <a:lnTo>
                    <a:pt x="119" y="92"/>
                  </a:lnTo>
                  <a:lnTo>
                    <a:pt x="137" y="119"/>
                  </a:lnTo>
                  <a:lnTo>
                    <a:pt x="150" y="150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32" name="Freeform 269"/>
            <p:cNvSpPr>
              <a:spLocks/>
            </p:cNvSpPr>
            <p:nvPr/>
          </p:nvSpPr>
          <p:spPr bwMode="auto">
            <a:xfrm>
              <a:off x="3527" y="3478"/>
              <a:ext cx="44" cy="163"/>
            </a:xfrm>
            <a:custGeom>
              <a:avLst/>
              <a:gdLst>
                <a:gd name="T0" fmla="*/ 44 w 44"/>
                <a:gd name="T1" fmla="*/ 163 h 163"/>
                <a:gd name="T2" fmla="*/ 44 w 44"/>
                <a:gd name="T3" fmla="*/ 163 h 163"/>
                <a:gd name="T4" fmla="*/ 26 w 44"/>
                <a:gd name="T5" fmla="*/ 119 h 163"/>
                <a:gd name="T6" fmla="*/ 22 w 44"/>
                <a:gd name="T7" fmla="*/ 97 h 163"/>
                <a:gd name="T8" fmla="*/ 17 w 44"/>
                <a:gd name="T9" fmla="*/ 75 h 163"/>
                <a:gd name="T10" fmla="*/ 17 w 44"/>
                <a:gd name="T11" fmla="*/ 75 h 163"/>
                <a:gd name="T12" fmla="*/ 13 w 44"/>
                <a:gd name="T13" fmla="*/ 35 h 163"/>
                <a:gd name="T14" fmla="*/ 8 w 44"/>
                <a:gd name="T15" fmla="*/ 18 h 163"/>
                <a:gd name="T16" fmla="*/ 0 w 44"/>
                <a:gd name="T17" fmla="*/ 0 h 163"/>
                <a:gd name="T18" fmla="*/ 0 w 44"/>
                <a:gd name="T19" fmla="*/ 0 h 163"/>
                <a:gd name="T20" fmla="*/ 0 w 44"/>
                <a:gd name="T21" fmla="*/ 4 h 163"/>
                <a:gd name="T22" fmla="*/ 0 w 44"/>
                <a:gd name="T23" fmla="*/ 4 h 163"/>
                <a:gd name="T24" fmla="*/ 4 w 44"/>
                <a:gd name="T25" fmla="*/ 22 h 163"/>
                <a:gd name="T26" fmla="*/ 8 w 44"/>
                <a:gd name="T27" fmla="*/ 44 h 163"/>
                <a:gd name="T28" fmla="*/ 13 w 44"/>
                <a:gd name="T29" fmla="*/ 84 h 163"/>
                <a:gd name="T30" fmla="*/ 13 w 44"/>
                <a:gd name="T31" fmla="*/ 84 h 163"/>
                <a:gd name="T32" fmla="*/ 26 w 44"/>
                <a:gd name="T33" fmla="*/ 124 h 163"/>
                <a:gd name="T34" fmla="*/ 39 w 44"/>
                <a:gd name="T35" fmla="*/ 163 h 163"/>
                <a:gd name="T36" fmla="*/ 39 w 44"/>
                <a:gd name="T37" fmla="*/ 163 h 163"/>
                <a:gd name="T38" fmla="*/ 44 w 44"/>
                <a:gd name="T39" fmla="*/ 163 h 163"/>
                <a:gd name="T40" fmla="*/ 44 w 44"/>
                <a:gd name="T41" fmla="*/ 163 h 16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4"/>
                <a:gd name="T64" fmla="*/ 0 h 163"/>
                <a:gd name="T65" fmla="*/ 44 w 44"/>
                <a:gd name="T66" fmla="*/ 163 h 16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4" h="163">
                  <a:moveTo>
                    <a:pt x="44" y="163"/>
                  </a:moveTo>
                  <a:lnTo>
                    <a:pt x="44" y="163"/>
                  </a:lnTo>
                  <a:lnTo>
                    <a:pt x="26" y="119"/>
                  </a:lnTo>
                  <a:lnTo>
                    <a:pt x="22" y="97"/>
                  </a:lnTo>
                  <a:lnTo>
                    <a:pt x="17" y="75"/>
                  </a:lnTo>
                  <a:lnTo>
                    <a:pt x="13" y="35"/>
                  </a:lnTo>
                  <a:lnTo>
                    <a:pt x="8" y="18"/>
                  </a:lnTo>
                  <a:lnTo>
                    <a:pt x="0" y="0"/>
                  </a:lnTo>
                  <a:lnTo>
                    <a:pt x="0" y="4"/>
                  </a:lnTo>
                  <a:lnTo>
                    <a:pt x="4" y="22"/>
                  </a:lnTo>
                  <a:lnTo>
                    <a:pt x="8" y="44"/>
                  </a:lnTo>
                  <a:lnTo>
                    <a:pt x="13" y="84"/>
                  </a:lnTo>
                  <a:lnTo>
                    <a:pt x="26" y="124"/>
                  </a:lnTo>
                  <a:lnTo>
                    <a:pt x="39" y="163"/>
                  </a:lnTo>
                  <a:lnTo>
                    <a:pt x="44" y="163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33" name="Freeform 270"/>
            <p:cNvSpPr>
              <a:spLocks/>
            </p:cNvSpPr>
            <p:nvPr/>
          </p:nvSpPr>
          <p:spPr bwMode="auto">
            <a:xfrm>
              <a:off x="3270" y="2913"/>
              <a:ext cx="128" cy="101"/>
            </a:xfrm>
            <a:custGeom>
              <a:avLst/>
              <a:gdLst>
                <a:gd name="T0" fmla="*/ 5 w 128"/>
                <a:gd name="T1" fmla="*/ 88 h 101"/>
                <a:gd name="T2" fmla="*/ 5 w 128"/>
                <a:gd name="T3" fmla="*/ 88 h 101"/>
                <a:gd name="T4" fmla="*/ 9 w 128"/>
                <a:gd name="T5" fmla="*/ 66 h 101"/>
                <a:gd name="T6" fmla="*/ 22 w 128"/>
                <a:gd name="T7" fmla="*/ 44 h 101"/>
                <a:gd name="T8" fmla="*/ 27 w 128"/>
                <a:gd name="T9" fmla="*/ 35 h 101"/>
                <a:gd name="T10" fmla="*/ 40 w 128"/>
                <a:gd name="T11" fmla="*/ 26 h 101"/>
                <a:gd name="T12" fmla="*/ 49 w 128"/>
                <a:gd name="T13" fmla="*/ 26 h 101"/>
                <a:gd name="T14" fmla="*/ 62 w 128"/>
                <a:gd name="T15" fmla="*/ 30 h 101"/>
                <a:gd name="T16" fmla="*/ 62 w 128"/>
                <a:gd name="T17" fmla="*/ 30 h 101"/>
                <a:gd name="T18" fmla="*/ 75 w 128"/>
                <a:gd name="T19" fmla="*/ 44 h 101"/>
                <a:gd name="T20" fmla="*/ 89 w 128"/>
                <a:gd name="T21" fmla="*/ 61 h 101"/>
                <a:gd name="T22" fmla="*/ 98 w 128"/>
                <a:gd name="T23" fmla="*/ 79 h 101"/>
                <a:gd name="T24" fmla="*/ 106 w 128"/>
                <a:gd name="T25" fmla="*/ 97 h 101"/>
                <a:gd name="T26" fmla="*/ 106 w 128"/>
                <a:gd name="T27" fmla="*/ 97 h 101"/>
                <a:gd name="T28" fmla="*/ 111 w 128"/>
                <a:gd name="T29" fmla="*/ 101 h 101"/>
                <a:gd name="T30" fmla="*/ 120 w 128"/>
                <a:gd name="T31" fmla="*/ 101 h 101"/>
                <a:gd name="T32" fmla="*/ 124 w 128"/>
                <a:gd name="T33" fmla="*/ 97 h 101"/>
                <a:gd name="T34" fmla="*/ 128 w 128"/>
                <a:gd name="T35" fmla="*/ 88 h 101"/>
                <a:gd name="T36" fmla="*/ 128 w 128"/>
                <a:gd name="T37" fmla="*/ 88 h 101"/>
                <a:gd name="T38" fmla="*/ 124 w 128"/>
                <a:gd name="T39" fmla="*/ 75 h 101"/>
                <a:gd name="T40" fmla="*/ 120 w 128"/>
                <a:gd name="T41" fmla="*/ 57 h 101"/>
                <a:gd name="T42" fmla="*/ 102 w 128"/>
                <a:gd name="T43" fmla="*/ 30 h 101"/>
                <a:gd name="T44" fmla="*/ 102 w 128"/>
                <a:gd name="T45" fmla="*/ 30 h 101"/>
                <a:gd name="T46" fmla="*/ 84 w 128"/>
                <a:gd name="T47" fmla="*/ 8 h 101"/>
                <a:gd name="T48" fmla="*/ 71 w 128"/>
                <a:gd name="T49" fmla="*/ 4 h 101"/>
                <a:gd name="T50" fmla="*/ 58 w 128"/>
                <a:gd name="T51" fmla="*/ 0 h 101"/>
                <a:gd name="T52" fmla="*/ 58 w 128"/>
                <a:gd name="T53" fmla="*/ 0 h 101"/>
                <a:gd name="T54" fmla="*/ 40 w 128"/>
                <a:gd name="T55" fmla="*/ 0 h 101"/>
                <a:gd name="T56" fmla="*/ 27 w 128"/>
                <a:gd name="T57" fmla="*/ 4 h 101"/>
                <a:gd name="T58" fmla="*/ 14 w 128"/>
                <a:gd name="T59" fmla="*/ 13 h 101"/>
                <a:gd name="T60" fmla="*/ 5 w 128"/>
                <a:gd name="T61" fmla="*/ 26 h 101"/>
                <a:gd name="T62" fmla="*/ 0 w 128"/>
                <a:gd name="T63" fmla="*/ 44 h 101"/>
                <a:gd name="T64" fmla="*/ 0 w 128"/>
                <a:gd name="T65" fmla="*/ 61 h 101"/>
                <a:gd name="T66" fmla="*/ 5 w 128"/>
                <a:gd name="T67" fmla="*/ 88 h 101"/>
                <a:gd name="T68" fmla="*/ 5 w 128"/>
                <a:gd name="T69" fmla="*/ 88 h 101"/>
                <a:gd name="T70" fmla="*/ 5 w 128"/>
                <a:gd name="T71" fmla="*/ 88 h 101"/>
                <a:gd name="T72" fmla="*/ 5 w 128"/>
                <a:gd name="T73" fmla="*/ 88 h 10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8"/>
                <a:gd name="T112" fmla="*/ 0 h 101"/>
                <a:gd name="T113" fmla="*/ 128 w 128"/>
                <a:gd name="T114" fmla="*/ 101 h 10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8" h="101">
                  <a:moveTo>
                    <a:pt x="5" y="88"/>
                  </a:moveTo>
                  <a:lnTo>
                    <a:pt x="5" y="88"/>
                  </a:lnTo>
                  <a:lnTo>
                    <a:pt x="9" y="66"/>
                  </a:lnTo>
                  <a:lnTo>
                    <a:pt x="22" y="44"/>
                  </a:lnTo>
                  <a:lnTo>
                    <a:pt x="27" y="35"/>
                  </a:lnTo>
                  <a:lnTo>
                    <a:pt x="40" y="26"/>
                  </a:lnTo>
                  <a:lnTo>
                    <a:pt x="49" y="26"/>
                  </a:lnTo>
                  <a:lnTo>
                    <a:pt x="62" y="30"/>
                  </a:lnTo>
                  <a:lnTo>
                    <a:pt x="75" y="44"/>
                  </a:lnTo>
                  <a:lnTo>
                    <a:pt x="89" y="61"/>
                  </a:lnTo>
                  <a:lnTo>
                    <a:pt x="98" y="79"/>
                  </a:lnTo>
                  <a:lnTo>
                    <a:pt x="106" y="97"/>
                  </a:lnTo>
                  <a:lnTo>
                    <a:pt x="111" y="101"/>
                  </a:lnTo>
                  <a:lnTo>
                    <a:pt x="120" y="101"/>
                  </a:lnTo>
                  <a:lnTo>
                    <a:pt x="124" y="97"/>
                  </a:lnTo>
                  <a:lnTo>
                    <a:pt x="128" y="88"/>
                  </a:lnTo>
                  <a:lnTo>
                    <a:pt x="124" y="75"/>
                  </a:lnTo>
                  <a:lnTo>
                    <a:pt x="120" y="57"/>
                  </a:lnTo>
                  <a:lnTo>
                    <a:pt x="102" y="30"/>
                  </a:lnTo>
                  <a:lnTo>
                    <a:pt x="84" y="8"/>
                  </a:lnTo>
                  <a:lnTo>
                    <a:pt x="71" y="4"/>
                  </a:lnTo>
                  <a:lnTo>
                    <a:pt x="58" y="0"/>
                  </a:lnTo>
                  <a:lnTo>
                    <a:pt x="40" y="0"/>
                  </a:lnTo>
                  <a:lnTo>
                    <a:pt x="27" y="4"/>
                  </a:lnTo>
                  <a:lnTo>
                    <a:pt x="14" y="13"/>
                  </a:lnTo>
                  <a:lnTo>
                    <a:pt x="5" y="26"/>
                  </a:lnTo>
                  <a:lnTo>
                    <a:pt x="0" y="44"/>
                  </a:lnTo>
                  <a:lnTo>
                    <a:pt x="0" y="61"/>
                  </a:lnTo>
                  <a:lnTo>
                    <a:pt x="5" y="88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834" name="Freeform 271"/>
            <p:cNvSpPr>
              <a:spLocks/>
            </p:cNvSpPr>
            <p:nvPr/>
          </p:nvSpPr>
          <p:spPr bwMode="auto">
            <a:xfrm>
              <a:off x="3270" y="2868"/>
              <a:ext cx="106" cy="71"/>
            </a:xfrm>
            <a:custGeom>
              <a:avLst/>
              <a:gdLst>
                <a:gd name="T0" fmla="*/ 22 w 106"/>
                <a:gd name="T1" fmla="*/ 36 h 71"/>
                <a:gd name="T2" fmla="*/ 31 w 106"/>
                <a:gd name="T3" fmla="*/ 27 h 71"/>
                <a:gd name="T4" fmla="*/ 40 w 106"/>
                <a:gd name="T5" fmla="*/ 31 h 71"/>
                <a:gd name="T6" fmla="*/ 22 w 106"/>
                <a:gd name="T7" fmla="*/ 14 h 71"/>
                <a:gd name="T8" fmla="*/ 9 w 106"/>
                <a:gd name="T9" fmla="*/ 27 h 71"/>
                <a:gd name="T10" fmla="*/ 22 w 106"/>
                <a:gd name="T11" fmla="*/ 40 h 71"/>
                <a:gd name="T12" fmla="*/ 45 w 106"/>
                <a:gd name="T13" fmla="*/ 27 h 71"/>
                <a:gd name="T14" fmla="*/ 22 w 106"/>
                <a:gd name="T15" fmla="*/ 36 h 71"/>
                <a:gd name="T16" fmla="*/ 31 w 106"/>
                <a:gd name="T17" fmla="*/ 58 h 71"/>
                <a:gd name="T18" fmla="*/ 58 w 106"/>
                <a:gd name="T19" fmla="*/ 53 h 71"/>
                <a:gd name="T20" fmla="*/ 62 w 106"/>
                <a:gd name="T21" fmla="*/ 27 h 71"/>
                <a:gd name="T22" fmla="*/ 36 w 106"/>
                <a:gd name="T23" fmla="*/ 22 h 71"/>
                <a:gd name="T24" fmla="*/ 49 w 106"/>
                <a:gd name="T25" fmla="*/ 49 h 71"/>
                <a:gd name="T26" fmla="*/ 84 w 106"/>
                <a:gd name="T27" fmla="*/ 62 h 71"/>
                <a:gd name="T28" fmla="*/ 75 w 106"/>
                <a:gd name="T29" fmla="*/ 31 h 71"/>
                <a:gd name="T30" fmla="*/ 62 w 106"/>
                <a:gd name="T31" fmla="*/ 49 h 71"/>
                <a:gd name="T32" fmla="*/ 102 w 106"/>
                <a:gd name="T33" fmla="*/ 71 h 71"/>
                <a:gd name="T34" fmla="*/ 93 w 106"/>
                <a:gd name="T35" fmla="*/ 49 h 71"/>
                <a:gd name="T36" fmla="*/ 67 w 106"/>
                <a:gd name="T37" fmla="*/ 27 h 71"/>
                <a:gd name="T38" fmla="*/ 58 w 106"/>
                <a:gd name="T39" fmla="*/ 49 h 71"/>
                <a:gd name="T40" fmla="*/ 84 w 106"/>
                <a:gd name="T41" fmla="*/ 62 h 71"/>
                <a:gd name="T42" fmla="*/ 106 w 106"/>
                <a:gd name="T43" fmla="*/ 49 h 71"/>
                <a:gd name="T44" fmla="*/ 98 w 106"/>
                <a:gd name="T45" fmla="*/ 40 h 71"/>
                <a:gd name="T46" fmla="*/ 36 w 106"/>
                <a:gd name="T47" fmla="*/ 22 h 71"/>
                <a:gd name="T48" fmla="*/ 18 w 106"/>
                <a:gd name="T49" fmla="*/ 36 h 71"/>
                <a:gd name="T50" fmla="*/ 31 w 106"/>
                <a:gd name="T51" fmla="*/ 49 h 71"/>
                <a:gd name="T52" fmla="*/ 67 w 106"/>
                <a:gd name="T53" fmla="*/ 53 h 71"/>
                <a:gd name="T54" fmla="*/ 75 w 106"/>
                <a:gd name="T55" fmla="*/ 36 h 71"/>
                <a:gd name="T56" fmla="*/ 53 w 106"/>
                <a:gd name="T57" fmla="*/ 22 h 71"/>
                <a:gd name="T58" fmla="*/ 9 w 106"/>
                <a:gd name="T59" fmla="*/ 40 h 71"/>
                <a:gd name="T60" fmla="*/ 9 w 106"/>
                <a:gd name="T61" fmla="*/ 53 h 71"/>
                <a:gd name="T62" fmla="*/ 22 w 106"/>
                <a:gd name="T63" fmla="*/ 62 h 71"/>
                <a:gd name="T64" fmla="*/ 58 w 106"/>
                <a:gd name="T65" fmla="*/ 49 h 71"/>
                <a:gd name="T66" fmla="*/ 62 w 106"/>
                <a:gd name="T67" fmla="*/ 31 h 71"/>
                <a:gd name="T68" fmla="*/ 40 w 106"/>
                <a:gd name="T69" fmla="*/ 18 h 71"/>
                <a:gd name="T70" fmla="*/ 22 w 106"/>
                <a:gd name="T71" fmla="*/ 40 h 71"/>
                <a:gd name="T72" fmla="*/ 53 w 106"/>
                <a:gd name="T73" fmla="*/ 36 h 71"/>
                <a:gd name="T74" fmla="*/ 67 w 106"/>
                <a:gd name="T75" fmla="*/ 22 h 71"/>
                <a:gd name="T76" fmla="*/ 53 w 106"/>
                <a:gd name="T77" fmla="*/ 9 h 71"/>
                <a:gd name="T78" fmla="*/ 18 w 106"/>
                <a:gd name="T79" fmla="*/ 5 h 71"/>
                <a:gd name="T80" fmla="*/ 5 w 106"/>
                <a:gd name="T81" fmla="*/ 27 h 71"/>
                <a:gd name="T82" fmla="*/ 0 w 106"/>
                <a:gd name="T83" fmla="*/ 53 h 7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6"/>
                <a:gd name="T127" fmla="*/ 0 h 71"/>
                <a:gd name="T128" fmla="*/ 106 w 106"/>
                <a:gd name="T129" fmla="*/ 71 h 7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6" h="71">
                  <a:moveTo>
                    <a:pt x="5" y="49"/>
                  </a:moveTo>
                  <a:lnTo>
                    <a:pt x="5" y="49"/>
                  </a:lnTo>
                  <a:lnTo>
                    <a:pt x="22" y="36"/>
                  </a:lnTo>
                  <a:lnTo>
                    <a:pt x="31" y="27"/>
                  </a:lnTo>
                  <a:lnTo>
                    <a:pt x="36" y="27"/>
                  </a:lnTo>
                  <a:lnTo>
                    <a:pt x="40" y="31"/>
                  </a:lnTo>
                  <a:lnTo>
                    <a:pt x="53" y="9"/>
                  </a:lnTo>
                  <a:lnTo>
                    <a:pt x="22" y="14"/>
                  </a:lnTo>
                  <a:lnTo>
                    <a:pt x="9" y="18"/>
                  </a:lnTo>
                  <a:lnTo>
                    <a:pt x="9" y="27"/>
                  </a:lnTo>
                  <a:lnTo>
                    <a:pt x="9" y="36"/>
                  </a:lnTo>
                  <a:lnTo>
                    <a:pt x="22" y="40"/>
                  </a:lnTo>
                  <a:lnTo>
                    <a:pt x="45" y="49"/>
                  </a:lnTo>
                  <a:lnTo>
                    <a:pt x="45" y="27"/>
                  </a:lnTo>
                  <a:lnTo>
                    <a:pt x="31" y="31"/>
                  </a:lnTo>
                  <a:lnTo>
                    <a:pt x="22" y="36"/>
                  </a:lnTo>
                  <a:lnTo>
                    <a:pt x="31" y="58"/>
                  </a:lnTo>
                  <a:lnTo>
                    <a:pt x="45" y="49"/>
                  </a:lnTo>
                  <a:lnTo>
                    <a:pt x="49" y="49"/>
                  </a:lnTo>
                  <a:lnTo>
                    <a:pt x="58" y="53"/>
                  </a:lnTo>
                  <a:lnTo>
                    <a:pt x="62" y="27"/>
                  </a:lnTo>
                  <a:lnTo>
                    <a:pt x="49" y="27"/>
                  </a:lnTo>
                  <a:lnTo>
                    <a:pt x="36" y="22"/>
                  </a:lnTo>
                  <a:lnTo>
                    <a:pt x="36" y="49"/>
                  </a:lnTo>
                  <a:lnTo>
                    <a:pt x="49" y="49"/>
                  </a:lnTo>
                  <a:lnTo>
                    <a:pt x="58" y="53"/>
                  </a:lnTo>
                  <a:lnTo>
                    <a:pt x="84" y="62"/>
                  </a:lnTo>
                  <a:lnTo>
                    <a:pt x="98" y="40"/>
                  </a:lnTo>
                  <a:lnTo>
                    <a:pt x="75" y="31"/>
                  </a:lnTo>
                  <a:lnTo>
                    <a:pt x="62" y="49"/>
                  </a:lnTo>
                  <a:lnTo>
                    <a:pt x="98" y="71"/>
                  </a:lnTo>
                  <a:lnTo>
                    <a:pt x="102" y="71"/>
                  </a:lnTo>
                  <a:lnTo>
                    <a:pt x="102" y="67"/>
                  </a:lnTo>
                  <a:lnTo>
                    <a:pt x="93" y="49"/>
                  </a:lnTo>
                  <a:lnTo>
                    <a:pt x="80" y="31"/>
                  </a:lnTo>
                  <a:lnTo>
                    <a:pt x="67" y="27"/>
                  </a:lnTo>
                  <a:lnTo>
                    <a:pt x="58" y="31"/>
                  </a:lnTo>
                  <a:lnTo>
                    <a:pt x="53" y="40"/>
                  </a:lnTo>
                  <a:lnTo>
                    <a:pt x="58" y="49"/>
                  </a:lnTo>
                  <a:lnTo>
                    <a:pt x="84" y="62"/>
                  </a:lnTo>
                  <a:lnTo>
                    <a:pt x="93" y="67"/>
                  </a:lnTo>
                  <a:lnTo>
                    <a:pt x="102" y="58"/>
                  </a:lnTo>
                  <a:lnTo>
                    <a:pt x="106" y="49"/>
                  </a:lnTo>
                  <a:lnTo>
                    <a:pt x="102" y="45"/>
                  </a:lnTo>
                  <a:lnTo>
                    <a:pt x="98" y="40"/>
                  </a:lnTo>
                  <a:lnTo>
                    <a:pt x="67" y="27"/>
                  </a:lnTo>
                  <a:lnTo>
                    <a:pt x="49" y="22"/>
                  </a:lnTo>
                  <a:lnTo>
                    <a:pt x="36" y="22"/>
                  </a:lnTo>
                  <a:lnTo>
                    <a:pt x="22" y="27"/>
                  </a:lnTo>
                  <a:lnTo>
                    <a:pt x="18" y="36"/>
                  </a:lnTo>
                  <a:lnTo>
                    <a:pt x="22" y="45"/>
                  </a:lnTo>
                  <a:lnTo>
                    <a:pt x="31" y="49"/>
                  </a:lnTo>
                  <a:lnTo>
                    <a:pt x="49" y="53"/>
                  </a:lnTo>
                  <a:lnTo>
                    <a:pt x="67" y="53"/>
                  </a:lnTo>
                  <a:lnTo>
                    <a:pt x="75" y="49"/>
                  </a:lnTo>
                  <a:lnTo>
                    <a:pt x="80" y="40"/>
                  </a:lnTo>
                  <a:lnTo>
                    <a:pt x="75" y="36"/>
                  </a:lnTo>
                  <a:lnTo>
                    <a:pt x="71" y="27"/>
                  </a:lnTo>
                  <a:lnTo>
                    <a:pt x="53" y="22"/>
                  </a:lnTo>
                  <a:lnTo>
                    <a:pt x="40" y="22"/>
                  </a:lnTo>
                  <a:lnTo>
                    <a:pt x="27" y="31"/>
                  </a:lnTo>
                  <a:lnTo>
                    <a:pt x="9" y="40"/>
                  </a:lnTo>
                  <a:lnTo>
                    <a:pt x="9" y="45"/>
                  </a:lnTo>
                  <a:lnTo>
                    <a:pt x="9" y="53"/>
                  </a:lnTo>
                  <a:lnTo>
                    <a:pt x="14" y="58"/>
                  </a:lnTo>
                  <a:lnTo>
                    <a:pt x="22" y="62"/>
                  </a:lnTo>
                  <a:lnTo>
                    <a:pt x="40" y="58"/>
                  </a:lnTo>
                  <a:lnTo>
                    <a:pt x="58" y="49"/>
                  </a:lnTo>
                  <a:lnTo>
                    <a:pt x="62" y="45"/>
                  </a:lnTo>
                  <a:lnTo>
                    <a:pt x="67" y="36"/>
                  </a:lnTo>
                  <a:lnTo>
                    <a:pt x="62" y="31"/>
                  </a:lnTo>
                  <a:lnTo>
                    <a:pt x="58" y="27"/>
                  </a:lnTo>
                  <a:lnTo>
                    <a:pt x="40" y="18"/>
                  </a:lnTo>
                  <a:lnTo>
                    <a:pt x="22" y="14"/>
                  </a:lnTo>
                  <a:lnTo>
                    <a:pt x="22" y="40"/>
                  </a:lnTo>
                  <a:lnTo>
                    <a:pt x="53" y="36"/>
                  </a:lnTo>
                  <a:lnTo>
                    <a:pt x="58" y="36"/>
                  </a:lnTo>
                  <a:lnTo>
                    <a:pt x="62" y="31"/>
                  </a:lnTo>
                  <a:lnTo>
                    <a:pt x="67" y="22"/>
                  </a:lnTo>
                  <a:lnTo>
                    <a:pt x="62" y="18"/>
                  </a:lnTo>
                  <a:lnTo>
                    <a:pt x="53" y="9"/>
                  </a:lnTo>
                  <a:lnTo>
                    <a:pt x="45" y="0"/>
                  </a:lnTo>
                  <a:lnTo>
                    <a:pt x="31" y="0"/>
                  </a:lnTo>
                  <a:lnTo>
                    <a:pt x="18" y="5"/>
                  </a:lnTo>
                  <a:lnTo>
                    <a:pt x="9" y="14"/>
                  </a:lnTo>
                  <a:lnTo>
                    <a:pt x="5" y="27"/>
                  </a:lnTo>
                  <a:lnTo>
                    <a:pt x="0" y="49"/>
                  </a:lnTo>
                  <a:lnTo>
                    <a:pt x="0" y="53"/>
                  </a:lnTo>
                  <a:lnTo>
                    <a:pt x="5" y="49"/>
                  </a:lnTo>
                  <a:close/>
                </a:path>
              </a:pathLst>
            </a:custGeom>
            <a:solidFill>
              <a:srgbClr val="744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3" name="Group 274"/>
          <p:cNvGrpSpPr>
            <a:grpSpLocks/>
          </p:cNvGrpSpPr>
          <p:nvPr/>
        </p:nvGrpSpPr>
        <p:grpSpPr bwMode="auto">
          <a:xfrm>
            <a:off x="2514600" y="1204913"/>
            <a:ext cx="4024313" cy="5043487"/>
            <a:chOff x="2572094" y="1205345"/>
            <a:chExt cx="3967251" cy="5043055"/>
          </a:xfrm>
        </p:grpSpPr>
        <p:sp>
          <p:nvSpPr>
            <p:cNvPr id="267" name="Freeform 266"/>
            <p:cNvSpPr/>
            <p:nvPr/>
          </p:nvSpPr>
          <p:spPr>
            <a:xfrm>
              <a:off x="2572094" y="4613415"/>
              <a:ext cx="1884405" cy="1482598"/>
            </a:xfrm>
            <a:custGeom>
              <a:avLst/>
              <a:gdLst>
                <a:gd name="connsiteX0" fmla="*/ 0 w 1884219"/>
                <a:gd name="connsiteY0" fmla="*/ 1482437 h 1482437"/>
                <a:gd name="connsiteX1" fmla="*/ 1011382 w 1884219"/>
                <a:gd name="connsiteY1" fmla="*/ 1330037 h 1482437"/>
                <a:gd name="connsiteX2" fmla="*/ 1191491 w 1884219"/>
                <a:gd name="connsiteY2" fmla="*/ 1177637 h 1482437"/>
                <a:gd name="connsiteX3" fmla="*/ 1246909 w 1884219"/>
                <a:gd name="connsiteY3" fmla="*/ 1108364 h 1482437"/>
                <a:gd name="connsiteX4" fmla="*/ 1385455 w 1884219"/>
                <a:gd name="connsiteY4" fmla="*/ 969819 h 1482437"/>
                <a:gd name="connsiteX5" fmla="*/ 1427019 w 1884219"/>
                <a:gd name="connsiteY5" fmla="*/ 914400 h 1482437"/>
                <a:gd name="connsiteX6" fmla="*/ 1510146 w 1884219"/>
                <a:gd name="connsiteY6" fmla="*/ 831273 h 1482437"/>
                <a:gd name="connsiteX7" fmla="*/ 1690255 w 1884219"/>
                <a:gd name="connsiteY7" fmla="*/ 554182 h 1482437"/>
                <a:gd name="connsiteX8" fmla="*/ 1759528 w 1884219"/>
                <a:gd name="connsiteY8" fmla="*/ 374073 h 1482437"/>
                <a:gd name="connsiteX9" fmla="*/ 1801091 w 1884219"/>
                <a:gd name="connsiteY9" fmla="*/ 221673 h 1482437"/>
                <a:gd name="connsiteX10" fmla="*/ 1842655 w 1884219"/>
                <a:gd name="connsiteY10" fmla="*/ 124691 h 1482437"/>
                <a:gd name="connsiteX11" fmla="*/ 1870364 w 1884219"/>
                <a:gd name="connsiteY11" fmla="*/ 41564 h 1482437"/>
                <a:gd name="connsiteX12" fmla="*/ 1884219 w 1884219"/>
                <a:gd name="connsiteY12" fmla="*/ 0 h 1482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84219" h="1482437">
                  <a:moveTo>
                    <a:pt x="0" y="1482437"/>
                  </a:moveTo>
                  <a:cubicBezTo>
                    <a:pt x="337127" y="1431637"/>
                    <a:pt x="681085" y="1414532"/>
                    <a:pt x="1011382" y="1330037"/>
                  </a:cubicBezTo>
                  <a:cubicBezTo>
                    <a:pt x="1087573" y="1310546"/>
                    <a:pt x="1134222" y="1231537"/>
                    <a:pt x="1191491" y="1177637"/>
                  </a:cubicBezTo>
                  <a:cubicBezTo>
                    <a:pt x="1213024" y="1157370"/>
                    <a:pt x="1226732" y="1129982"/>
                    <a:pt x="1246909" y="1108364"/>
                  </a:cubicBezTo>
                  <a:cubicBezTo>
                    <a:pt x="1291472" y="1060618"/>
                    <a:pt x="1346269" y="1022068"/>
                    <a:pt x="1385455" y="969819"/>
                  </a:cubicBezTo>
                  <a:cubicBezTo>
                    <a:pt x="1399310" y="951346"/>
                    <a:pt x="1411572" y="931564"/>
                    <a:pt x="1427019" y="914400"/>
                  </a:cubicBezTo>
                  <a:cubicBezTo>
                    <a:pt x="1453233" y="885273"/>
                    <a:pt x="1484644" y="861026"/>
                    <a:pt x="1510146" y="831273"/>
                  </a:cubicBezTo>
                  <a:cubicBezTo>
                    <a:pt x="1574807" y="755835"/>
                    <a:pt x="1649137" y="639845"/>
                    <a:pt x="1690255" y="554182"/>
                  </a:cubicBezTo>
                  <a:cubicBezTo>
                    <a:pt x="1718090" y="496193"/>
                    <a:pt x="1739187" y="435096"/>
                    <a:pt x="1759528" y="374073"/>
                  </a:cubicBezTo>
                  <a:cubicBezTo>
                    <a:pt x="1776179" y="324120"/>
                    <a:pt x="1784440" y="271626"/>
                    <a:pt x="1801091" y="221673"/>
                  </a:cubicBezTo>
                  <a:cubicBezTo>
                    <a:pt x="1812213" y="188307"/>
                    <a:pt x="1830029" y="157518"/>
                    <a:pt x="1842655" y="124691"/>
                  </a:cubicBezTo>
                  <a:cubicBezTo>
                    <a:pt x="1853140" y="97430"/>
                    <a:pt x="1861128" y="69273"/>
                    <a:pt x="1870364" y="41564"/>
                  </a:cubicBezTo>
                  <a:lnTo>
                    <a:pt x="1884219" y="0"/>
                  </a:lnTo>
                </a:path>
              </a:pathLst>
            </a:cu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68" name="Freeform 267"/>
            <p:cNvSpPr/>
            <p:nvPr/>
          </p:nvSpPr>
          <p:spPr>
            <a:xfrm>
              <a:off x="5105800" y="2799058"/>
              <a:ext cx="1358930" cy="3449342"/>
            </a:xfrm>
            <a:custGeom>
              <a:avLst/>
              <a:gdLst>
                <a:gd name="connsiteX0" fmla="*/ 1359822 w 1359822"/>
                <a:gd name="connsiteY0" fmla="*/ 3449782 h 3449782"/>
                <a:gd name="connsiteX1" fmla="*/ 944185 w 1359822"/>
                <a:gd name="connsiteY1" fmla="*/ 3200400 h 3449782"/>
                <a:gd name="connsiteX2" fmla="*/ 736367 w 1359822"/>
                <a:gd name="connsiteY2" fmla="*/ 3034145 h 3449782"/>
                <a:gd name="connsiteX3" fmla="*/ 667094 w 1359822"/>
                <a:gd name="connsiteY3" fmla="*/ 2937164 h 3449782"/>
                <a:gd name="connsiteX4" fmla="*/ 583967 w 1359822"/>
                <a:gd name="connsiteY4" fmla="*/ 2784764 h 3449782"/>
                <a:gd name="connsiteX5" fmla="*/ 570113 w 1359822"/>
                <a:gd name="connsiteY5" fmla="*/ 2715491 h 3449782"/>
                <a:gd name="connsiteX6" fmla="*/ 514694 w 1359822"/>
                <a:gd name="connsiteY6" fmla="*/ 2632364 h 3449782"/>
                <a:gd name="connsiteX7" fmla="*/ 500840 w 1359822"/>
                <a:gd name="connsiteY7" fmla="*/ 2535382 h 3449782"/>
                <a:gd name="connsiteX8" fmla="*/ 445422 w 1359822"/>
                <a:gd name="connsiteY8" fmla="*/ 2327564 h 3449782"/>
                <a:gd name="connsiteX9" fmla="*/ 431567 w 1359822"/>
                <a:gd name="connsiteY9" fmla="*/ 2216727 h 3449782"/>
                <a:gd name="connsiteX10" fmla="*/ 417713 w 1359822"/>
                <a:gd name="connsiteY10" fmla="*/ 2050473 h 3449782"/>
                <a:gd name="connsiteX11" fmla="*/ 403858 w 1359822"/>
                <a:gd name="connsiteY11" fmla="*/ 1981200 h 3449782"/>
                <a:gd name="connsiteX12" fmla="*/ 390003 w 1359822"/>
                <a:gd name="connsiteY12" fmla="*/ 1898073 h 3449782"/>
                <a:gd name="connsiteX13" fmla="*/ 362294 w 1359822"/>
                <a:gd name="connsiteY13" fmla="*/ 1828800 h 3449782"/>
                <a:gd name="connsiteX14" fmla="*/ 348440 w 1359822"/>
                <a:gd name="connsiteY14" fmla="*/ 1787236 h 3449782"/>
                <a:gd name="connsiteX15" fmla="*/ 293022 w 1359822"/>
                <a:gd name="connsiteY15" fmla="*/ 1704109 h 3449782"/>
                <a:gd name="connsiteX16" fmla="*/ 265313 w 1359822"/>
                <a:gd name="connsiteY16" fmla="*/ 1662545 h 3449782"/>
                <a:gd name="connsiteX17" fmla="*/ 237603 w 1359822"/>
                <a:gd name="connsiteY17" fmla="*/ 1634836 h 3449782"/>
                <a:gd name="connsiteX18" fmla="*/ 168331 w 1359822"/>
                <a:gd name="connsiteY18" fmla="*/ 1551709 h 3449782"/>
                <a:gd name="connsiteX19" fmla="*/ 154476 w 1359822"/>
                <a:gd name="connsiteY19" fmla="*/ 1496291 h 3449782"/>
                <a:gd name="connsiteX20" fmla="*/ 140622 w 1359822"/>
                <a:gd name="connsiteY20" fmla="*/ 1454727 h 3449782"/>
                <a:gd name="connsiteX21" fmla="*/ 112913 w 1359822"/>
                <a:gd name="connsiteY21" fmla="*/ 1357745 h 3449782"/>
                <a:gd name="connsiteX22" fmla="*/ 85203 w 1359822"/>
                <a:gd name="connsiteY22" fmla="*/ 1233055 h 3449782"/>
                <a:gd name="connsiteX23" fmla="*/ 71349 w 1359822"/>
                <a:gd name="connsiteY23" fmla="*/ 775855 h 3449782"/>
                <a:gd name="connsiteX24" fmla="*/ 57494 w 1359822"/>
                <a:gd name="connsiteY24" fmla="*/ 706582 h 3449782"/>
                <a:gd name="connsiteX25" fmla="*/ 29785 w 1359822"/>
                <a:gd name="connsiteY25" fmla="*/ 498764 h 3449782"/>
                <a:gd name="connsiteX26" fmla="*/ 15931 w 1359822"/>
                <a:gd name="connsiteY26" fmla="*/ 277091 h 3449782"/>
                <a:gd name="connsiteX27" fmla="*/ 2076 w 1359822"/>
                <a:gd name="connsiteY27" fmla="*/ 124691 h 3449782"/>
                <a:gd name="connsiteX28" fmla="*/ 2076 w 1359822"/>
                <a:gd name="connsiteY28" fmla="*/ 0 h 3449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359822" h="3449782">
                  <a:moveTo>
                    <a:pt x="1359822" y="3449782"/>
                  </a:moveTo>
                  <a:cubicBezTo>
                    <a:pt x="1160752" y="3383426"/>
                    <a:pt x="1253422" y="3422417"/>
                    <a:pt x="944185" y="3200400"/>
                  </a:cubicBezTo>
                  <a:cubicBezTo>
                    <a:pt x="872122" y="3148662"/>
                    <a:pt x="789595" y="3105115"/>
                    <a:pt x="736367" y="3034145"/>
                  </a:cubicBezTo>
                  <a:cubicBezTo>
                    <a:pt x="712908" y="3002867"/>
                    <a:pt x="687352" y="2970927"/>
                    <a:pt x="667094" y="2937164"/>
                  </a:cubicBezTo>
                  <a:cubicBezTo>
                    <a:pt x="617847" y="2855086"/>
                    <a:pt x="619220" y="2855270"/>
                    <a:pt x="583967" y="2784764"/>
                  </a:cubicBezTo>
                  <a:cubicBezTo>
                    <a:pt x="579349" y="2761673"/>
                    <a:pt x="579857" y="2736929"/>
                    <a:pt x="570113" y="2715491"/>
                  </a:cubicBezTo>
                  <a:cubicBezTo>
                    <a:pt x="556332" y="2685174"/>
                    <a:pt x="514694" y="2632364"/>
                    <a:pt x="514694" y="2632364"/>
                  </a:cubicBezTo>
                  <a:cubicBezTo>
                    <a:pt x="510076" y="2600037"/>
                    <a:pt x="507244" y="2567403"/>
                    <a:pt x="500840" y="2535382"/>
                  </a:cubicBezTo>
                  <a:cubicBezTo>
                    <a:pt x="488885" y="2475607"/>
                    <a:pt x="462486" y="2387288"/>
                    <a:pt x="445422" y="2327564"/>
                  </a:cubicBezTo>
                  <a:cubicBezTo>
                    <a:pt x="440804" y="2290618"/>
                    <a:pt x="435272" y="2253775"/>
                    <a:pt x="431567" y="2216727"/>
                  </a:cubicBezTo>
                  <a:cubicBezTo>
                    <a:pt x="426034" y="2161393"/>
                    <a:pt x="424211" y="2105702"/>
                    <a:pt x="417713" y="2050473"/>
                  </a:cubicBezTo>
                  <a:cubicBezTo>
                    <a:pt x="414962" y="2027086"/>
                    <a:pt x="408071" y="2004368"/>
                    <a:pt x="403858" y="1981200"/>
                  </a:cubicBezTo>
                  <a:cubicBezTo>
                    <a:pt x="398833" y="1953562"/>
                    <a:pt x="397394" y="1925174"/>
                    <a:pt x="390003" y="1898073"/>
                  </a:cubicBezTo>
                  <a:cubicBezTo>
                    <a:pt x="383459" y="1874080"/>
                    <a:pt x="371026" y="1852086"/>
                    <a:pt x="362294" y="1828800"/>
                  </a:cubicBezTo>
                  <a:cubicBezTo>
                    <a:pt x="357166" y="1815126"/>
                    <a:pt x="355532" y="1800002"/>
                    <a:pt x="348440" y="1787236"/>
                  </a:cubicBezTo>
                  <a:cubicBezTo>
                    <a:pt x="332267" y="1758125"/>
                    <a:pt x="311495" y="1731818"/>
                    <a:pt x="293022" y="1704109"/>
                  </a:cubicBezTo>
                  <a:cubicBezTo>
                    <a:pt x="283786" y="1690254"/>
                    <a:pt x="277087" y="1674319"/>
                    <a:pt x="265313" y="1662545"/>
                  </a:cubicBezTo>
                  <a:cubicBezTo>
                    <a:pt x="256076" y="1653309"/>
                    <a:pt x="245763" y="1645036"/>
                    <a:pt x="237603" y="1634836"/>
                  </a:cubicBezTo>
                  <a:cubicBezTo>
                    <a:pt x="160437" y="1538381"/>
                    <a:pt x="267075" y="1650455"/>
                    <a:pt x="168331" y="1551709"/>
                  </a:cubicBezTo>
                  <a:cubicBezTo>
                    <a:pt x="163713" y="1533236"/>
                    <a:pt x="159707" y="1514600"/>
                    <a:pt x="154476" y="1496291"/>
                  </a:cubicBezTo>
                  <a:cubicBezTo>
                    <a:pt x="150464" y="1482249"/>
                    <a:pt x="144818" y="1468715"/>
                    <a:pt x="140622" y="1454727"/>
                  </a:cubicBezTo>
                  <a:cubicBezTo>
                    <a:pt x="130961" y="1422524"/>
                    <a:pt x="121759" y="1390181"/>
                    <a:pt x="112913" y="1357745"/>
                  </a:cubicBezTo>
                  <a:cubicBezTo>
                    <a:pt x="98237" y="1303934"/>
                    <a:pt x="96744" y="1290759"/>
                    <a:pt x="85203" y="1233055"/>
                  </a:cubicBezTo>
                  <a:cubicBezTo>
                    <a:pt x="80585" y="1080655"/>
                    <a:pt x="79363" y="928114"/>
                    <a:pt x="71349" y="775855"/>
                  </a:cubicBezTo>
                  <a:cubicBezTo>
                    <a:pt x="70111" y="752339"/>
                    <a:pt x="60245" y="729969"/>
                    <a:pt x="57494" y="706582"/>
                  </a:cubicBezTo>
                  <a:cubicBezTo>
                    <a:pt x="32838" y="497009"/>
                    <a:pt x="63744" y="600637"/>
                    <a:pt x="29785" y="498764"/>
                  </a:cubicBezTo>
                  <a:cubicBezTo>
                    <a:pt x="25167" y="424873"/>
                    <a:pt x="21400" y="350924"/>
                    <a:pt x="15931" y="277091"/>
                  </a:cubicBezTo>
                  <a:cubicBezTo>
                    <a:pt x="12163" y="226221"/>
                    <a:pt x="4623" y="175637"/>
                    <a:pt x="2076" y="124691"/>
                  </a:cubicBezTo>
                  <a:cubicBezTo>
                    <a:pt x="0" y="83179"/>
                    <a:pt x="2076" y="41564"/>
                    <a:pt x="2076" y="0"/>
                  </a:cubicBezTo>
                </a:path>
              </a:pathLst>
            </a:cu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70" name="Freeform 269"/>
            <p:cNvSpPr/>
            <p:nvPr/>
          </p:nvSpPr>
          <p:spPr>
            <a:xfrm>
              <a:off x="5208990" y="3560993"/>
              <a:ext cx="1330355" cy="2215960"/>
            </a:xfrm>
            <a:custGeom>
              <a:avLst/>
              <a:gdLst>
                <a:gd name="connsiteX0" fmla="*/ 1330036 w 1330036"/>
                <a:gd name="connsiteY0" fmla="*/ 2216727 h 2216727"/>
                <a:gd name="connsiteX1" fmla="*/ 1302327 w 1330036"/>
                <a:gd name="connsiteY1" fmla="*/ 2175164 h 2216727"/>
                <a:gd name="connsiteX2" fmla="*/ 1260764 w 1330036"/>
                <a:gd name="connsiteY2" fmla="*/ 2105891 h 2216727"/>
                <a:gd name="connsiteX3" fmla="*/ 1219200 w 1330036"/>
                <a:gd name="connsiteY3" fmla="*/ 2050473 h 2216727"/>
                <a:gd name="connsiteX4" fmla="*/ 1163782 w 1330036"/>
                <a:gd name="connsiteY4" fmla="*/ 1967345 h 2216727"/>
                <a:gd name="connsiteX5" fmla="*/ 1149927 w 1330036"/>
                <a:gd name="connsiteY5" fmla="*/ 1925782 h 2216727"/>
                <a:gd name="connsiteX6" fmla="*/ 1122218 w 1330036"/>
                <a:gd name="connsiteY6" fmla="*/ 1884218 h 2216727"/>
                <a:gd name="connsiteX7" fmla="*/ 1108364 w 1330036"/>
                <a:gd name="connsiteY7" fmla="*/ 1676400 h 2216727"/>
                <a:gd name="connsiteX8" fmla="*/ 1011382 w 1330036"/>
                <a:gd name="connsiteY8" fmla="*/ 1551709 h 2216727"/>
                <a:gd name="connsiteX9" fmla="*/ 983673 w 1330036"/>
                <a:gd name="connsiteY9" fmla="*/ 1510145 h 2216727"/>
                <a:gd name="connsiteX10" fmla="*/ 928255 w 1330036"/>
                <a:gd name="connsiteY10" fmla="*/ 1468582 h 2216727"/>
                <a:gd name="connsiteX11" fmla="*/ 872836 w 1330036"/>
                <a:gd name="connsiteY11" fmla="*/ 1399309 h 2216727"/>
                <a:gd name="connsiteX12" fmla="*/ 845127 w 1330036"/>
                <a:gd name="connsiteY12" fmla="*/ 1357745 h 2216727"/>
                <a:gd name="connsiteX13" fmla="*/ 831273 w 1330036"/>
                <a:gd name="connsiteY13" fmla="*/ 1316182 h 2216727"/>
                <a:gd name="connsiteX14" fmla="*/ 748146 w 1330036"/>
                <a:gd name="connsiteY14" fmla="*/ 1233055 h 2216727"/>
                <a:gd name="connsiteX15" fmla="*/ 734291 w 1330036"/>
                <a:gd name="connsiteY15" fmla="*/ 1191491 h 2216727"/>
                <a:gd name="connsiteX16" fmla="*/ 665018 w 1330036"/>
                <a:gd name="connsiteY16" fmla="*/ 1122218 h 2216727"/>
                <a:gd name="connsiteX17" fmla="*/ 581891 w 1330036"/>
                <a:gd name="connsiteY17" fmla="*/ 983673 h 2216727"/>
                <a:gd name="connsiteX18" fmla="*/ 554182 w 1330036"/>
                <a:gd name="connsiteY18" fmla="*/ 942109 h 2216727"/>
                <a:gd name="connsiteX19" fmla="*/ 512618 w 1330036"/>
                <a:gd name="connsiteY19" fmla="*/ 914400 h 2216727"/>
                <a:gd name="connsiteX20" fmla="*/ 443346 w 1330036"/>
                <a:gd name="connsiteY20" fmla="*/ 831273 h 2216727"/>
                <a:gd name="connsiteX21" fmla="*/ 401782 w 1330036"/>
                <a:gd name="connsiteY21" fmla="*/ 803564 h 2216727"/>
                <a:gd name="connsiteX22" fmla="*/ 318655 w 1330036"/>
                <a:gd name="connsiteY22" fmla="*/ 734291 h 2216727"/>
                <a:gd name="connsiteX23" fmla="*/ 290946 w 1330036"/>
                <a:gd name="connsiteY23" fmla="*/ 692727 h 2216727"/>
                <a:gd name="connsiteX24" fmla="*/ 221673 w 1330036"/>
                <a:gd name="connsiteY24" fmla="*/ 623455 h 2216727"/>
                <a:gd name="connsiteX25" fmla="*/ 180109 w 1330036"/>
                <a:gd name="connsiteY25" fmla="*/ 540327 h 2216727"/>
                <a:gd name="connsiteX26" fmla="*/ 110836 w 1330036"/>
                <a:gd name="connsiteY26" fmla="*/ 471055 h 2216727"/>
                <a:gd name="connsiteX27" fmla="*/ 55418 w 1330036"/>
                <a:gd name="connsiteY27" fmla="*/ 346364 h 2216727"/>
                <a:gd name="connsiteX28" fmla="*/ 27709 w 1330036"/>
                <a:gd name="connsiteY28" fmla="*/ 249382 h 2216727"/>
                <a:gd name="connsiteX29" fmla="*/ 0 w 1330036"/>
                <a:gd name="connsiteY29" fmla="*/ 166255 h 2216727"/>
                <a:gd name="connsiteX30" fmla="*/ 0 w 1330036"/>
                <a:gd name="connsiteY30" fmla="*/ 0 h 2216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330036" h="2216727">
                  <a:moveTo>
                    <a:pt x="1330036" y="2216727"/>
                  </a:moveTo>
                  <a:cubicBezTo>
                    <a:pt x="1320800" y="2202873"/>
                    <a:pt x="1311152" y="2189284"/>
                    <a:pt x="1302327" y="2175164"/>
                  </a:cubicBezTo>
                  <a:cubicBezTo>
                    <a:pt x="1288055" y="2152329"/>
                    <a:pt x="1275701" y="2128297"/>
                    <a:pt x="1260764" y="2105891"/>
                  </a:cubicBezTo>
                  <a:cubicBezTo>
                    <a:pt x="1247955" y="2086678"/>
                    <a:pt x="1231438" y="2070054"/>
                    <a:pt x="1219200" y="2050473"/>
                  </a:cubicBezTo>
                  <a:cubicBezTo>
                    <a:pt x="1163280" y="1961001"/>
                    <a:pt x="1220243" y="2023808"/>
                    <a:pt x="1163782" y="1967345"/>
                  </a:cubicBezTo>
                  <a:cubicBezTo>
                    <a:pt x="1159164" y="1953491"/>
                    <a:pt x="1156458" y="1938844"/>
                    <a:pt x="1149927" y="1925782"/>
                  </a:cubicBezTo>
                  <a:cubicBezTo>
                    <a:pt x="1142480" y="1910889"/>
                    <a:pt x="1124955" y="1900643"/>
                    <a:pt x="1122218" y="1884218"/>
                  </a:cubicBezTo>
                  <a:cubicBezTo>
                    <a:pt x="1110805" y="1815736"/>
                    <a:pt x="1124444" y="1743938"/>
                    <a:pt x="1108364" y="1676400"/>
                  </a:cubicBezTo>
                  <a:cubicBezTo>
                    <a:pt x="1094358" y="1617572"/>
                    <a:pt x="1045735" y="1592933"/>
                    <a:pt x="1011382" y="1551709"/>
                  </a:cubicBezTo>
                  <a:cubicBezTo>
                    <a:pt x="1000722" y="1538917"/>
                    <a:pt x="995447" y="1521919"/>
                    <a:pt x="983673" y="1510145"/>
                  </a:cubicBezTo>
                  <a:cubicBezTo>
                    <a:pt x="967345" y="1493817"/>
                    <a:pt x="946728" y="1482436"/>
                    <a:pt x="928255" y="1468582"/>
                  </a:cubicBezTo>
                  <a:cubicBezTo>
                    <a:pt x="842970" y="1340653"/>
                    <a:pt x="951803" y="1498017"/>
                    <a:pt x="872836" y="1399309"/>
                  </a:cubicBezTo>
                  <a:cubicBezTo>
                    <a:pt x="862434" y="1386307"/>
                    <a:pt x="854363" y="1371600"/>
                    <a:pt x="845127" y="1357745"/>
                  </a:cubicBezTo>
                  <a:cubicBezTo>
                    <a:pt x="840509" y="1343891"/>
                    <a:pt x="840239" y="1327709"/>
                    <a:pt x="831273" y="1316182"/>
                  </a:cubicBezTo>
                  <a:cubicBezTo>
                    <a:pt x="807215" y="1285250"/>
                    <a:pt x="748146" y="1233055"/>
                    <a:pt x="748146" y="1233055"/>
                  </a:cubicBezTo>
                  <a:cubicBezTo>
                    <a:pt x="743528" y="1219200"/>
                    <a:pt x="743414" y="1202895"/>
                    <a:pt x="734291" y="1191491"/>
                  </a:cubicBezTo>
                  <a:cubicBezTo>
                    <a:pt x="632692" y="1064494"/>
                    <a:pt x="748144" y="1267689"/>
                    <a:pt x="665018" y="1122218"/>
                  </a:cubicBezTo>
                  <a:cubicBezTo>
                    <a:pt x="579815" y="973112"/>
                    <a:pt x="717457" y="1187023"/>
                    <a:pt x="581891" y="983673"/>
                  </a:cubicBezTo>
                  <a:cubicBezTo>
                    <a:pt x="572655" y="969818"/>
                    <a:pt x="568037" y="951345"/>
                    <a:pt x="554182" y="942109"/>
                  </a:cubicBezTo>
                  <a:lnTo>
                    <a:pt x="512618" y="914400"/>
                  </a:lnTo>
                  <a:cubicBezTo>
                    <a:pt x="485373" y="873532"/>
                    <a:pt x="483349" y="864608"/>
                    <a:pt x="443346" y="831273"/>
                  </a:cubicBezTo>
                  <a:cubicBezTo>
                    <a:pt x="430554" y="820613"/>
                    <a:pt x="414574" y="814224"/>
                    <a:pt x="401782" y="803564"/>
                  </a:cubicBezTo>
                  <a:cubicBezTo>
                    <a:pt x="295101" y="714664"/>
                    <a:pt x="421853" y="803090"/>
                    <a:pt x="318655" y="734291"/>
                  </a:cubicBezTo>
                  <a:cubicBezTo>
                    <a:pt x="309419" y="720436"/>
                    <a:pt x="301911" y="705258"/>
                    <a:pt x="290946" y="692727"/>
                  </a:cubicBezTo>
                  <a:cubicBezTo>
                    <a:pt x="269442" y="668151"/>
                    <a:pt x="221673" y="623455"/>
                    <a:pt x="221673" y="623455"/>
                  </a:cubicBezTo>
                  <a:cubicBezTo>
                    <a:pt x="208593" y="584215"/>
                    <a:pt x="209032" y="573381"/>
                    <a:pt x="180109" y="540327"/>
                  </a:cubicBezTo>
                  <a:cubicBezTo>
                    <a:pt x="158605" y="515751"/>
                    <a:pt x="110836" y="471055"/>
                    <a:pt x="110836" y="471055"/>
                  </a:cubicBezTo>
                  <a:cubicBezTo>
                    <a:pt x="77862" y="372131"/>
                    <a:pt x="99329" y="412230"/>
                    <a:pt x="55418" y="346364"/>
                  </a:cubicBezTo>
                  <a:cubicBezTo>
                    <a:pt x="8846" y="206642"/>
                    <a:pt x="79914" y="423397"/>
                    <a:pt x="27709" y="249382"/>
                  </a:cubicBezTo>
                  <a:cubicBezTo>
                    <a:pt x="19316" y="221406"/>
                    <a:pt x="0" y="195463"/>
                    <a:pt x="0" y="166255"/>
                  </a:cubicBezTo>
                  <a:lnTo>
                    <a:pt x="0" y="0"/>
                  </a:lnTo>
                </a:path>
              </a:pathLst>
            </a:cu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71" name="Freeform 270"/>
            <p:cNvSpPr/>
            <p:nvPr/>
          </p:nvSpPr>
          <p:spPr>
            <a:xfrm>
              <a:off x="3769096" y="1205345"/>
              <a:ext cx="1231927" cy="4266834"/>
            </a:xfrm>
            <a:custGeom>
              <a:avLst/>
              <a:gdLst>
                <a:gd name="connsiteX0" fmla="*/ 0 w 1233055"/>
                <a:gd name="connsiteY0" fmla="*/ 4267200 h 4267200"/>
                <a:gd name="connsiteX1" fmla="*/ 41564 w 1233055"/>
                <a:gd name="connsiteY1" fmla="*/ 4128655 h 4267200"/>
                <a:gd name="connsiteX2" fmla="*/ 69273 w 1233055"/>
                <a:gd name="connsiteY2" fmla="*/ 4087091 h 4267200"/>
                <a:gd name="connsiteX3" fmla="*/ 138546 w 1233055"/>
                <a:gd name="connsiteY3" fmla="*/ 3976255 h 4267200"/>
                <a:gd name="connsiteX4" fmla="*/ 166255 w 1233055"/>
                <a:gd name="connsiteY4" fmla="*/ 3879273 h 4267200"/>
                <a:gd name="connsiteX5" fmla="*/ 193964 w 1233055"/>
                <a:gd name="connsiteY5" fmla="*/ 3823855 h 4267200"/>
                <a:gd name="connsiteX6" fmla="*/ 207819 w 1233055"/>
                <a:gd name="connsiteY6" fmla="*/ 3782291 h 4267200"/>
                <a:gd name="connsiteX7" fmla="*/ 235528 w 1233055"/>
                <a:gd name="connsiteY7" fmla="*/ 3726873 h 4267200"/>
                <a:gd name="connsiteX8" fmla="*/ 249382 w 1233055"/>
                <a:gd name="connsiteY8" fmla="*/ 3685309 h 4267200"/>
                <a:gd name="connsiteX9" fmla="*/ 346364 w 1233055"/>
                <a:gd name="connsiteY9" fmla="*/ 3629891 h 4267200"/>
                <a:gd name="connsiteX10" fmla="*/ 374073 w 1233055"/>
                <a:gd name="connsiteY10" fmla="*/ 3588328 h 4267200"/>
                <a:gd name="connsiteX11" fmla="*/ 457200 w 1233055"/>
                <a:gd name="connsiteY11" fmla="*/ 3532909 h 4267200"/>
                <a:gd name="connsiteX12" fmla="*/ 498764 w 1233055"/>
                <a:gd name="connsiteY12" fmla="*/ 3449782 h 4267200"/>
                <a:gd name="connsiteX13" fmla="*/ 526473 w 1233055"/>
                <a:gd name="connsiteY13" fmla="*/ 3366655 h 4267200"/>
                <a:gd name="connsiteX14" fmla="*/ 540328 w 1233055"/>
                <a:gd name="connsiteY14" fmla="*/ 3325091 h 4267200"/>
                <a:gd name="connsiteX15" fmla="*/ 595746 w 1233055"/>
                <a:gd name="connsiteY15" fmla="*/ 3255818 h 4267200"/>
                <a:gd name="connsiteX16" fmla="*/ 623455 w 1233055"/>
                <a:gd name="connsiteY16" fmla="*/ 3214255 h 4267200"/>
                <a:gd name="connsiteX17" fmla="*/ 665019 w 1233055"/>
                <a:gd name="connsiteY17" fmla="*/ 3186546 h 4267200"/>
                <a:gd name="connsiteX18" fmla="*/ 762000 w 1233055"/>
                <a:gd name="connsiteY18" fmla="*/ 3075709 h 4267200"/>
                <a:gd name="connsiteX19" fmla="*/ 817419 w 1233055"/>
                <a:gd name="connsiteY19" fmla="*/ 2978728 h 4267200"/>
                <a:gd name="connsiteX20" fmla="*/ 831273 w 1233055"/>
                <a:gd name="connsiteY20" fmla="*/ 2937164 h 4267200"/>
                <a:gd name="connsiteX21" fmla="*/ 886691 w 1233055"/>
                <a:gd name="connsiteY21" fmla="*/ 2854037 h 4267200"/>
                <a:gd name="connsiteX22" fmla="*/ 942109 w 1233055"/>
                <a:gd name="connsiteY22" fmla="*/ 2757055 h 4267200"/>
                <a:gd name="connsiteX23" fmla="*/ 969819 w 1233055"/>
                <a:gd name="connsiteY23" fmla="*/ 2729346 h 4267200"/>
                <a:gd name="connsiteX24" fmla="*/ 997528 w 1233055"/>
                <a:gd name="connsiteY24" fmla="*/ 2646218 h 4267200"/>
                <a:gd name="connsiteX25" fmla="*/ 1011382 w 1233055"/>
                <a:gd name="connsiteY25" fmla="*/ 2604655 h 4267200"/>
                <a:gd name="connsiteX26" fmla="*/ 1080655 w 1233055"/>
                <a:gd name="connsiteY26" fmla="*/ 2438400 h 4267200"/>
                <a:gd name="connsiteX27" fmla="*/ 1122219 w 1233055"/>
                <a:gd name="connsiteY27" fmla="*/ 2313709 h 4267200"/>
                <a:gd name="connsiteX28" fmla="*/ 1136073 w 1233055"/>
                <a:gd name="connsiteY28" fmla="*/ 2202873 h 4267200"/>
                <a:gd name="connsiteX29" fmla="*/ 1149928 w 1233055"/>
                <a:gd name="connsiteY29" fmla="*/ 2147455 h 4267200"/>
                <a:gd name="connsiteX30" fmla="*/ 1191491 w 1233055"/>
                <a:gd name="connsiteY30" fmla="*/ 2036618 h 4267200"/>
                <a:gd name="connsiteX31" fmla="*/ 1219200 w 1233055"/>
                <a:gd name="connsiteY31" fmla="*/ 1870364 h 4267200"/>
                <a:gd name="connsiteX32" fmla="*/ 1233055 w 1233055"/>
                <a:gd name="connsiteY32" fmla="*/ 1828800 h 4267200"/>
                <a:gd name="connsiteX33" fmla="*/ 1191491 w 1233055"/>
                <a:gd name="connsiteY33" fmla="*/ 1482437 h 4267200"/>
                <a:gd name="connsiteX34" fmla="*/ 1136073 w 1233055"/>
                <a:gd name="connsiteY34" fmla="*/ 1371600 h 4267200"/>
                <a:gd name="connsiteX35" fmla="*/ 1052946 w 1233055"/>
                <a:gd name="connsiteY35" fmla="*/ 1233055 h 4267200"/>
                <a:gd name="connsiteX36" fmla="*/ 1025237 w 1233055"/>
                <a:gd name="connsiteY36" fmla="*/ 1191491 h 4267200"/>
                <a:gd name="connsiteX37" fmla="*/ 997528 w 1233055"/>
                <a:gd name="connsiteY37" fmla="*/ 1108364 h 4267200"/>
                <a:gd name="connsiteX38" fmla="*/ 914400 w 1233055"/>
                <a:gd name="connsiteY38" fmla="*/ 983673 h 4267200"/>
                <a:gd name="connsiteX39" fmla="*/ 886691 w 1233055"/>
                <a:gd name="connsiteY39" fmla="*/ 942109 h 4267200"/>
                <a:gd name="connsiteX40" fmla="*/ 858982 w 1233055"/>
                <a:gd name="connsiteY40" fmla="*/ 900546 h 4267200"/>
                <a:gd name="connsiteX41" fmla="*/ 762000 w 1233055"/>
                <a:gd name="connsiteY41" fmla="*/ 775855 h 4267200"/>
                <a:gd name="connsiteX42" fmla="*/ 678873 w 1233055"/>
                <a:gd name="connsiteY42" fmla="*/ 665018 h 4267200"/>
                <a:gd name="connsiteX43" fmla="*/ 637309 w 1233055"/>
                <a:gd name="connsiteY43" fmla="*/ 637309 h 4267200"/>
                <a:gd name="connsiteX44" fmla="*/ 595746 w 1233055"/>
                <a:gd name="connsiteY44" fmla="*/ 540328 h 4267200"/>
                <a:gd name="connsiteX45" fmla="*/ 540328 w 1233055"/>
                <a:gd name="connsiteY45" fmla="*/ 471055 h 4267200"/>
                <a:gd name="connsiteX46" fmla="*/ 526473 w 1233055"/>
                <a:gd name="connsiteY46" fmla="*/ 429491 h 4267200"/>
                <a:gd name="connsiteX47" fmla="*/ 457200 w 1233055"/>
                <a:gd name="connsiteY47" fmla="*/ 360218 h 4267200"/>
                <a:gd name="connsiteX48" fmla="*/ 401782 w 1233055"/>
                <a:gd name="connsiteY48" fmla="*/ 277091 h 4267200"/>
                <a:gd name="connsiteX49" fmla="*/ 374073 w 1233055"/>
                <a:gd name="connsiteY49" fmla="*/ 193964 h 4267200"/>
                <a:gd name="connsiteX50" fmla="*/ 332509 w 1233055"/>
                <a:gd name="connsiteY50" fmla="*/ 110837 h 4267200"/>
                <a:gd name="connsiteX51" fmla="*/ 374073 w 1233055"/>
                <a:gd name="connsiteY51" fmla="*/ 27709 h 4267200"/>
                <a:gd name="connsiteX52" fmla="*/ 374073 w 1233055"/>
                <a:gd name="connsiteY52" fmla="*/ 0 h 426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233055" h="4267200">
                  <a:moveTo>
                    <a:pt x="0" y="4267200"/>
                  </a:moveTo>
                  <a:cubicBezTo>
                    <a:pt x="11514" y="4221144"/>
                    <a:pt x="22291" y="4172020"/>
                    <a:pt x="41564" y="4128655"/>
                  </a:cubicBezTo>
                  <a:cubicBezTo>
                    <a:pt x="48327" y="4113439"/>
                    <a:pt x="61012" y="4101548"/>
                    <a:pt x="69273" y="4087091"/>
                  </a:cubicBezTo>
                  <a:cubicBezTo>
                    <a:pt x="130128" y="3980595"/>
                    <a:pt x="59077" y="4082212"/>
                    <a:pt x="138546" y="3976255"/>
                  </a:cubicBezTo>
                  <a:cubicBezTo>
                    <a:pt x="145578" y="3948127"/>
                    <a:pt x="154328" y="3907103"/>
                    <a:pt x="166255" y="3879273"/>
                  </a:cubicBezTo>
                  <a:cubicBezTo>
                    <a:pt x="174391" y="3860290"/>
                    <a:pt x="185828" y="3842838"/>
                    <a:pt x="193964" y="3823855"/>
                  </a:cubicBezTo>
                  <a:cubicBezTo>
                    <a:pt x="199717" y="3810432"/>
                    <a:pt x="202066" y="3795714"/>
                    <a:pt x="207819" y="3782291"/>
                  </a:cubicBezTo>
                  <a:cubicBezTo>
                    <a:pt x="215955" y="3763308"/>
                    <a:pt x="227392" y="3745856"/>
                    <a:pt x="235528" y="3726873"/>
                  </a:cubicBezTo>
                  <a:cubicBezTo>
                    <a:pt x="241281" y="3713450"/>
                    <a:pt x="240259" y="3696713"/>
                    <a:pt x="249382" y="3685309"/>
                  </a:cubicBezTo>
                  <a:cubicBezTo>
                    <a:pt x="262436" y="3668991"/>
                    <a:pt x="332729" y="3636709"/>
                    <a:pt x="346364" y="3629891"/>
                  </a:cubicBezTo>
                  <a:cubicBezTo>
                    <a:pt x="355600" y="3616037"/>
                    <a:pt x="361542" y="3599293"/>
                    <a:pt x="374073" y="3588328"/>
                  </a:cubicBezTo>
                  <a:cubicBezTo>
                    <a:pt x="399135" y="3566398"/>
                    <a:pt x="457200" y="3532909"/>
                    <a:pt x="457200" y="3532909"/>
                  </a:cubicBezTo>
                  <a:cubicBezTo>
                    <a:pt x="507734" y="3381316"/>
                    <a:pt x="427138" y="3610942"/>
                    <a:pt x="498764" y="3449782"/>
                  </a:cubicBezTo>
                  <a:cubicBezTo>
                    <a:pt x="510626" y="3423092"/>
                    <a:pt x="517237" y="3394364"/>
                    <a:pt x="526473" y="3366655"/>
                  </a:cubicBezTo>
                  <a:cubicBezTo>
                    <a:pt x="531091" y="3352800"/>
                    <a:pt x="532227" y="3337242"/>
                    <a:pt x="540328" y="3325091"/>
                  </a:cubicBezTo>
                  <a:cubicBezTo>
                    <a:pt x="625612" y="3197166"/>
                    <a:pt x="516780" y="3354526"/>
                    <a:pt x="595746" y="3255818"/>
                  </a:cubicBezTo>
                  <a:cubicBezTo>
                    <a:pt x="606148" y="3242816"/>
                    <a:pt x="611681" y="3226029"/>
                    <a:pt x="623455" y="3214255"/>
                  </a:cubicBezTo>
                  <a:cubicBezTo>
                    <a:pt x="635229" y="3202481"/>
                    <a:pt x="651164" y="3195782"/>
                    <a:pt x="665019" y="3186546"/>
                  </a:cubicBezTo>
                  <a:cubicBezTo>
                    <a:pt x="729673" y="3089564"/>
                    <a:pt x="692728" y="3121891"/>
                    <a:pt x="762000" y="3075709"/>
                  </a:cubicBezTo>
                  <a:cubicBezTo>
                    <a:pt x="789826" y="3033970"/>
                    <a:pt x="796327" y="3027942"/>
                    <a:pt x="817419" y="2978728"/>
                  </a:cubicBezTo>
                  <a:cubicBezTo>
                    <a:pt x="823172" y="2965305"/>
                    <a:pt x="824181" y="2949930"/>
                    <a:pt x="831273" y="2937164"/>
                  </a:cubicBezTo>
                  <a:cubicBezTo>
                    <a:pt x="847446" y="2908053"/>
                    <a:pt x="871798" y="2883823"/>
                    <a:pt x="886691" y="2854037"/>
                  </a:cubicBezTo>
                  <a:cubicBezTo>
                    <a:pt x="905654" y="2816111"/>
                    <a:pt x="915998" y="2789693"/>
                    <a:pt x="942109" y="2757055"/>
                  </a:cubicBezTo>
                  <a:cubicBezTo>
                    <a:pt x="950269" y="2746855"/>
                    <a:pt x="960582" y="2738582"/>
                    <a:pt x="969819" y="2729346"/>
                  </a:cubicBezTo>
                  <a:lnTo>
                    <a:pt x="997528" y="2646218"/>
                  </a:lnTo>
                  <a:cubicBezTo>
                    <a:pt x="1002146" y="2632364"/>
                    <a:pt x="1003281" y="2616806"/>
                    <a:pt x="1011382" y="2604655"/>
                  </a:cubicBezTo>
                  <a:cubicBezTo>
                    <a:pt x="1063393" y="2526637"/>
                    <a:pt x="1033825" y="2578888"/>
                    <a:pt x="1080655" y="2438400"/>
                  </a:cubicBezTo>
                  <a:lnTo>
                    <a:pt x="1122219" y="2313709"/>
                  </a:lnTo>
                  <a:cubicBezTo>
                    <a:pt x="1126837" y="2276764"/>
                    <a:pt x="1129952" y="2239599"/>
                    <a:pt x="1136073" y="2202873"/>
                  </a:cubicBezTo>
                  <a:cubicBezTo>
                    <a:pt x="1139203" y="2184091"/>
                    <a:pt x="1144697" y="2165764"/>
                    <a:pt x="1149928" y="2147455"/>
                  </a:cubicBezTo>
                  <a:cubicBezTo>
                    <a:pt x="1160790" y="2109438"/>
                    <a:pt x="1176846" y="2073231"/>
                    <a:pt x="1191491" y="2036618"/>
                  </a:cubicBezTo>
                  <a:cubicBezTo>
                    <a:pt x="1199310" y="1981891"/>
                    <a:pt x="1205697" y="1924378"/>
                    <a:pt x="1219200" y="1870364"/>
                  </a:cubicBezTo>
                  <a:cubicBezTo>
                    <a:pt x="1222742" y="1856196"/>
                    <a:pt x="1228437" y="1842655"/>
                    <a:pt x="1233055" y="1828800"/>
                  </a:cubicBezTo>
                  <a:cubicBezTo>
                    <a:pt x="1229846" y="1774245"/>
                    <a:pt x="1232036" y="1563528"/>
                    <a:pt x="1191491" y="1482437"/>
                  </a:cubicBezTo>
                  <a:cubicBezTo>
                    <a:pt x="1173018" y="1445491"/>
                    <a:pt x="1158986" y="1405969"/>
                    <a:pt x="1136073" y="1371600"/>
                  </a:cubicBezTo>
                  <a:cubicBezTo>
                    <a:pt x="1000510" y="1168255"/>
                    <a:pt x="1138147" y="1382158"/>
                    <a:pt x="1052946" y="1233055"/>
                  </a:cubicBezTo>
                  <a:cubicBezTo>
                    <a:pt x="1044685" y="1218598"/>
                    <a:pt x="1032000" y="1206707"/>
                    <a:pt x="1025237" y="1191491"/>
                  </a:cubicBezTo>
                  <a:cubicBezTo>
                    <a:pt x="1013375" y="1164801"/>
                    <a:pt x="1013730" y="1132666"/>
                    <a:pt x="997528" y="1108364"/>
                  </a:cubicBezTo>
                  <a:lnTo>
                    <a:pt x="914400" y="983673"/>
                  </a:lnTo>
                  <a:lnTo>
                    <a:pt x="886691" y="942109"/>
                  </a:lnTo>
                  <a:lnTo>
                    <a:pt x="858982" y="900546"/>
                  </a:lnTo>
                  <a:cubicBezTo>
                    <a:pt x="821128" y="786978"/>
                    <a:pt x="886604" y="962761"/>
                    <a:pt x="762000" y="775855"/>
                  </a:cubicBezTo>
                  <a:cubicBezTo>
                    <a:pt x="736678" y="737872"/>
                    <a:pt x="715483" y="694306"/>
                    <a:pt x="678873" y="665018"/>
                  </a:cubicBezTo>
                  <a:cubicBezTo>
                    <a:pt x="665871" y="654616"/>
                    <a:pt x="651164" y="646545"/>
                    <a:pt x="637309" y="637309"/>
                  </a:cubicBezTo>
                  <a:cubicBezTo>
                    <a:pt x="624994" y="600363"/>
                    <a:pt x="618573" y="574570"/>
                    <a:pt x="595746" y="540328"/>
                  </a:cubicBezTo>
                  <a:cubicBezTo>
                    <a:pt x="544202" y="463011"/>
                    <a:pt x="590657" y="571713"/>
                    <a:pt x="540328" y="471055"/>
                  </a:cubicBezTo>
                  <a:cubicBezTo>
                    <a:pt x="533797" y="457993"/>
                    <a:pt x="535235" y="441174"/>
                    <a:pt x="526473" y="429491"/>
                  </a:cubicBezTo>
                  <a:cubicBezTo>
                    <a:pt x="506880" y="403367"/>
                    <a:pt x="475314" y="387389"/>
                    <a:pt x="457200" y="360218"/>
                  </a:cubicBezTo>
                  <a:lnTo>
                    <a:pt x="401782" y="277091"/>
                  </a:lnTo>
                  <a:cubicBezTo>
                    <a:pt x="392546" y="249382"/>
                    <a:pt x="390274" y="218266"/>
                    <a:pt x="374073" y="193964"/>
                  </a:cubicBezTo>
                  <a:cubicBezTo>
                    <a:pt x="338263" y="140249"/>
                    <a:pt x="351630" y="168197"/>
                    <a:pt x="332509" y="110837"/>
                  </a:cubicBezTo>
                  <a:cubicBezTo>
                    <a:pt x="355863" y="75806"/>
                    <a:pt x="365879" y="68683"/>
                    <a:pt x="374073" y="27709"/>
                  </a:cubicBezTo>
                  <a:cubicBezTo>
                    <a:pt x="375884" y="18652"/>
                    <a:pt x="374073" y="9236"/>
                    <a:pt x="374073" y="0"/>
                  </a:cubicBezTo>
                </a:path>
              </a:pathLst>
            </a:cu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72" name="Freeform 271"/>
            <p:cNvSpPr/>
            <p:nvPr/>
          </p:nvSpPr>
          <p:spPr>
            <a:xfrm>
              <a:off x="4888308" y="1413289"/>
              <a:ext cx="549287" cy="4643040"/>
            </a:xfrm>
            <a:custGeom>
              <a:avLst/>
              <a:gdLst>
                <a:gd name="connsiteX0" fmla="*/ 515264 w 549038"/>
                <a:gd name="connsiteY0" fmla="*/ 4516582 h 4642649"/>
                <a:gd name="connsiteX1" fmla="*/ 418282 w 549038"/>
                <a:gd name="connsiteY1" fmla="*/ 4100946 h 4642649"/>
                <a:gd name="connsiteX2" fmla="*/ 390573 w 549038"/>
                <a:gd name="connsiteY2" fmla="*/ 4017819 h 4642649"/>
                <a:gd name="connsiteX3" fmla="*/ 376718 w 549038"/>
                <a:gd name="connsiteY3" fmla="*/ 3976255 h 4642649"/>
                <a:gd name="connsiteX4" fmla="*/ 349009 w 549038"/>
                <a:gd name="connsiteY4" fmla="*/ 3934691 h 4642649"/>
                <a:gd name="connsiteX5" fmla="*/ 321300 w 549038"/>
                <a:gd name="connsiteY5" fmla="*/ 3837710 h 4642649"/>
                <a:gd name="connsiteX6" fmla="*/ 279736 w 549038"/>
                <a:gd name="connsiteY6" fmla="*/ 3754582 h 4642649"/>
                <a:gd name="connsiteX7" fmla="*/ 252027 w 549038"/>
                <a:gd name="connsiteY7" fmla="*/ 3643746 h 4642649"/>
                <a:gd name="connsiteX8" fmla="*/ 224318 w 549038"/>
                <a:gd name="connsiteY8" fmla="*/ 3546764 h 4642649"/>
                <a:gd name="connsiteX9" fmla="*/ 196609 w 549038"/>
                <a:gd name="connsiteY9" fmla="*/ 3505200 h 4642649"/>
                <a:gd name="connsiteX10" fmla="*/ 168900 w 549038"/>
                <a:gd name="connsiteY10" fmla="*/ 3422073 h 4642649"/>
                <a:gd name="connsiteX11" fmla="*/ 155046 w 549038"/>
                <a:gd name="connsiteY11" fmla="*/ 3380510 h 4642649"/>
                <a:gd name="connsiteX12" fmla="*/ 141191 w 549038"/>
                <a:gd name="connsiteY12" fmla="*/ 3297382 h 4642649"/>
                <a:gd name="connsiteX13" fmla="*/ 113482 w 549038"/>
                <a:gd name="connsiteY13" fmla="*/ 3200400 h 4642649"/>
                <a:gd name="connsiteX14" fmla="*/ 71918 w 549038"/>
                <a:gd name="connsiteY14" fmla="*/ 3061855 h 4642649"/>
                <a:gd name="connsiteX15" fmla="*/ 44209 w 549038"/>
                <a:gd name="connsiteY15" fmla="*/ 3020291 h 4642649"/>
                <a:gd name="connsiteX16" fmla="*/ 44209 w 549038"/>
                <a:gd name="connsiteY16" fmla="*/ 2369128 h 4642649"/>
                <a:gd name="connsiteX17" fmla="*/ 71918 w 549038"/>
                <a:gd name="connsiteY17" fmla="*/ 2050473 h 4642649"/>
                <a:gd name="connsiteX18" fmla="*/ 85773 w 549038"/>
                <a:gd name="connsiteY18" fmla="*/ 1967346 h 4642649"/>
                <a:gd name="connsiteX19" fmla="*/ 113482 w 549038"/>
                <a:gd name="connsiteY19" fmla="*/ 1884219 h 4642649"/>
                <a:gd name="connsiteX20" fmla="*/ 155046 w 549038"/>
                <a:gd name="connsiteY20" fmla="*/ 1773382 h 4642649"/>
                <a:gd name="connsiteX21" fmla="*/ 141191 w 549038"/>
                <a:gd name="connsiteY21" fmla="*/ 1136073 h 4642649"/>
                <a:gd name="connsiteX22" fmla="*/ 58064 w 549038"/>
                <a:gd name="connsiteY22" fmla="*/ 969819 h 4642649"/>
                <a:gd name="connsiteX23" fmla="*/ 44209 w 549038"/>
                <a:gd name="connsiteY23" fmla="*/ 928255 h 4642649"/>
                <a:gd name="connsiteX24" fmla="*/ 44209 w 549038"/>
                <a:gd name="connsiteY24" fmla="*/ 207819 h 4642649"/>
                <a:gd name="connsiteX25" fmla="*/ 71918 w 549038"/>
                <a:gd name="connsiteY25" fmla="*/ 124691 h 4642649"/>
                <a:gd name="connsiteX26" fmla="*/ 85773 w 549038"/>
                <a:gd name="connsiteY26" fmla="*/ 41564 h 4642649"/>
                <a:gd name="connsiteX27" fmla="*/ 99627 w 549038"/>
                <a:gd name="connsiteY27" fmla="*/ 0 h 4642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49038" h="4642649">
                  <a:moveTo>
                    <a:pt x="515264" y="4516582"/>
                  </a:moveTo>
                  <a:cubicBezTo>
                    <a:pt x="440885" y="4256255"/>
                    <a:pt x="549038" y="4642649"/>
                    <a:pt x="418282" y="4100946"/>
                  </a:cubicBezTo>
                  <a:cubicBezTo>
                    <a:pt x="411429" y="4072554"/>
                    <a:pt x="399809" y="4045528"/>
                    <a:pt x="390573" y="4017819"/>
                  </a:cubicBezTo>
                  <a:cubicBezTo>
                    <a:pt x="385955" y="4003964"/>
                    <a:pt x="384819" y="3988406"/>
                    <a:pt x="376718" y="3976255"/>
                  </a:cubicBezTo>
                  <a:lnTo>
                    <a:pt x="349009" y="3934691"/>
                  </a:lnTo>
                  <a:cubicBezTo>
                    <a:pt x="344569" y="3916929"/>
                    <a:pt x="331240" y="3857590"/>
                    <a:pt x="321300" y="3837710"/>
                  </a:cubicBezTo>
                  <a:cubicBezTo>
                    <a:pt x="283469" y="3762049"/>
                    <a:pt x="300629" y="3831191"/>
                    <a:pt x="279736" y="3754582"/>
                  </a:cubicBezTo>
                  <a:cubicBezTo>
                    <a:pt x="269716" y="3717842"/>
                    <a:pt x="261263" y="3680691"/>
                    <a:pt x="252027" y="3643746"/>
                  </a:cubicBezTo>
                  <a:cubicBezTo>
                    <a:pt x="247587" y="3625984"/>
                    <a:pt x="234258" y="3566644"/>
                    <a:pt x="224318" y="3546764"/>
                  </a:cubicBezTo>
                  <a:cubicBezTo>
                    <a:pt x="216871" y="3531871"/>
                    <a:pt x="205845" y="3519055"/>
                    <a:pt x="196609" y="3505200"/>
                  </a:cubicBezTo>
                  <a:lnTo>
                    <a:pt x="168900" y="3422073"/>
                  </a:lnTo>
                  <a:cubicBezTo>
                    <a:pt x="164282" y="3408219"/>
                    <a:pt x="157447" y="3394915"/>
                    <a:pt x="155046" y="3380510"/>
                  </a:cubicBezTo>
                  <a:cubicBezTo>
                    <a:pt x="150428" y="3352801"/>
                    <a:pt x="146700" y="3324928"/>
                    <a:pt x="141191" y="3297382"/>
                  </a:cubicBezTo>
                  <a:cubicBezTo>
                    <a:pt x="126757" y="3225212"/>
                    <a:pt x="131085" y="3262010"/>
                    <a:pt x="113482" y="3200400"/>
                  </a:cubicBezTo>
                  <a:cubicBezTo>
                    <a:pt x="103802" y="3166519"/>
                    <a:pt x="88378" y="3086545"/>
                    <a:pt x="71918" y="3061855"/>
                  </a:cubicBezTo>
                  <a:lnTo>
                    <a:pt x="44209" y="3020291"/>
                  </a:lnTo>
                  <a:cubicBezTo>
                    <a:pt x="0" y="2755028"/>
                    <a:pt x="24402" y="2933636"/>
                    <a:pt x="44209" y="2369128"/>
                  </a:cubicBezTo>
                  <a:cubicBezTo>
                    <a:pt x="49817" y="2209297"/>
                    <a:pt x="52130" y="2179093"/>
                    <a:pt x="71918" y="2050473"/>
                  </a:cubicBezTo>
                  <a:cubicBezTo>
                    <a:pt x="76189" y="2022708"/>
                    <a:pt x="78960" y="1994598"/>
                    <a:pt x="85773" y="1967346"/>
                  </a:cubicBezTo>
                  <a:cubicBezTo>
                    <a:pt x="92857" y="1939010"/>
                    <a:pt x="106398" y="1912555"/>
                    <a:pt x="113482" y="1884219"/>
                  </a:cubicBezTo>
                  <a:cubicBezTo>
                    <a:pt x="132345" y="1808763"/>
                    <a:pt x="118820" y="1845831"/>
                    <a:pt x="155046" y="1773382"/>
                  </a:cubicBezTo>
                  <a:cubicBezTo>
                    <a:pt x="150428" y="1560946"/>
                    <a:pt x="153430" y="1348207"/>
                    <a:pt x="141191" y="1136073"/>
                  </a:cubicBezTo>
                  <a:cubicBezTo>
                    <a:pt x="134617" y="1022133"/>
                    <a:pt x="93578" y="1076359"/>
                    <a:pt x="58064" y="969819"/>
                  </a:cubicBezTo>
                  <a:lnTo>
                    <a:pt x="44209" y="928255"/>
                  </a:lnTo>
                  <a:cubicBezTo>
                    <a:pt x="22524" y="624656"/>
                    <a:pt x="15985" y="621775"/>
                    <a:pt x="44209" y="207819"/>
                  </a:cubicBezTo>
                  <a:cubicBezTo>
                    <a:pt x="46196" y="178678"/>
                    <a:pt x="67116" y="153502"/>
                    <a:pt x="71918" y="124691"/>
                  </a:cubicBezTo>
                  <a:cubicBezTo>
                    <a:pt x="76536" y="96982"/>
                    <a:pt x="79679" y="68986"/>
                    <a:pt x="85773" y="41564"/>
                  </a:cubicBezTo>
                  <a:cubicBezTo>
                    <a:pt x="88941" y="27308"/>
                    <a:pt x="99627" y="0"/>
                    <a:pt x="99627" y="0"/>
                  </a:cubicBezTo>
                </a:path>
              </a:pathLst>
            </a:cu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sp>
        <p:nvSpPr>
          <p:cNvPr id="276" name="Right Arrow 275"/>
          <p:cNvSpPr/>
          <p:nvPr/>
        </p:nvSpPr>
        <p:spPr>
          <a:xfrm>
            <a:off x="685800" y="5410200"/>
            <a:ext cx="1905000" cy="990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>
                <a:solidFill>
                  <a:schemeClr val="bg1"/>
                </a:solidFill>
              </a:rPr>
              <a:t>Cash </a:t>
            </a:r>
          </a:p>
          <a:p>
            <a:pPr algn="ctr">
              <a:defRPr/>
            </a:pPr>
            <a:r>
              <a:rPr lang="en-US" sz="1600" dirty="0">
                <a:solidFill>
                  <a:schemeClr val="bg1"/>
                </a:solidFill>
              </a:rPr>
              <a:t>Flow</a:t>
            </a:r>
          </a:p>
        </p:txBody>
      </p:sp>
      <p:grpSp>
        <p:nvGrpSpPr>
          <p:cNvPr id="28679" name="Group 276"/>
          <p:cNvGrpSpPr>
            <a:grpSpLocks/>
          </p:cNvGrpSpPr>
          <p:nvPr/>
        </p:nvGrpSpPr>
        <p:grpSpPr bwMode="auto">
          <a:xfrm>
            <a:off x="3657600" y="457200"/>
            <a:ext cx="3200400" cy="1981200"/>
            <a:chOff x="4572000" y="4038600"/>
            <a:chExt cx="3048000" cy="1752600"/>
          </a:xfrm>
        </p:grpSpPr>
        <p:pic>
          <p:nvPicPr>
            <p:cNvPr id="28684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8200" y="51816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5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2200" y="48768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6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43434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7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0400" y="47244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8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3600" y="40386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9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4958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0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5200" y="53340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1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9400" y="44196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2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4200" y="54864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93" name="Picture 3" descr="C:\Documents and Settings\GeniW\Local Settings\Temporary Internet Files\Content.IE5\NOS3PAK2\MCj04417080000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6400" y="4876800"/>
              <a:ext cx="3048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680" name="TextBox 290"/>
          <p:cNvSpPr txBox="1">
            <a:spLocks noChangeArrowheads="1"/>
          </p:cNvSpPr>
          <p:nvPr/>
        </p:nvSpPr>
        <p:spPr bwMode="auto">
          <a:xfrm>
            <a:off x="6934200" y="2562225"/>
            <a:ext cx="1905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195742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195742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19574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19574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19574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195742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Times New Roman" pitchFamily="18" charset="0"/>
              </a:rPr>
              <a:t>Delicate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Times New Roman" pitchFamily="18" charset="0"/>
              </a:rPr>
              <a:t>Balancing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Times New Roman" pitchFamily="18" charset="0"/>
              </a:rPr>
              <a:t>Act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0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60" name="Date Placeholder 15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0113BA-37AE-44BB-8ACE-5A5FDB7B5DB4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161" name="Slide Number Placeholder 16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6B7315-8143-499D-BD3E-B60E2F01F778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16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" grpId="0" animBg="1"/>
      <p:bldP spid="260" grpId="0" animBg="1"/>
      <p:bldP spid="2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22860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1242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9624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8006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7150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8763000" cy="1143000"/>
          </a:xfrm>
        </p:spPr>
        <p:txBody>
          <a:bodyPr/>
          <a:lstStyle/>
          <a:p>
            <a:r>
              <a:rPr lang="en-US" dirty="0" smtClean="0"/>
              <a:t>Cash timeline – single vintage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828800" y="2086094"/>
            <a:ext cx="723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716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22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2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66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3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Isosceles Triangle 13"/>
          <p:cNvSpPr/>
          <p:nvPr/>
        </p:nvSpPr>
        <p:spPr>
          <a:xfrm>
            <a:off x="17526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5" name="Isosceles Triangle 14"/>
          <p:cNvSpPr/>
          <p:nvPr/>
        </p:nvSpPr>
        <p:spPr>
          <a:xfrm>
            <a:off x="26670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6" name="Isosceles Triangle 15"/>
          <p:cNvSpPr/>
          <p:nvPr/>
        </p:nvSpPr>
        <p:spPr>
          <a:xfrm>
            <a:off x="35814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31605" y="2262574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Farming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Grape Purchases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910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4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44958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483270" y="3474422"/>
            <a:ext cx="2527005" cy="400110"/>
          </a:xfrm>
          <a:prstGeom prst="rect">
            <a:avLst/>
          </a:prstGeom>
          <a:solidFill>
            <a:srgbClr val="660033"/>
          </a:solidFill>
          <a:ln>
            <a:solidFill>
              <a:srgbClr val="66003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ctr" defTabSz="914400" eaLnBrk="1" latinLnBrk="0" hangingPunct="1">
              <a:defRPr sz="200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defTabSz="914400" eaLnBrk="1" latinLnBrk="0" hangingPunct="1">
              <a:defRPr sz="1800">
                <a:latin typeface="+mn-lt"/>
              </a:defRPr>
            </a:lvl2pPr>
            <a:lvl3pPr defTabSz="914400" eaLnBrk="1" latinLnBrk="0" hangingPunct="1">
              <a:defRPr sz="1800">
                <a:latin typeface="+mn-lt"/>
              </a:defRPr>
            </a:lvl3pPr>
            <a:lvl4pPr defTabSz="914400" eaLnBrk="1" latinLnBrk="0" hangingPunct="1">
              <a:defRPr sz="1800">
                <a:latin typeface="+mn-lt"/>
              </a:defRPr>
            </a:lvl4pPr>
            <a:lvl5pPr defTabSz="914400" eaLnBrk="1" latinLnBrk="0" hangingPunct="1">
              <a:defRPr sz="1800">
                <a:latin typeface="+mn-lt"/>
              </a:defRPr>
            </a:lvl5pPr>
            <a:lvl6pPr>
              <a:defRPr sz="1800">
                <a:latin typeface="+mn-lt"/>
              </a:defRPr>
            </a:lvl6pPr>
            <a:lvl7pPr>
              <a:defRPr sz="1800">
                <a:latin typeface="+mn-lt"/>
              </a:defRPr>
            </a:lvl7pPr>
            <a:lvl8pPr>
              <a:defRPr sz="1800">
                <a:latin typeface="+mn-lt"/>
              </a:defRPr>
            </a:lvl8pPr>
            <a:lvl9pPr>
              <a:defRPr sz="1800">
                <a:latin typeface="+mn-lt"/>
              </a:defRPr>
            </a:lvl9pPr>
          </a:lstStyle>
          <a:p>
            <a:r>
              <a:rPr lang="en-US" dirty="0"/>
              <a:t>Sale of wine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54595" y="2894408"/>
            <a:ext cx="1752600" cy="369332"/>
          </a:xfrm>
          <a:prstGeom prst="rect">
            <a:avLst/>
          </a:prstGeom>
          <a:solidFill>
            <a:srgbClr val="FFFFFF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ctr" defTabSz="914400" eaLnBrk="1" latinLnBrk="0" hangingPunct="1">
              <a:defRPr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defTabSz="914400" eaLnBrk="1" latinLnBrk="0" hangingPunct="1">
              <a:defRPr sz="1800">
                <a:latin typeface="+mn-lt"/>
              </a:defRPr>
            </a:lvl2pPr>
            <a:lvl3pPr defTabSz="914400" eaLnBrk="1" latinLnBrk="0" hangingPunct="1">
              <a:defRPr sz="1800">
                <a:latin typeface="+mn-lt"/>
              </a:defRPr>
            </a:lvl3pPr>
            <a:lvl4pPr defTabSz="914400" eaLnBrk="1" latinLnBrk="0" hangingPunct="1">
              <a:defRPr sz="1800">
                <a:latin typeface="+mn-lt"/>
              </a:defRPr>
            </a:lvl4pPr>
            <a:lvl5pPr defTabSz="914400" eaLnBrk="1" latinLnBrk="0" hangingPunct="1">
              <a:defRPr sz="1800">
                <a:latin typeface="+mn-lt"/>
              </a:defRPr>
            </a:lvl5pPr>
            <a:lvl6pPr>
              <a:defRPr sz="1800">
                <a:latin typeface="+mn-lt"/>
              </a:defRPr>
            </a:lvl6pPr>
            <a:lvl7pPr>
              <a:defRPr sz="1800">
                <a:latin typeface="+mn-lt"/>
              </a:defRPr>
            </a:lvl7pPr>
            <a:lvl8pPr>
              <a:defRPr sz="1800">
                <a:latin typeface="+mn-lt"/>
              </a:defRPr>
            </a:lvl8pPr>
            <a:lvl9pPr>
              <a:defRPr sz="1800">
                <a:latin typeface="+mn-lt"/>
              </a:defRPr>
            </a:lvl9pPr>
          </a:lstStyle>
          <a:p>
            <a:r>
              <a:rPr lang="en-US" dirty="0">
                <a:solidFill>
                  <a:schemeClr val="tx1"/>
                </a:solidFill>
              </a:rPr>
              <a:t>Sale of wine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1054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5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Isosceles Triangle 56"/>
          <p:cNvSpPr/>
          <p:nvPr/>
        </p:nvSpPr>
        <p:spPr>
          <a:xfrm>
            <a:off x="54102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0" y="2252246"/>
            <a:ext cx="145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Bottling and Packaging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48400" y="1683603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1357253"/>
            <a:ext cx="1303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Vintage</a:t>
            </a:r>
          </a:p>
        </p:txBody>
      </p:sp>
      <p:sp>
        <p:nvSpPr>
          <p:cNvPr id="2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63246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CC4B3E-BC88-4197-A8B7-651BB63C240C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38177-8880-42E5-8847-51E24C46CB6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82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2362200" y="2410747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2004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9624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8006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715000" y="2286000"/>
            <a:ext cx="0" cy="27769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8763000" cy="1143000"/>
          </a:xfrm>
        </p:spPr>
        <p:txBody>
          <a:bodyPr/>
          <a:lstStyle/>
          <a:p>
            <a:r>
              <a:rPr lang="en-US" dirty="0" smtClean="0"/>
              <a:t>Cash timeline – single vintage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828800" y="2086094"/>
            <a:ext cx="723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71600" y="15810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2200" y="15810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2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6600" y="15810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3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Isosceles Triangle 13"/>
          <p:cNvSpPr/>
          <p:nvPr/>
        </p:nvSpPr>
        <p:spPr>
          <a:xfrm>
            <a:off x="17526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5" name="Isosceles Triangle 14"/>
          <p:cNvSpPr/>
          <p:nvPr/>
        </p:nvSpPr>
        <p:spPr>
          <a:xfrm>
            <a:off x="26670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6" name="Isosceles Triangle 15"/>
          <p:cNvSpPr/>
          <p:nvPr/>
        </p:nvSpPr>
        <p:spPr>
          <a:xfrm>
            <a:off x="35814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31605" y="2262574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1600" dirty="0" smtClean="0"/>
              <a:t>Farming</a:t>
            </a:r>
          </a:p>
          <a:p>
            <a:endParaRPr lang="en-US" sz="1600" dirty="0"/>
          </a:p>
          <a:p>
            <a:r>
              <a:rPr lang="en-US" sz="1600" dirty="0" smtClean="0"/>
              <a:t>Grape Purchases</a:t>
            </a:r>
          </a:p>
          <a:p>
            <a:endParaRPr lang="en-US" sz="1600" dirty="0"/>
          </a:p>
          <a:p>
            <a:pPr algn="r"/>
            <a:r>
              <a:rPr lang="en-US" sz="1600" u="sng" dirty="0" smtClean="0"/>
              <a:t>Production</a:t>
            </a:r>
            <a:endParaRPr lang="en-US" sz="1600" u="sng" dirty="0"/>
          </a:p>
        </p:txBody>
      </p:sp>
      <p:sp>
        <p:nvSpPr>
          <p:cNvPr id="20" name="TextBox 19"/>
          <p:cNvSpPr txBox="1"/>
          <p:nvPr/>
        </p:nvSpPr>
        <p:spPr>
          <a:xfrm>
            <a:off x="4191000" y="15810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4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44958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08497" y="3401347"/>
            <a:ext cx="2527005" cy="400110"/>
          </a:xfrm>
          <a:prstGeom prst="rect">
            <a:avLst/>
          </a:prstGeom>
          <a:solidFill>
            <a:srgbClr val="660033"/>
          </a:solidFill>
          <a:ln>
            <a:solidFill>
              <a:srgbClr val="6600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 of wine</a:t>
            </a:r>
            <a:endParaRPr lang="en-US" sz="2000" dirty="0">
              <a:solidFill>
                <a:srgbClr val="FFFF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71600" y="4088874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+mj-lt"/>
              </a:rPr>
              <a:t>($$$)</a:t>
            </a:r>
            <a:endParaRPr 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29000" y="4099054"/>
            <a:ext cx="527709" cy="461665"/>
          </a:xfrm>
          <a:prstGeom prst="rect">
            <a:avLst/>
          </a:prstGeom>
          <a:solidFill>
            <a:srgbClr val="660033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CC"/>
                </a:solidFill>
                <a:latin typeface="+mj-lt"/>
              </a:rPr>
              <a:t>$$</a:t>
            </a:r>
            <a:endParaRPr lang="en-US" sz="2400" dirty="0">
              <a:solidFill>
                <a:srgbClr val="FFFFCC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67000" y="2922239"/>
            <a:ext cx="1752600" cy="369332"/>
          </a:xfrm>
          <a:prstGeom prst="rect">
            <a:avLst/>
          </a:prstGeom>
          <a:solidFill>
            <a:srgbClr val="FFFFFF"/>
          </a:solidFill>
          <a:ln>
            <a:solidFill>
              <a:srgbClr val="19574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Sale of wine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43200" y="4099054"/>
            <a:ext cx="356188" cy="461665"/>
          </a:xfrm>
          <a:prstGeom prst="rect">
            <a:avLst/>
          </a:prstGeom>
          <a:solidFill>
            <a:srgbClr val="FFFFFF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$</a:t>
            </a:r>
            <a:endParaRPr lang="en-US" sz="2400" dirty="0"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91000" y="4099054"/>
            <a:ext cx="527709" cy="461665"/>
          </a:xfrm>
          <a:prstGeom prst="rect">
            <a:avLst/>
          </a:prstGeom>
          <a:solidFill>
            <a:srgbClr val="660033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CC"/>
                </a:solidFill>
                <a:latin typeface="+mj-lt"/>
              </a:rPr>
              <a:t>$$</a:t>
            </a:r>
            <a:endParaRPr lang="en-US" sz="2400" dirty="0">
              <a:solidFill>
                <a:srgbClr val="FFFFCC"/>
              </a:solidFill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29200" y="4099054"/>
            <a:ext cx="699230" cy="461665"/>
          </a:xfrm>
          <a:prstGeom prst="rect">
            <a:avLst/>
          </a:prstGeom>
          <a:solidFill>
            <a:srgbClr val="660033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CC"/>
                </a:solidFill>
                <a:latin typeface="+mj-lt"/>
              </a:rPr>
              <a:t>$$$</a:t>
            </a:r>
            <a:endParaRPr lang="en-US" sz="2400" dirty="0">
              <a:solidFill>
                <a:srgbClr val="FFFFCC"/>
              </a:solidFill>
              <a:latin typeface="+mj-lt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105400" y="15810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5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Isosceles Triangle 56"/>
          <p:cNvSpPr/>
          <p:nvPr/>
        </p:nvSpPr>
        <p:spPr>
          <a:xfrm>
            <a:off x="54102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97243" y="2253049"/>
            <a:ext cx="1859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Bottling and Packaging     </a:t>
            </a:r>
            <a:endParaRPr lang="en-US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4093964"/>
            <a:ext cx="582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+mj-lt"/>
              </a:rPr>
              <a:t>($)</a:t>
            </a:r>
            <a:endParaRPr lang="en-US" sz="2400" dirty="0">
              <a:solidFill>
                <a:srgbClr val="FF0000"/>
              </a:solidFill>
              <a:latin typeface="+mj-lt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295400" y="39624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295400" y="46482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48400" y="4093964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+ $$$$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48400" y="1683603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8600" y="4111823"/>
            <a:ext cx="1021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  <a:endParaRPr lang="en-US" sz="24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1357253"/>
            <a:ext cx="1303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Vintage</a:t>
            </a:r>
          </a:p>
        </p:txBody>
      </p:sp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63246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9082C8-87A7-4D76-BEBA-A04BD8D5672C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38177-8880-42E5-8847-51E24C46CB6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80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 animBg="1"/>
      <p:bldP spid="24" grpId="0" animBg="1"/>
      <p:bldP spid="27" grpId="0" animBg="1"/>
      <p:bldP spid="28" grpId="0" animBg="1"/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2295525" y="2306374"/>
            <a:ext cx="0" cy="29901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124200" y="2286000"/>
            <a:ext cx="0" cy="29799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3956709" y="2286000"/>
            <a:ext cx="5691" cy="29901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800600" y="2286000"/>
            <a:ext cx="0" cy="297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715000" y="2286000"/>
            <a:ext cx="0" cy="297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2828"/>
            <a:ext cx="8763000" cy="1143000"/>
          </a:xfrm>
        </p:spPr>
        <p:txBody>
          <a:bodyPr/>
          <a:lstStyle/>
          <a:p>
            <a:r>
              <a:rPr lang="en-US" dirty="0" smtClean="0"/>
              <a:t>Cash timeline – vintages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828800" y="2086094"/>
            <a:ext cx="7239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3716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22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2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766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3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Isosceles Triangle 13"/>
          <p:cNvSpPr/>
          <p:nvPr/>
        </p:nvSpPr>
        <p:spPr>
          <a:xfrm>
            <a:off x="17526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Isosceles Triangle 14"/>
          <p:cNvSpPr/>
          <p:nvPr/>
        </p:nvSpPr>
        <p:spPr>
          <a:xfrm>
            <a:off x="26670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Isosceles Triangle 15"/>
          <p:cNvSpPr/>
          <p:nvPr/>
        </p:nvSpPr>
        <p:spPr>
          <a:xfrm>
            <a:off x="35814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31605" y="2262574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Farming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Grape Purchases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910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4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44958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05200" y="3401347"/>
            <a:ext cx="2527005" cy="400110"/>
          </a:xfrm>
          <a:prstGeom prst="rect">
            <a:avLst/>
          </a:prstGeom>
          <a:solidFill>
            <a:srgbClr val="660033"/>
          </a:solidFill>
          <a:ln>
            <a:solidFill>
              <a:srgbClr val="66003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 of wine</a:t>
            </a:r>
            <a:endParaRPr lang="en-US" sz="2000" dirty="0">
              <a:solidFill>
                <a:srgbClr val="FFFF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71600" y="4088874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($$$)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29000" y="4099054"/>
            <a:ext cx="527709" cy="461665"/>
          </a:xfrm>
          <a:prstGeom prst="rect">
            <a:avLst/>
          </a:prstGeom>
          <a:solidFill>
            <a:srgbClr val="660033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  <a:endParaRPr lang="en-US" sz="2400" dirty="0">
              <a:solidFill>
                <a:srgbClr val="FFFF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667000" y="2924293"/>
            <a:ext cx="1752600" cy="1697981"/>
            <a:chOff x="1905000" y="2924293"/>
            <a:chExt cx="1752600" cy="1697981"/>
          </a:xfrm>
        </p:grpSpPr>
        <p:sp>
          <p:nvSpPr>
            <p:cNvPr id="19" name="TextBox 18"/>
            <p:cNvSpPr txBox="1"/>
            <p:nvPr/>
          </p:nvSpPr>
          <p:spPr>
            <a:xfrm>
              <a:off x="1905000" y="2924293"/>
              <a:ext cx="1752600" cy="369332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19574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Sale of wine</a:t>
              </a:r>
              <a:endParaRPr lang="en-US" sz="1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81200" y="4099054"/>
              <a:ext cx="385042" cy="52322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$</a:t>
              </a:r>
              <a:endParaRPr lang="en-US" sz="2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4191000" y="4099054"/>
            <a:ext cx="527709" cy="461665"/>
          </a:xfrm>
          <a:prstGeom prst="rect">
            <a:avLst/>
          </a:prstGeom>
          <a:solidFill>
            <a:srgbClr val="660033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  <a:endParaRPr lang="en-US" sz="2400" dirty="0">
              <a:solidFill>
                <a:srgbClr val="FFFF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29200" y="4099054"/>
            <a:ext cx="699230" cy="461665"/>
          </a:xfrm>
          <a:prstGeom prst="rect">
            <a:avLst/>
          </a:prstGeom>
          <a:solidFill>
            <a:srgbClr val="660033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$$$</a:t>
            </a:r>
            <a:endParaRPr lang="en-US" sz="2400" dirty="0">
              <a:solidFill>
                <a:srgbClr val="FFFF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105400" y="1504890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Year 5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Isosceles Triangle 56"/>
          <p:cNvSpPr/>
          <p:nvPr/>
        </p:nvSpPr>
        <p:spPr>
          <a:xfrm>
            <a:off x="5410200" y="1948041"/>
            <a:ext cx="152400" cy="11656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0" y="2252246"/>
            <a:ext cx="145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Bottling and Packaging</a:t>
            </a:r>
            <a:endParaRPr lang="en-US" sz="16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4093964"/>
            <a:ext cx="582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($)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295400" y="39624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295400" y="46482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oup 36"/>
          <p:cNvGrpSpPr/>
          <p:nvPr/>
        </p:nvGrpSpPr>
        <p:grpSpPr>
          <a:xfrm>
            <a:off x="6248400" y="1683603"/>
            <a:ext cx="2438400" cy="2872026"/>
            <a:chOff x="5791200" y="1683603"/>
            <a:chExt cx="2438400" cy="2872026"/>
          </a:xfrm>
          <a:solidFill>
            <a:schemeClr val="bg1"/>
          </a:solidFill>
        </p:grpSpPr>
        <p:sp>
          <p:nvSpPr>
            <p:cNvPr id="8" name="TextBox 7"/>
            <p:cNvSpPr txBox="1"/>
            <p:nvPr/>
          </p:nvSpPr>
          <p:spPr>
            <a:xfrm>
              <a:off x="6858000" y="4093964"/>
              <a:ext cx="1371600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+ $$$$</a:t>
              </a:r>
              <a:endParaRPr lang="en-US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91200" y="1683603"/>
              <a:ext cx="1600200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Arial" panose="020B0604020202020204" pitchFamily="34" charset="0"/>
                  <a:cs typeface="Arial" panose="020B0604020202020204" pitchFamily="34" charset="0"/>
                </a:rPr>
                <a:t>ENP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6172200" y="1683488"/>
            <a:ext cx="2286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Eventual Net Profit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600" y="4111823"/>
            <a:ext cx="1021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  <a:endParaRPr lang="en-US" sz="2400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1357253"/>
            <a:ext cx="1303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Vintage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15200" y="4736068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+ $$$$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228600" y="4739788"/>
            <a:ext cx="6424594" cy="769441"/>
            <a:chOff x="125818" y="4797623"/>
            <a:chExt cx="5470386" cy="769441"/>
          </a:xfrm>
        </p:grpSpPr>
        <p:sp>
          <p:nvSpPr>
            <p:cNvPr id="40" name="TextBox 39"/>
            <p:cNvSpPr txBox="1"/>
            <p:nvPr/>
          </p:nvSpPr>
          <p:spPr>
            <a:xfrm>
              <a:off x="4927120" y="4810780"/>
              <a:ext cx="669084" cy="523220"/>
            </a:xfrm>
            <a:prstGeom prst="rect">
              <a:avLst/>
            </a:prstGeom>
            <a:solidFill>
              <a:srgbClr val="660033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solidFill>
                    <a:srgbClr val="FFFF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$$$</a:t>
              </a:r>
              <a:endParaRPr lang="en-US" sz="2800" dirty="0">
                <a:solidFill>
                  <a:srgbClr val="FFFFC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812762" y="4800600"/>
              <a:ext cx="2964971" cy="533400"/>
              <a:chOff x="745962" y="4088874"/>
              <a:chExt cx="2964971" cy="533400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745962" y="4088874"/>
                <a:ext cx="9906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($$$)</a:t>
                </a:r>
                <a:endParaRPr lang="en-US" sz="2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2433875" y="4099054"/>
                <a:ext cx="498468" cy="523220"/>
              </a:xfrm>
              <a:prstGeom prst="rect">
                <a:avLst/>
              </a:prstGeom>
              <a:solidFill>
                <a:srgbClr val="660033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solidFill>
                      <a:srgbClr val="FFFFCC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$$</a:t>
                </a:r>
                <a:endParaRPr lang="en-US" sz="2800" dirty="0">
                  <a:solidFill>
                    <a:srgbClr val="FFFFCC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848964" y="4099054"/>
                <a:ext cx="327854" cy="523220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$</a:t>
                </a:r>
                <a:endParaRPr lang="en-US" sz="28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3212465" y="4099054"/>
                <a:ext cx="498468" cy="523220"/>
              </a:xfrm>
              <a:prstGeom prst="rect">
                <a:avLst/>
              </a:prstGeom>
              <a:solidFill>
                <a:srgbClr val="660033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solidFill>
                      <a:srgbClr val="FFFFCC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$$</a:t>
                </a:r>
                <a:endParaRPr lang="en-US" sz="2800" dirty="0">
                  <a:solidFill>
                    <a:srgbClr val="FFFFCC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1496512" y="4093964"/>
                <a:ext cx="53259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($)</a:t>
                </a:r>
                <a:endParaRPr lang="en-US" sz="2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125818" y="4797623"/>
              <a:ext cx="85403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rgbClr val="6600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2014</a:t>
              </a:r>
            </a:p>
            <a:p>
              <a:endParaRPr lang="en-US" sz="2000" b="1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1295400" y="5410200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dbl" dirty="0" smtClean="0">
                <a:solidFill>
                  <a:srgbClr val="FF0000"/>
                </a:solidFill>
                <a:uFill>
                  <a:solidFill>
                    <a:schemeClr val="bg2">
                      <a:lumMod val="10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($$$)</a:t>
            </a:r>
            <a:endParaRPr lang="en-US" sz="2400" u="dbl" dirty="0">
              <a:solidFill>
                <a:srgbClr val="FF0000"/>
              </a:solidFill>
              <a:uFill>
                <a:solidFill>
                  <a:schemeClr val="bg2">
                    <a:lumMod val="10000"/>
                  </a:schemeClr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09800" y="5410200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dbl" dirty="0" smtClean="0">
                <a:solidFill>
                  <a:srgbClr val="FF0000"/>
                </a:solidFill>
                <a:uFill>
                  <a:solidFill>
                    <a:schemeClr val="bg2">
                      <a:lumMod val="10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($$$)</a:t>
            </a:r>
            <a:endParaRPr lang="en-US" sz="2400" u="dbl" dirty="0">
              <a:solidFill>
                <a:srgbClr val="FF0000"/>
              </a:solidFill>
              <a:uFill>
                <a:solidFill>
                  <a:schemeClr val="bg2">
                    <a:lumMod val="10000"/>
                  </a:schemeClr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314700" y="5410200"/>
            <a:ext cx="749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dbl" dirty="0" smtClean="0">
                <a:uFill>
                  <a:solidFill>
                    <a:schemeClr val="bg2">
                      <a:lumMod val="10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  <a:endParaRPr lang="en-US" sz="2400" u="dbl" dirty="0">
              <a:uFill>
                <a:solidFill>
                  <a:schemeClr val="bg2">
                    <a:lumMod val="10000"/>
                  </a:schemeClr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051412" y="5410200"/>
            <a:ext cx="977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dbl" dirty="0" smtClean="0">
                <a:uFill>
                  <a:solidFill>
                    <a:schemeClr val="bg2">
                      <a:lumMod val="10000"/>
                    </a:schemeClr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$$$$</a:t>
            </a:r>
            <a:endParaRPr lang="en-US" sz="2400" u="dbl" dirty="0">
              <a:uFill>
                <a:solidFill>
                  <a:schemeClr val="bg2">
                    <a:lumMod val="10000"/>
                  </a:schemeClr>
                </a:solidFill>
              </a:u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0" y="5257800"/>
            <a:ext cx="1295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Annual</a:t>
            </a:r>
          </a:p>
          <a:p>
            <a:pPr algn="ctr"/>
            <a:r>
              <a:rPr lang="en-US" b="1" dirty="0" smtClean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 Impact</a:t>
            </a:r>
            <a:endParaRPr lang="en-US" b="1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1295400" y="5257800"/>
            <a:ext cx="807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63246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8F2B1E-982E-479B-9D84-C2C1D4527C13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38177-8880-42E5-8847-51E24C46CB6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09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on Local Economy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Stonebridge Research Findings</a:t>
            </a:r>
          </a:p>
          <a:p>
            <a:r>
              <a:rPr lang="en-US" sz="2000" dirty="0"/>
              <a:t>The region's wine production has an annual economic impact on Napa County of $13.3 billion</a:t>
            </a:r>
          </a:p>
          <a:p>
            <a:r>
              <a:rPr lang="en-US" sz="2000" dirty="0" smtClean="0"/>
              <a:t>The </a:t>
            </a:r>
            <a:r>
              <a:rPr lang="en-US" sz="2000" dirty="0"/>
              <a:t>wine industry, directly and indirectly provides 46,000 full-time equivalent jobs in Napa County</a:t>
            </a:r>
          </a:p>
          <a:p>
            <a:r>
              <a:rPr lang="en-US" sz="2000" dirty="0" smtClean="0"/>
              <a:t>Wine-related </a:t>
            </a:r>
            <a:r>
              <a:rPr lang="en-US" sz="2000" dirty="0"/>
              <a:t>tourism generates more than $1 billion annually</a:t>
            </a:r>
          </a:p>
          <a:p>
            <a:r>
              <a:rPr lang="en-US" sz="2000" dirty="0" smtClean="0"/>
              <a:t>The </a:t>
            </a:r>
            <a:r>
              <a:rPr lang="en-US" sz="2000" dirty="0"/>
              <a:t>wine industry generates nearly $1.3 billion annually in local, state and federal taxes</a:t>
            </a:r>
          </a:p>
          <a:p>
            <a:r>
              <a:rPr lang="en-US" sz="2000" dirty="0" smtClean="0"/>
              <a:t>Napa's </a:t>
            </a:r>
            <a:r>
              <a:rPr lang="en-US" sz="2000" dirty="0"/>
              <a:t>vintners generate $84 million annually in charitable contributions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19860B-6C43-492A-93FF-928625F22691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38177-8880-42E5-8847-51E24C46CB6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56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8458200" cy="1143000"/>
          </a:xfrm>
        </p:spPr>
        <p:txBody>
          <a:bodyPr/>
          <a:lstStyle/>
          <a:p>
            <a:r>
              <a:rPr lang="en-US" altLang="en-US" dirty="0" smtClean="0"/>
              <a:t>Thank you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/>
              <a:t> </a:t>
            </a: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  <a:hlinkClick r:id="rId3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tx1"/>
              </a:solidFill>
              <a:hlinkClick r:id="rId3"/>
            </a:endParaRP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  <a:hlinkClick r:id="rId3"/>
            </a:endParaRPr>
          </a:p>
          <a:p>
            <a:pPr marL="0" indent="0">
              <a:buNone/>
            </a:pPr>
            <a:endParaRPr lang="en-US" altLang="en-US" dirty="0" smtClean="0">
              <a:solidFill>
                <a:schemeClr val="tx1"/>
              </a:solidFill>
              <a:hlinkClick r:id="rId3"/>
            </a:endParaRPr>
          </a:p>
          <a:p>
            <a:pPr marL="0" indent="0">
              <a:buNone/>
            </a:pPr>
            <a:r>
              <a:rPr lang="en-US" altLang="en-US" dirty="0" smtClean="0">
                <a:solidFill>
                  <a:schemeClr val="tx1"/>
                </a:solidFill>
                <a:hlinkClick r:id="rId3"/>
              </a:rPr>
              <a:t>Craig@bdcocpa.com</a:t>
            </a:r>
            <a:r>
              <a:rPr lang="en-US" altLang="en-US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77D0-F2DB-4138-81B7-9A918932F765}" type="datetime1">
              <a:rPr lang="en-US" smtClean="0"/>
              <a:t>2/9/2016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864D0-4E41-4075-AC5D-9045C7A04A9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63246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©2016 Brotemarkle, Davis &amp; Co.  www.bdcocpa.com</a:t>
            </a:r>
            <a:endParaRPr lang="en-US" dirty="0"/>
          </a:p>
        </p:txBody>
      </p:sp>
      <p:pic>
        <p:nvPicPr>
          <p:cNvPr id="7" name="Picture 8" descr="BDCo_hori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325" y="2320925"/>
            <a:ext cx="4724400" cy="1641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&amp;#x0D;&amp;#x0A;Basic Wine Accounting&amp;quot;&quot;/&gt;&lt;property id=&quot;20307&quot; value=&quot;322&quot;/&gt;&lt;/object&gt;&lt;object type=&quot;3&quot; unique_id=&quot;10005&quot;&gt;&lt;property id=&quot;20148&quot; value=&quot;5&quot;/&gt;&lt;property id=&quot;20300&quot; value=&quot;Slide 2 - &amp;quot;Agenda&amp;quot;&quot;/&gt;&lt;property id=&quot;20307&quot; value=&quot;319&quot;/&gt;&lt;/object&gt;&lt;object type=&quot;3&quot; unique_id=&quot;10011&quot;&gt;&lt;property id=&quot;20148&quot; value=&quot;5&quot;/&gt;&lt;property id=&quot;20300&quot; value=&quot;Slide 3 - &amp;quot;What does success look like?&amp;quot;&quot;/&gt;&lt;property id=&quot;20307&quot; value=&quot;260&quot;/&gt;&lt;/object&gt;&lt;object type=&quot;3&quot; unique_id=&quot;10027&quot;&gt;&lt;property id=&quot;20148&quot; value=&quot;5&quot;/&gt;&lt;property id=&quot;20300&quot; value=&quot;Slide 9 - &amp;quot;Financial Statements&amp;quot;&quot;/&gt;&lt;property id=&quot;20307&quot; value=&quot;278&quot;/&gt;&lt;/object&gt;&lt;object type=&quot;3&quot; unique_id=&quot;10028&quot;&gt;&lt;property id=&quot;20148&quot; value=&quot;5&quot;/&gt;&lt;property id=&quot;20300&quot; value=&quot;Slide 10 - &amp;quot;Three Financial Statements   Three Bottom Lines&amp;quot;&quot;/&gt;&lt;property id=&quot;20307&quot; value=&quot;280&quot;/&gt;&lt;/object&gt;&lt;object type=&quot;3&quot; unique_id=&quot;10029&quot;&gt;&lt;property id=&quot;20148&quot; value=&quot;5&quot;/&gt;&lt;property id=&quot;20300&quot; value=&quot;Slide 11 - &amp;quot;Discussion&amp;quot;&quot;/&gt;&lt;property id=&quot;20307&quot; value=&quot;281&quot;/&gt;&lt;/object&gt;&lt;object type=&quot;3&quot; unique_id=&quot;13588&quot;&gt;&lt;property id=&quot;20148&quot; value=&quot;5&quot;/&gt;&lt;property id=&quot;20300&quot; value=&quot;Slide 4 - &amp;quot;Three End Goals&amp;quot;&quot;/&gt;&lt;property id=&quot;20307&quot; value=&quot;323&quot;/&gt;&lt;/object&gt;&lt;object type=&quot;3&quot; unique_id=&quot;13589&quot;&gt;&lt;property id=&quot;20148&quot; value=&quot;5&quot;/&gt;&lt;property id=&quot;20300&quot; value=&quot;Slide 5 - &amp;quot;Three Goals = Three Statements&amp;quot;&quot;/&gt;&lt;property id=&quot;20307&quot; value=&quot;324&quot;/&gt;&lt;/object&gt;&lt;object type=&quot;3&quot; unique_id=&quot;13590&quot;&gt;&lt;property id=&quot;20148&quot; value=&quot;5&quot;/&gt;&lt;property id=&quot;20300&quot; value=&quot;Slide 6 - &amp;quot;Basic Financial Equations&amp;quot;&quot;/&gt;&lt;property id=&quot;20307&quot; value=&quot;325&quot;/&gt;&lt;/object&gt;&lt;object type=&quot;3&quot; unique_id=&quot;13591&quot;&gt;&lt;property id=&quot;20148&quot; value=&quot;5&quot;/&gt;&lt;property id=&quot;20300&quot; value=&quot;Slide 7 - &amp;quot;Basic Financial Definitions&amp;quot;&quot;/&gt;&lt;property id=&quot;20307&quot; value=&quot;326&quot;/&gt;&lt;/object&gt;&lt;object type=&quot;3&quot; unique_id=&quot;13592&quot;&gt;&lt;property id=&quot;20148&quot; value=&quot;5&quot;/&gt;&lt;property id=&quot;20300&quot; value=&quot;Slide 8 - &amp;quot;Cash Statement Link&amp;quot;&quot;/&gt;&lt;property id=&quot;20307&quot; value=&quot;327&quot;/&gt;&lt;/object&gt;&lt;object type=&quot;3&quot; unique_id=&quot;13935&quot;&gt;&lt;property id=&quot;20148&quot; value=&quot;5&quot;/&gt;&lt;property id=&quot;20300&quot; value=&quot;Slide 14 - &amp;quot;How do you change the results? &amp;quot;&quot;/&gt;&lt;property id=&quot;20307&quot; value=&quot;329&quot;/&gt;&lt;/object&gt;&lt;object type=&quot;3&quot; unique_id=&quot;13936&quot;&gt;&lt;property id=&quot;20148&quot; value=&quot;5&quot;/&gt;&lt;property id=&quot;20300&quot; value=&quot;Slide 17 - &amp;quot;Components of Net Income&amp;quot;&quot;/&gt;&lt;property id=&quot;20307&quot; value=&quot;328&quot;/&gt;&lt;/object&gt;&lt;object type=&quot;3&quot; unique_id=&quot;13937&quot;&gt;&lt;property id=&quot;20148&quot; value=&quot;5&quot;/&gt;&lt;property id=&quot;20300&quot; value=&quot;Slide 18 - &amp;quot;Cost in a Bottle of Wine&amp;quot;&quot;/&gt;&lt;property id=&quot;20307&quot; value=&quot;330&quot;/&gt;&lt;/object&gt;&lt;object type=&quot;3&quot; unique_id=&quot;14082&quot;&gt;&lt;property id=&quot;20148&quot; value=&quot;5&quot;/&gt;&lt;property id=&quot;20300&quot; value=&quot;Slide 12 - &amp;quot;Winery Business Models&amp;quot;&quot;/&gt;&lt;property id=&quot;20307&quot; value=&quot;331&quot;/&gt;&lt;/object&gt;&lt;object type=&quot;3&quot; unique_id=&quot;14083&quot;&gt;&lt;property id=&quot;20148&quot; value=&quot;5&quot;/&gt;&lt;property id=&quot;20300&quot; value=&quot;Slide 13 - &amp;quot;How do they compare? &amp;quot;&quot;/&gt;&lt;property id=&quot;20307&quot; value=&quot;332&quot;/&gt;&lt;/object&gt;&lt;object type=&quot;3&quot; unique_id=&quot;14084&quot;&gt;&lt;property id=&quot;20148&quot; value=&quot;5&quot;/&gt;&lt;property id=&quot;20300&quot; value=&quot;Slide 15 - &amp;quot;Look at your channel mix&amp;quot;&quot;/&gt;&lt;property id=&quot;20307&quot; value=&quot;335&quot;/&gt;&lt;/object&gt;&lt;object type=&quot;3&quot; unique_id=&quot;14085&quot;&gt;&lt;property id=&quot;20148&quot; value=&quot;5&quot;/&gt;&lt;property id=&quot;20300&quot; value=&quot;Slide 16 - &amp;quot;Product Mix&amp;quot;&quot;/&gt;&lt;property id=&quot;20307&quot; value=&quot;336&quot;/&gt;&lt;/object&gt;&lt;object type=&quot;3&quot; unique_id=&quot;14086&quot;&gt;&lt;property id=&quot;20148&quot; value=&quot;5&quot;/&gt;&lt;property id=&quot;20300&quot; value=&quot;Slide 19 - &amp;quot;Cost in a Bottle of Wine&amp;quot;&quot;/&gt;&lt;property id=&quot;20307&quot; value=&quot;338&quot;/&gt;&lt;/object&gt;&lt;object type=&quot;3&quot; unique_id=&quot;14087&quot;&gt;&lt;property id=&quot;20148&quot; value=&quot;5&quot;/&gt;&lt;property id=&quot;20300&quot; value=&quot;Slide 20 - &amp;quot;Cost in a Bottle of Wine&amp;quot;&quot;/&gt;&lt;property id=&quot;20307&quot; value=&quot;337&quot;/&gt;&lt;/object&gt;&lt;object type=&quot;3&quot; unique_id=&quot;14088&quot;&gt;&lt;property id=&quot;20148&quot; value=&quot;5&quot;/&gt;&lt;property id=&quot;20300&quot; value=&quot;Slide 21 - &amp;quot;Cost in a Bottle of Wine&amp;quot;&quot;/&gt;&lt;property id=&quot;20307&quot; value=&quot;339&quot;/&gt;&lt;/object&gt;&lt;object type=&quot;3&quot; unique_id=&quot;14089&quot;&gt;&lt;property id=&quot;20148&quot; value=&quot;5&quot;/&gt;&lt;property id=&quot;20300&quot; value=&quot;Slide 22 - &amp;quot;Winery Financials&amp;quot;&quot;/&gt;&lt;property id=&quot;20307&quot; value=&quot;334&quot;/&gt;&lt;/object&gt;&lt;object type=&quot;3&quot; unique_id=&quot;14282&quot;&gt;&lt;property id=&quot;20148&quot; value=&quot;5&quot;/&gt;&lt;property id=&quot;20300&quot; value=&quot;Slide 23 - &amp;quot;To Change Outcomes&amp;quot;&quot;/&gt;&lt;property id=&quot;20307&quot; value=&quot;340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Default Design">
  <a:themeElements>
    <a:clrScheme name="Custom 1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336600"/>
      </a:accent1>
      <a:accent2>
        <a:srgbClr val="336600"/>
      </a:accent2>
      <a:accent3>
        <a:srgbClr val="339933"/>
      </a:accent3>
      <a:accent4>
        <a:srgbClr val="000000"/>
      </a:accent4>
      <a:accent5>
        <a:srgbClr val="669900"/>
      </a:accent5>
      <a:accent6>
        <a:srgbClr val="2D2DB9"/>
      </a:accent6>
      <a:hlink>
        <a:srgbClr val="336600"/>
      </a:hlink>
      <a:folHlink>
        <a:srgbClr val="33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5389</TotalTime>
  <Words>584</Words>
  <Application>Microsoft Office PowerPoint</Application>
  <PresentationFormat>On-screen Show (4:3)</PresentationFormat>
  <Paragraphs>202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PowerPoint Presentation</vt:lpstr>
      <vt:lpstr>Background</vt:lpstr>
      <vt:lpstr>Channel Sales Mix</vt:lpstr>
      <vt:lpstr>Trends </vt:lpstr>
      <vt:lpstr>Critical Financial Decisions</vt:lpstr>
      <vt:lpstr>Investment Trends</vt:lpstr>
      <vt:lpstr>PowerPoint Presentation</vt:lpstr>
      <vt:lpstr>Cash timeline – single vintage</vt:lpstr>
      <vt:lpstr>Cash timeline – single vintage</vt:lpstr>
      <vt:lpstr>Cash timeline – vintages</vt:lpstr>
      <vt:lpstr>Impact on Local Economy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Everything you never thought you wanted to know about finance and business.</dc:title>
  <dc:creator>evenanerd</dc:creator>
  <cp:lastModifiedBy>Craig</cp:lastModifiedBy>
  <cp:revision>181</cp:revision>
  <cp:lastPrinted>2014-10-03T01:10:31Z</cp:lastPrinted>
  <dcterms:created xsi:type="dcterms:W3CDTF">2003-06-23T20:45:32Z</dcterms:created>
  <dcterms:modified xsi:type="dcterms:W3CDTF">2016-02-09T19:16:12Z</dcterms:modified>
</cp:coreProperties>
</file>